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 id="2147483666" r:id="rId3"/>
  </p:sldMasterIdLst>
  <p:notesMasterIdLst>
    <p:notesMasterId r:id="rId37"/>
  </p:notesMasterIdLst>
  <p:sldIdLst>
    <p:sldId id="268" r:id="rId4"/>
    <p:sldId id="281" r:id="rId5"/>
    <p:sldId id="282" r:id="rId6"/>
    <p:sldId id="287" r:id="rId7"/>
    <p:sldId id="289" r:id="rId8"/>
    <p:sldId id="311" r:id="rId9"/>
    <p:sldId id="316" r:id="rId10"/>
    <p:sldId id="317" r:id="rId11"/>
    <p:sldId id="318" r:id="rId12"/>
    <p:sldId id="319" r:id="rId13"/>
    <p:sldId id="320" r:id="rId14"/>
    <p:sldId id="321" r:id="rId15"/>
    <p:sldId id="322" r:id="rId16"/>
    <p:sldId id="341"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03" r:id="rId35"/>
    <p:sldId id="308" r:id="rId36"/>
  </p:sldIdLst>
  <p:sldSz cx="18288000" cy="10287000"/>
  <p:notesSz cx="6858000" cy="9144000"/>
  <p:embeddedFontLst>
    <p:embeddedFont>
      <p:font typeface="Calibri" panose="020F0502020204030204" pitchFamily="34"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Poppins" panose="00000500000000000000" pitchFamily="2" charset="0"/>
      <p:regular r:id="rId46"/>
      <p:bold r:id="rId47"/>
      <p:italic r:id="rId48"/>
      <p:boldItalic r:id="rId49"/>
    </p:embeddedFont>
    <p:embeddedFont>
      <p:font typeface="Poppins ExtraBold" panose="00000900000000000000" pitchFamily="2" charset="0"/>
      <p:regular r:id="rId50"/>
      <p:bold r:id="rId51"/>
      <p:italic r:id="rId52"/>
      <p:boldItalic r:id="rId53"/>
    </p:embeddedFont>
    <p:embeddedFont>
      <p:font typeface="Poppins Light" panose="00000400000000000000" pitchFamily="2" charset="0"/>
      <p:regular r:id="rId54"/>
      <p:italic r:id="rId55"/>
    </p:embeddedFont>
    <p:embeddedFont>
      <p:font typeface="Roboto Light" panose="02000000000000000000" pitchFamily="2" charset="0"/>
      <p:regular r:id="rId56"/>
      <p:italic r:id="rId57"/>
    </p:embeddedFont>
    <p:embeddedFont>
      <p:font typeface="Source Sans Pro" panose="020B050303040302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A8B2EE-95DC-4B86-8157-B4B137F2488D}" name="Elisabeth Wilhelm" initials="EW" userId="2c19259ef0e83927" providerId="Windows Live"/>
  <p188:author id="{B3FED6F6-19C3-3EE6-64F3-71CBF932B817}" name="Lignon Lignon" initials="LL" userId="d645555375e2f66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99B"/>
    <a:srgbClr val="00505B"/>
    <a:srgbClr val="5B1642"/>
    <a:srgbClr val="333395"/>
    <a:srgbClr val="226B9F"/>
    <a:srgbClr val="00897F"/>
    <a:srgbClr val="035467"/>
    <a:srgbClr val="F5FBAB"/>
    <a:srgbClr val="006B71"/>
    <a:srgbClr val="0087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1139A-8E94-4443-9412-8FF51177996A}" v="446" dt="2022-07-08T22:08:05.795"/>
    <p1510:client id="{0CAF299B-F47D-4058-A360-6517CAE9824B}" v="16" dt="2022-07-13T18:04:15.575"/>
    <p1510:client id="{23AD0D87-7587-40EE-AB28-AF7B380B6CF2}" v="21" dt="2022-07-11T15:50:49.041"/>
    <p1510:client id="{36770D18-F59A-4559-8F44-14B9904857F5}" v="91" dt="2022-07-21T14:51:25.963"/>
    <p1510:client id="{38CE6484-E236-4044-8E39-6F70F8DA044A}" v="1" dt="2022-07-04T17:21:01.840"/>
    <p1510:client id="{3D4BF2E2-1E3C-4D0F-A843-30E044716CB2}" v="200" dt="2022-07-04T15:27:03.327"/>
    <p1510:client id="{4EE40875-C04C-4181-8C17-D379D9E6DC90}" v="44" dt="2022-07-04T16:04:10.467"/>
    <p1510:client id="{6743B64B-0A7D-4208-A4A4-83BF60868FDA}" v="188" dt="2022-07-11T15:34:50.276"/>
    <p1510:client id="{7BCC7B5F-1DBF-465B-ADA5-A853E4D77DA9}" v="5" dt="2022-07-12T02:14:24.822"/>
    <p1510:client id="{85804440-7127-4167-954F-2F90523F6279}" v="81" dt="2022-05-31T16:50:21.120"/>
    <p1510:client id="{8E36503B-573C-40DC-9257-B9E640C4E80B}" v="54" dt="2022-07-04T15:48:04.973"/>
    <p1510:client id="{8FF4E0DF-DC23-4721-A4F5-38322F4C9F8D}" v="24" dt="2022-07-04T19:16:15.636"/>
    <p1510:client id="{93D545CC-C69C-4759-8E0C-1FD70C1059CF}" v="9" dt="2022-07-04T15:54:08.994"/>
    <p1510:client id="{ABEA0921-C1D8-481F-96A2-B91D04677CC6}" v="11" dt="2022-07-04T15:39:45.290"/>
    <p1510:client id="{CC2AC1B6-B2E3-4828-A7C4-1D859499A18C}" v="18" dt="2022-07-22T14:45:35.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31"/>
    <p:restoredTop sz="94694"/>
  </p:normalViewPr>
  <p:slideViewPr>
    <p:cSldViewPr snapToGrid="0">
      <p:cViewPr varScale="1">
        <p:scale>
          <a:sx n="44" d="100"/>
          <a:sy n="44" d="100"/>
        </p:scale>
        <p:origin x="39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font" Target="fonts/font2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hni Devchand" userId="391f66c60875c68d" providerId="Windows Live" clId="Web-{7BCC7B5F-1DBF-465B-ADA5-A853E4D77DA9}"/>
    <pc:docChg chg="modSld">
      <pc:chgData name="Roshni Devchand" userId="391f66c60875c68d" providerId="Windows Live" clId="Web-{7BCC7B5F-1DBF-465B-ADA5-A853E4D77DA9}" dt="2022-07-12T02:14:24.822" v="4"/>
      <pc:docMkLst>
        <pc:docMk/>
      </pc:docMkLst>
      <pc:sldChg chg="delCm">
        <pc:chgData name="Roshni Devchand" userId="391f66c60875c68d" providerId="Windows Live" clId="Web-{7BCC7B5F-1DBF-465B-ADA5-A853E4D77DA9}" dt="2022-07-12T02:14:01.851" v="0"/>
        <pc:sldMkLst>
          <pc:docMk/>
          <pc:sldMk cId="2703737329" sldId="281"/>
        </pc:sldMkLst>
      </pc:sldChg>
      <pc:sldChg chg="delCm">
        <pc:chgData name="Roshni Devchand" userId="391f66c60875c68d" providerId="Windows Live" clId="Web-{7BCC7B5F-1DBF-465B-ADA5-A853E4D77DA9}" dt="2022-07-12T02:14:05.664" v="1"/>
        <pc:sldMkLst>
          <pc:docMk/>
          <pc:sldMk cId="3515881886" sldId="282"/>
        </pc:sldMkLst>
      </pc:sldChg>
      <pc:sldChg chg="delAnim modAnim">
        <pc:chgData name="Roshni Devchand" userId="391f66c60875c68d" providerId="Windows Live" clId="Web-{7BCC7B5F-1DBF-465B-ADA5-A853E4D77DA9}" dt="2022-07-12T02:14:14.086" v="2"/>
        <pc:sldMkLst>
          <pc:docMk/>
          <pc:sldMk cId="2067981997" sldId="319"/>
        </pc:sldMkLst>
      </pc:sldChg>
      <pc:sldChg chg="delAnim modAnim">
        <pc:chgData name="Roshni Devchand" userId="391f66c60875c68d" providerId="Windows Live" clId="Web-{7BCC7B5F-1DBF-465B-ADA5-A853E4D77DA9}" dt="2022-07-12T02:14:18.399" v="3"/>
        <pc:sldMkLst>
          <pc:docMk/>
          <pc:sldMk cId="3177209390" sldId="320"/>
        </pc:sldMkLst>
      </pc:sldChg>
      <pc:sldChg chg="delCm">
        <pc:chgData name="Roshni Devchand" userId="391f66c60875c68d" providerId="Windows Live" clId="Web-{7BCC7B5F-1DBF-465B-ADA5-A853E4D77DA9}" dt="2022-07-12T02:14:24.822" v="4"/>
        <pc:sldMkLst>
          <pc:docMk/>
          <pc:sldMk cId="1335430090" sldId="328"/>
        </pc:sldMkLst>
      </pc:sldChg>
    </pc:docChg>
  </pc:docChgLst>
  <pc:docChgLst>
    <pc:chgData name="Guest User" userId="e2fbebf8aab59d5d" providerId="Windows Live" clId="Web-{0CAF299B-F47D-4058-A360-6517CAE9824B}"/>
    <pc:docChg chg="modSld">
      <pc:chgData name="Guest User" userId="e2fbebf8aab59d5d" providerId="Windows Live" clId="Web-{0CAF299B-F47D-4058-A360-6517CAE9824B}" dt="2022-07-13T18:04:15.575" v="14" actId="14100"/>
      <pc:docMkLst>
        <pc:docMk/>
      </pc:docMkLst>
      <pc:sldChg chg="modSp">
        <pc:chgData name="Guest User" userId="e2fbebf8aab59d5d" providerId="Windows Live" clId="Web-{0CAF299B-F47D-4058-A360-6517CAE9824B}" dt="2022-07-13T18:04:15.575" v="14" actId="14100"/>
        <pc:sldMkLst>
          <pc:docMk/>
          <pc:sldMk cId="2703737329" sldId="281"/>
        </pc:sldMkLst>
        <pc:spChg chg="mod">
          <ac:chgData name="Guest User" userId="e2fbebf8aab59d5d" providerId="Windows Live" clId="Web-{0CAF299B-F47D-4058-A360-6517CAE9824B}" dt="2022-07-13T18:04:15.575" v="14" actId="14100"/>
          <ac:spMkLst>
            <pc:docMk/>
            <pc:sldMk cId="2703737329" sldId="281"/>
            <ac:spMk id="2" creationId="{7E4163C3-3D49-14F0-103B-C4A6893E031E}"/>
          </ac:spMkLst>
        </pc:spChg>
        <pc:spChg chg="mod">
          <ac:chgData name="Guest User" userId="e2fbebf8aab59d5d" providerId="Windows Live" clId="Web-{0CAF299B-F47D-4058-A360-6517CAE9824B}" dt="2022-07-13T18:03:41.105" v="7" actId="14100"/>
          <ac:spMkLst>
            <pc:docMk/>
            <pc:sldMk cId="2703737329" sldId="281"/>
            <ac:spMk id="3" creationId="{9D3EA595-A8CD-93D4-4CA6-88E1FB657A63}"/>
          </ac:spMkLst>
        </pc:spChg>
      </pc:sldChg>
    </pc:docChg>
  </pc:docChgLst>
  <pc:docChgLst>
    <pc:chgData name="Crystal Bruce" userId="14427a4ffe69d2bf" providerId="Windows Live" clId="Web-{36770D18-F59A-4559-8F44-14B9904857F5}"/>
    <pc:docChg chg="modSld">
      <pc:chgData name="Crystal Bruce" userId="14427a4ffe69d2bf" providerId="Windows Live" clId="Web-{36770D18-F59A-4559-8F44-14B9904857F5}" dt="2022-07-21T14:51:25.963" v="90"/>
      <pc:docMkLst>
        <pc:docMk/>
      </pc:docMkLst>
      <pc:sldChg chg="modSp">
        <pc:chgData name="Crystal Bruce" userId="14427a4ffe69d2bf" providerId="Windows Live" clId="Web-{36770D18-F59A-4559-8F44-14B9904857F5}" dt="2022-07-21T14:44:02.326" v="1"/>
        <pc:sldMkLst>
          <pc:docMk/>
          <pc:sldMk cId="3806990059" sldId="326"/>
        </pc:sldMkLst>
        <pc:spChg chg="mod ord">
          <ac:chgData name="Crystal Bruce" userId="14427a4ffe69d2bf" providerId="Windows Live" clId="Web-{36770D18-F59A-4559-8F44-14B9904857F5}" dt="2022-07-21T14:44:02.326" v="1"/>
          <ac:spMkLst>
            <pc:docMk/>
            <pc:sldMk cId="3806990059" sldId="326"/>
            <ac:spMk id="6" creationId="{C5D334A1-6258-488F-BCD6-40E09DF09CD4}"/>
          </ac:spMkLst>
        </pc:spChg>
      </pc:sldChg>
      <pc:sldChg chg="modSp">
        <pc:chgData name="Crystal Bruce" userId="14427a4ffe69d2bf" providerId="Windows Live" clId="Web-{36770D18-F59A-4559-8F44-14B9904857F5}" dt="2022-07-21T14:51:25.963" v="90"/>
        <pc:sldMkLst>
          <pc:docMk/>
          <pc:sldMk cId="2743303196" sldId="331"/>
        </pc:sldMkLst>
        <pc:graphicFrameChg chg="mod modGraphic">
          <ac:chgData name="Crystal Bruce" userId="14427a4ffe69d2bf" providerId="Windows Live" clId="Web-{36770D18-F59A-4559-8F44-14B9904857F5}" dt="2022-07-21T14:51:25.963" v="90"/>
          <ac:graphicFrameMkLst>
            <pc:docMk/>
            <pc:sldMk cId="2743303196" sldId="331"/>
            <ac:graphicFrameMk id="3" creationId="{2856FFD4-EB7A-CF14-8D54-50F4550A4374}"/>
          </ac:graphicFrameMkLst>
        </pc:graphicFrameChg>
      </pc:sldChg>
    </pc:docChg>
  </pc:docChgLst>
  <pc:docChgLst>
    <pc:chgData name="Lignon Lignon" userId="d645555375e2f66e" providerId="Windows Live" clId="Web-{05B1139A-8E94-4443-9412-8FF51177996A}"/>
    <pc:docChg chg="mod modSld">
      <pc:chgData name="Lignon Lignon" userId="d645555375e2f66e" providerId="Windows Live" clId="Web-{05B1139A-8E94-4443-9412-8FF51177996A}" dt="2022-07-08T22:08:05.795" v="417"/>
      <pc:docMkLst>
        <pc:docMk/>
      </pc:docMkLst>
      <pc:sldChg chg="modSp addCm">
        <pc:chgData name="Lignon Lignon" userId="d645555375e2f66e" providerId="Windows Live" clId="Web-{05B1139A-8E94-4443-9412-8FF51177996A}" dt="2022-07-08T20:17:01.806" v="16"/>
        <pc:sldMkLst>
          <pc:docMk/>
          <pc:sldMk cId="2703737329" sldId="281"/>
        </pc:sldMkLst>
        <pc:spChg chg="mod">
          <ac:chgData name="Lignon Lignon" userId="d645555375e2f66e" providerId="Windows Live" clId="Web-{05B1139A-8E94-4443-9412-8FF51177996A}" dt="2022-07-08T20:16:42.025" v="15" actId="20577"/>
          <ac:spMkLst>
            <pc:docMk/>
            <pc:sldMk cId="2703737329" sldId="281"/>
            <ac:spMk id="2" creationId="{7E4163C3-3D49-14F0-103B-C4A6893E031E}"/>
          </ac:spMkLst>
        </pc:spChg>
      </pc:sldChg>
      <pc:sldChg chg="modSp addCm">
        <pc:chgData name="Lignon Lignon" userId="d645555375e2f66e" providerId="Windows Live" clId="Web-{05B1139A-8E94-4443-9412-8FF51177996A}" dt="2022-07-08T20:15:34.306" v="7" actId="20577"/>
        <pc:sldMkLst>
          <pc:docMk/>
          <pc:sldMk cId="3515881886" sldId="282"/>
        </pc:sldMkLst>
        <pc:spChg chg="mod">
          <ac:chgData name="Lignon Lignon" userId="d645555375e2f66e" providerId="Windows Live" clId="Web-{05B1139A-8E94-4443-9412-8FF51177996A}" dt="2022-07-08T20:15:34.306" v="7" actId="20577"/>
          <ac:spMkLst>
            <pc:docMk/>
            <pc:sldMk cId="3515881886" sldId="282"/>
            <ac:spMk id="2" creationId="{324F71CE-7241-E8A3-1EBB-0DC1AA861613}"/>
          </ac:spMkLst>
        </pc:spChg>
      </pc:sldChg>
      <pc:sldChg chg="modSp addCm">
        <pc:chgData name="Lignon Lignon" userId="d645555375e2f66e" providerId="Windows Live" clId="Web-{05B1139A-8E94-4443-9412-8FF51177996A}" dt="2022-07-08T20:35:34.907" v="30" actId="20577"/>
        <pc:sldMkLst>
          <pc:docMk/>
          <pc:sldMk cId="2313965157" sldId="322"/>
        </pc:sldMkLst>
        <pc:spChg chg="mod">
          <ac:chgData name="Lignon Lignon" userId="d645555375e2f66e" providerId="Windows Live" clId="Web-{05B1139A-8E94-4443-9412-8FF51177996A}" dt="2022-07-08T20:35:34.907" v="30" actId="20577"/>
          <ac:spMkLst>
            <pc:docMk/>
            <pc:sldMk cId="2313965157" sldId="322"/>
            <ac:spMk id="3" creationId="{00000000-0000-0000-0000-000000000000}"/>
          </ac:spMkLst>
        </pc:spChg>
      </pc:sldChg>
      <pc:sldChg chg="modSp addCm">
        <pc:chgData name="Lignon Lignon" userId="d645555375e2f66e" providerId="Windows Live" clId="Web-{05B1139A-8E94-4443-9412-8FF51177996A}" dt="2022-07-08T20:47:59.410" v="84" actId="20577"/>
        <pc:sldMkLst>
          <pc:docMk/>
          <pc:sldMk cId="1125310929" sldId="324"/>
        </pc:sldMkLst>
        <pc:spChg chg="mod">
          <ac:chgData name="Lignon Lignon" userId="d645555375e2f66e" providerId="Windows Live" clId="Web-{05B1139A-8E94-4443-9412-8FF51177996A}" dt="2022-07-08T20:47:59.410" v="84" actId="20577"/>
          <ac:spMkLst>
            <pc:docMk/>
            <pc:sldMk cId="1125310929" sldId="324"/>
            <ac:spMk id="2" creationId="{00000000-0000-0000-0000-000000000000}"/>
          </ac:spMkLst>
        </pc:spChg>
      </pc:sldChg>
      <pc:sldChg chg="modSp addCm">
        <pc:chgData name="Lignon Lignon" userId="d645555375e2f66e" providerId="Windows Live" clId="Web-{05B1139A-8E94-4443-9412-8FF51177996A}" dt="2022-07-08T20:51:43.458" v="89" actId="20577"/>
        <pc:sldMkLst>
          <pc:docMk/>
          <pc:sldMk cId="3556732051" sldId="325"/>
        </pc:sldMkLst>
        <pc:spChg chg="mod">
          <ac:chgData name="Lignon Lignon" userId="d645555375e2f66e" providerId="Windows Live" clId="Web-{05B1139A-8E94-4443-9412-8FF51177996A}" dt="2022-07-08T20:51:43.458" v="89" actId="20577"/>
          <ac:spMkLst>
            <pc:docMk/>
            <pc:sldMk cId="3556732051" sldId="325"/>
            <ac:spMk id="7" creationId="{00000000-0000-0000-0000-000000000000}"/>
          </ac:spMkLst>
        </pc:spChg>
      </pc:sldChg>
      <pc:sldChg chg="modSp addCm">
        <pc:chgData name="Lignon Lignon" userId="d645555375e2f66e" providerId="Windows Live" clId="Web-{05B1139A-8E94-4443-9412-8FF51177996A}" dt="2022-07-08T20:56:40.694" v="106"/>
        <pc:sldMkLst>
          <pc:docMk/>
          <pc:sldMk cId="3806990059" sldId="326"/>
        </pc:sldMkLst>
        <pc:spChg chg="mod">
          <ac:chgData name="Lignon Lignon" userId="d645555375e2f66e" providerId="Windows Live" clId="Web-{05B1139A-8E94-4443-9412-8FF51177996A}" dt="2022-07-08T20:56:07.757" v="104" actId="20577"/>
          <ac:spMkLst>
            <pc:docMk/>
            <pc:sldMk cId="3806990059" sldId="326"/>
            <ac:spMk id="6" creationId="{C5D334A1-6258-488F-BCD6-40E09DF09CD4}"/>
          </ac:spMkLst>
        </pc:spChg>
        <pc:picChg chg="mod">
          <ac:chgData name="Lignon Lignon" userId="d645555375e2f66e" providerId="Windows Live" clId="Web-{05B1139A-8E94-4443-9412-8FF51177996A}" dt="2022-07-08T20:56:12.303" v="105" actId="1076"/>
          <ac:picMkLst>
            <pc:docMk/>
            <pc:sldMk cId="3806990059" sldId="326"/>
            <ac:picMk id="6146" creationId="{082522C0-D725-4EE7-8707-74618D9C2AD3}"/>
          </ac:picMkLst>
        </pc:picChg>
      </pc:sldChg>
      <pc:sldChg chg="modSp addCm">
        <pc:chgData name="Lignon Lignon" userId="d645555375e2f66e" providerId="Windows Live" clId="Web-{05B1139A-8E94-4443-9412-8FF51177996A}" dt="2022-07-08T21:01:38.430" v="123" actId="20577"/>
        <pc:sldMkLst>
          <pc:docMk/>
          <pc:sldMk cId="3080051221" sldId="327"/>
        </pc:sldMkLst>
        <pc:spChg chg="mod">
          <ac:chgData name="Lignon Lignon" userId="d645555375e2f66e" providerId="Windows Live" clId="Web-{05B1139A-8E94-4443-9412-8FF51177996A}" dt="2022-07-08T21:01:38.430" v="123" actId="20577"/>
          <ac:spMkLst>
            <pc:docMk/>
            <pc:sldMk cId="3080051221" sldId="327"/>
            <ac:spMk id="3" creationId="{188129ED-88A8-4EB9-BFA7-1C0D0C5096AF}"/>
          </ac:spMkLst>
        </pc:spChg>
      </pc:sldChg>
      <pc:sldChg chg="modSp addCm">
        <pc:chgData name="Lignon Lignon" userId="d645555375e2f66e" providerId="Windows Live" clId="Web-{05B1139A-8E94-4443-9412-8FF51177996A}" dt="2022-07-08T21:07:11.697" v="127" actId="20577"/>
        <pc:sldMkLst>
          <pc:docMk/>
          <pc:sldMk cId="1335430090" sldId="328"/>
        </pc:sldMkLst>
        <pc:spChg chg="mod">
          <ac:chgData name="Lignon Lignon" userId="d645555375e2f66e" providerId="Windows Live" clId="Web-{05B1139A-8E94-4443-9412-8FF51177996A}" dt="2022-07-08T21:07:11.697" v="127" actId="20577"/>
          <ac:spMkLst>
            <pc:docMk/>
            <pc:sldMk cId="1335430090" sldId="328"/>
            <ac:spMk id="3" creationId="{72F352F7-8FBA-4CCF-8D42-4449EA6A6273}"/>
          </ac:spMkLst>
        </pc:spChg>
      </pc:sldChg>
      <pc:sldChg chg="modSp addCm modCm">
        <pc:chgData name="Lignon Lignon" userId="d645555375e2f66e" providerId="Windows Live" clId="Web-{05B1139A-8E94-4443-9412-8FF51177996A}" dt="2022-07-08T21:17:42.294" v="175" actId="20577"/>
        <pc:sldMkLst>
          <pc:docMk/>
          <pc:sldMk cId="40646778" sldId="329"/>
        </pc:sldMkLst>
        <pc:spChg chg="mod">
          <ac:chgData name="Lignon Lignon" userId="d645555375e2f66e" providerId="Windows Live" clId="Web-{05B1139A-8E94-4443-9412-8FF51177996A}" dt="2022-07-08T21:17:42.294" v="175" actId="20577"/>
          <ac:spMkLst>
            <pc:docMk/>
            <pc:sldMk cId="40646778" sldId="329"/>
            <ac:spMk id="3" creationId="{188129ED-88A8-4EB9-BFA7-1C0D0C5096AF}"/>
          </ac:spMkLst>
        </pc:spChg>
      </pc:sldChg>
      <pc:sldChg chg="modSp addCm">
        <pc:chgData name="Lignon Lignon" userId="d645555375e2f66e" providerId="Windows Live" clId="Web-{05B1139A-8E94-4443-9412-8FF51177996A}" dt="2022-07-08T21:28:10.108" v="195"/>
        <pc:sldMkLst>
          <pc:docMk/>
          <pc:sldMk cId="2743303196" sldId="331"/>
        </pc:sldMkLst>
        <pc:graphicFrameChg chg="mod modGraphic">
          <ac:chgData name="Lignon Lignon" userId="d645555375e2f66e" providerId="Windows Live" clId="Web-{05B1139A-8E94-4443-9412-8FF51177996A}" dt="2022-07-08T21:27:58.046" v="194"/>
          <ac:graphicFrameMkLst>
            <pc:docMk/>
            <pc:sldMk cId="2743303196" sldId="331"/>
            <ac:graphicFrameMk id="3" creationId="{2856FFD4-EB7A-CF14-8D54-50F4550A4374}"/>
          </ac:graphicFrameMkLst>
        </pc:graphicFrameChg>
      </pc:sldChg>
      <pc:sldChg chg="modSp addCm">
        <pc:chgData name="Lignon Lignon" userId="d645555375e2f66e" providerId="Windows Live" clId="Web-{05B1139A-8E94-4443-9412-8FF51177996A}" dt="2022-07-08T21:31:39.077" v="239"/>
        <pc:sldMkLst>
          <pc:docMk/>
          <pc:sldMk cId="3942853304" sldId="332"/>
        </pc:sldMkLst>
        <pc:graphicFrameChg chg="mod modGraphic">
          <ac:chgData name="Lignon Lignon" userId="d645555375e2f66e" providerId="Windows Live" clId="Web-{05B1139A-8E94-4443-9412-8FF51177996A}" dt="2022-07-08T21:31:29.499" v="238"/>
          <ac:graphicFrameMkLst>
            <pc:docMk/>
            <pc:sldMk cId="3942853304" sldId="332"/>
            <ac:graphicFrameMk id="4" creationId="{2C6002FF-3270-46C9-9D65-C14D9B897B85}"/>
          </ac:graphicFrameMkLst>
        </pc:graphicFrameChg>
      </pc:sldChg>
      <pc:sldChg chg="modSp addCm modCm">
        <pc:chgData name="Lignon Lignon" userId="d645555375e2f66e" providerId="Windows Live" clId="Web-{05B1139A-8E94-4443-9412-8FF51177996A}" dt="2022-07-08T21:57:40.452" v="343" actId="20577"/>
        <pc:sldMkLst>
          <pc:docMk/>
          <pc:sldMk cId="1530809782" sldId="334"/>
        </pc:sldMkLst>
        <pc:spChg chg="mod">
          <ac:chgData name="Lignon Lignon" userId="d645555375e2f66e" providerId="Windows Live" clId="Web-{05B1139A-8E94-4443-9412-8FF51177996A}" dt="2022-07-08T21:57:40.452" v="343" actId="20577"/>
          <ac:spMkLst>
            <pc:docMk/>
            <pc:sldMk cId="1530809782" sldId="334"/>
            <ac:spMk id="2" creationId="{C60F898C-036C-4107-BC3C-1E0F6C3DDC6E}"/>
          </ac:spMkLst>
        </pc:spChg>
      </pc:sldChg>
      <pc:sldChg chg="modSp addCm modCm">
        <pc:chgData name="Lignon Lignon" userId="d645555375e2f66e" providerId="Windows Live" clId="Web-{05B1139A-8E94-4443-9412-8FF51177996A}" dt="2022-07-08T21:51:13.936" v="337"/>
        <pc:sldMkLst>
          <pc:docMk/>
          <pc:sldMk cId="2368992387" sldId="335"/>
        </pc:sldMkLst>
        <pc:graphicFrameChg chg="mod modGraphic">
          <ac:chgData name="Lignon Lignon" userId="d645555375e2f66e" providerId="Windows Live" clId="Web-{05B1139A-8E94-4443-9412-8FF51177996A}" dt="2022-07-08T21:50:49.546" v="336"/>
          <ac:graphicFrameMkLst>
            <pc:docMk/>
            <pc:sldMk cId="2368992387" sldId="335"/>
            <ac:graphicFrameMk id="3" creationId="{9DB1DF04-0287-415E-9888-8CBBCDB7906A}"/>
          </ac:graphicFrameMkLst>
        </pc:graphicFrameChg>
      </pc:sldChg>
      <pc:sldChg chg="modSp addCm">
        <pc:chgData name="Lignon Lignon" userId="d645555375e2f66e" providerId="Windows Live" clId="Web-{05B1139A-8E94-4443-9412-8FF51177996A}" dt="2022-07-08T22:00:41.780" v="360" actId="20577"/>
        <pc:sldMkLst>
          <pc:docMk/>
          <pc:sldMk cId="1985968428" sldId="336"/>
        </pc:sldMkLst>
        <pc:spChg chg="mod">
          <ac:chgData name="Lignon Lignon" userId="d645555375e2f66e" providerId="Windows Live" clId="Web-{05B1139A-8E94-4443-9412-8FF51177996A}" dt="2022-07-08T22:00:41.780" v="360" actId="20577"/>
          <ac:spMkLst>
            <pc:docMk/>
            <pc:sldMk cId="1985968428" sldId="336"/>
            <ac:spMk id="5" creationId="{00000000-0000-0000-0000-000000000000}"/>
          </ac:spMkLst>
        </pc:spChg>
      </pc:sldChg>
      <pc:sldChg chg="modSp addCm">
        <pc:chgData name="Lignon Lignon" userId="d645555375e2f66e" providerId="Windows Live" clId="Web-{05B1139A-8E94-4443-9412-8FF51177996A}" dt="2022-07-08T22:08:05.795" v="417"/>
        <pc:sldMkLst>
          <pc:docMk/>
          <pc:sldMk cId="3897769109" sldId="337"/>
        </pc:sldMkLst>
        <pc:spChg chg="mod">
          <ac:chgData name="Lignon Lignon" userId="d645555375e2f66e" providerId="Windows Live" clId="Web-{05B1139A-8E94-4443-9412-8FF51177996A}" dt="2022-07-08T22:07:36.889" v="415" actId="20577"/>
          <ac:spMkLst>
            <pc:docMk/>
            <pc:sldMk cId="3897769109" sldId="337"/>
            <ac:spMk id="26" creationId="{8BEC9ACB-D22C-4796-A299-A56BE3556E8F}"/>
          </ac:spMkLst>
        </pc:spChg>
        <pc:spChg chg="mod">
          <ac:chgData name="Lignon Lignon" userId="d645555375e2f66e" providerId="Windows Live" clId="Web-{05B1139A-8E94-4443-9412-8FF51177996A}" dt="2022-07-08T22:07:27.076" v="412" actId="20577"/>
          <ac:spMkLst>
            <pc:docMk/>
            <pc:sldMk cId="3897769109" sldId="337"/>
            <ac:spMk id="40" creationId="{734F27CD-405D-44D3-9908-6F7D4ECF3AE6}"/>
          </ac:spMkLst>
        </pc:spChg>
        <pc:spChg chg="mod">
          <ac:chgData name="Lignon Lignon" userId="d645555375e2f66e" providerId="Windows Live" clId="Web-{05B1139A-8E94-4443-9412-8FF51177996A}" dt="2022-07-08T22:04:06.764" v="408" actId="20577"/>
          <ac:spMkLst>
            <pc:docMk/>
            <pc:sldMk cId="3897769109" sldId="337"/>
            <ac:spMk id="42" creationId="{A6E93034-93E9-4064-9462-0A460BDDE505}"/>
          </ac:spMkLst>
        </pc:spChg>
        <pc:spChg chg="mod">
          <ac:chgData name="Lignon Lignon" userId="d645555375e2f66e" providerId="Windows Live" clId="Web-{05B1139A-8E94-4443-9412-8FF51177996A}" dt="2022-07-08T22:02:03.217" v="371" actId="1076"/>
          <ac:spMkLst>
            <pc:docMk/>
            <pc:sldMk cId="3897769109" sldId="337"/>
            <ac:spMk id="45" creationId="{153204F5-614A-4793-9FEA-61DA5FC35417}"/>
          </ac:spMkLst>
        </pc:spChg>
      </pc:sldChg>
      <pc:sldChg chg="modSp addCm">
        <pc:chgData name="Lignon Lignon" userId="d645555375e2f66e" providerId="Windows Live" clId="Web-{05B1139A-8E94-4443-9412-8FF51177996A}" dt="2022-07-08T20:39:27.064" v="75" actId="20577"/>
        <pc:sldMkLst>
          <pc:docMk/>
          <pc:sldMk cId="900353356" sldId="341"/>
        </pc:sldMkLst>
        <pc:spChg chg="mod">
          <ac:chgData name="Lignon Lignon" userId="d645555375e2f66e" providerId="Windows Live" clId="Web-{05B1139A-8E94-4443-9412-8FF51177996A}" dt="2022-07-08T20:39:27.064" v="75" actId="20577"/>
          <ac:spMkLst>
            <pc:docMk/>
            <pc:sldMk cId="900353356" sldId="341"/>
            <ac:spMk id="2" creationId="{9B5D9662-EB85-41A6-BA05-D6F8E0F94931}"/>
          </ac:spMkLst>
        </pc:spChg>
      </pc:sldChg>
    </pc:docChg>
  </pc:docChgLst>
  <pc:docChgLst>
    <pc:chgData name="Crystal Bruce" userId="14427a4ffe69d2bf" providerId="Windows Live" clId="Web-{CC2AC1B6-B2E3-4828-A7C4-1D859499A18C}"/>
    <pc:docChg chg="modSld">
      <pc:chgData name="Crystal Bruce" userId="14427a4ffe69d2bf" providerId="Windows Live" clId="Web-{CC2AC1B6-B2E3-4828-A7C4-1D859499A18C}" dt="2022-07-22T14:45:35.811" v="16" actId="1076"/>
      <pc:docMkLst>
        <pc:docMk/>
      </pc:docMkLst>
      <pc:sldChg chg="modSp">
        <pc:chgData name="Crystal Bruce" userId="14427a4ffe69d2bf" providerId="Windows Live" clId="Web-{CC2AC1B6-B2E3-4828-A7C4-1D859499A18C}" dt="2022-07-22T14:42:29.726" v="0" actId="1076"/>
        <pc:sldMkLst>
          <pc:docMk/>
          <pc:sldMk cId="2806639351" sldId="317"/>
        </pc:sldMkLst>
        <pc:spChg chg="mod">
          <ac:chgData name="Crystal Bruce" userId="14427a4ffe69d2bf" providerId="Windows Live" clId="Web-{CC2AC1B6-B2E3-4828-A7C4-1D859499A18C}" dt="2022-07-22T14:42:29.726" v="0" actId="1076"/>
          <ac:spMkLst>
            <pc:docMk/>
            <pc:sldMk cId="2806639351" sldId="317"/>
            <ac:spMk id="9" creationId="{3407014D-824B-4E3B-BADB-2EAECD12DA82}"/>
          </ac:spMkLst>
        </pc:spChg>
      </pc:sldChg>
      <pc:sldChg chg="modSp">
        <pc:chgData name="Crystal Bruce" userId="14427a4ffe69d2bf" providerId="Windows Live" clId="Web-{CC2AC1B6-B2E3-4828-A7C4-1D859499A18C}" dt="2022-07-22T14:43:37.260" v="3" actId="1076"/>
        <pc:sldMkLst>
          <pc:docMk/>
          <pc:sldMk cId="3080051221" sldId="327"/>
        </pc:sldMkLst>
        <pc:spChg chg="mod">
          <ac:chgData name="Crystal Bruce" userId="14427a4ffe69d2bf" providerId="Windows Live" clId="Web-{CC2AC1B6-B2E3-4828-A7C4-1D859499A18C}" dt="2022-07-22T14:43:37.260" v="3" actId="1076"/>
          <ac:spMkLst>
            <pc:docMk/>
            <pc:sldMk cId="3080051221" sldId="327"/>
            <ac:spMk id="4" creationId="{DF3EB91D-919A-4774-95A6-A42E030EDBD0}"/>
          </ac:spMkLst>
        </pc:spChg>
      </pc:sldChg>
      <pc:sldChg chg="modSp">
        <pc:chgData name="Crystal Bruce" userId="14427a4ffe69d2bf" providerId="Windows Live" clId="Web-{CC2AC1B6-B2E3-4828-A7C4-1D859499A18C}" dt="2022-07-22T14:45:35.811" v="16" actId="1076"/>
        <pc:sldMkLst>
          <pc:docMk/>
          <pc:sldMk cId="911362334" sldId="340"/>
        </pc:sldMkLst>
        <pc:spChg chg="mod">
          <ac:chgData name="Crystal Bruce" userId="14427a4ffe69d2bf" providerId="Windows Live" clId="Web-{CC2AC1B6-B2E3-4828-A7C4-1D859499A18C}" dt="2022-07-22T14:45:35.811" v="16" actId="1076"/>
          <ac:spMkLst>
            <pc:docMk/>
            <pc:sldMk cId="911362334" sldId="340"/>
            <ac:spMk id="5" creationId="{EA8B7959-3F81-45F6-B0C8-17468B9135EE}"/>
          </ac:spMkLst>
        </pc:spChg>
        <pc:spChg chg="mod">
          <ac:chgData name="Crystal Bruce" userId="14427a4ffe69d2bf" providerId="Windows Live" clId="Web-{CC2AC1B6-B2E3-4828-A7C4-1D859499A18C}" dt="2022-07-22T14:45:25.561" v="14" actId="1076"/>
          <ac:spMkLst>
            <pc:docMk/>
            <pc:sldMk cId="911362334" sldId="340"/>
            <ac:spMk id="7" creationId="{ED43BA65-B6A9-2BDF-D260-068D19F8400D}"/>
          </ac:spMkLst>
        </pc:spChg>
      </pc:sldChg>
    </pc:docChg>
  </pc:docChgLst>
  <pc:docChgLst>
    <pc:chgData name="Catherine BERTRAND-FERRANDIS" userId="35f10b5a1ac5f9e6" providerId="Windows Live" clId="Web-{6743B64B-0A7D-4208-A4A4-83BF60868FDA}"/>
    <pc:docChg chg="modSld">
      <pc:chgData name="Catherine BERTRAND-FERRANDIS" userId="35f10b5a1ac5f9e6" providerId="Windows Live" clId="Web-{6743B64B-0A7D-4208-A4A4-83BF60868FDA}" dt="2022-07-11T15:34:50.276" v="146" actId="1076"/>
      <pc:docMkLst>
        <pc:docMk/>
      </pc:docMkLst>
      <pc:sldChg chg="modSp">
        <pc:chgData name="Catherine BERTRAND-FERRANDIS" userId="35f10b5a1ac5f9e6" providerId="Windows Live" clId="Web-{6743B64B-0A7D-4208-A4A4-83BF60868FDA}" dt="2022-07-11T15:10:41.613" v="2" actId="20577"/>
        <pc:sldMkLst>
          <pc:docMk/>
          <pc:sldMk cId="2498420528" sldId="287"/>
        </pc:sldMkLst>
        <pc:spChg chg="mod">
          <ac:chgData name="Catherine BERTRAND-FERRANDIS" userId="35f10b5a1ac5f9e6" providerId="Windows Live" clId="Web-{6743B64B-0A7D-4208-A4A4-83BF60868FDA}" dt="2022-07-11T15:10:41.613" v="2" actId="20577"/>
          <ac:spMkLst>
            <pc:docMk/>
            <pc:sldMk cId="2498420528" sldId="287"/>
            <ac:spMk id="3" creationId="{26378129-94CA-2F96-A1FE-52359FF42BFD}"/>
          </ac:spMkLst>
        </pc:spChg>
      </pc:sldChg>
      <pc:sldChg chg="modSp">
        <pc:chgData name="Catherine BERTRAND-FERRANDIS" userId="35f10b5a1ac5f9e6" providerId="Windows Live" clId="Web-{6743B64B-0A7D-4208-A4A4-83BF60868FDA}" dt="2022-07-11T15:12:54.181" v="6" actId="20577"/>
        <pc:sldMkLst>
          <pc:docMk/>
          <pc:sldMk cId="2067981997" sldId="319"/>
        </pc:sldMkLst>
        <pc:spChg chg="mod">
          <ac:chgData name="Catherine BERTRAND-FERRANDIS" userId="35f10b5a1ac5f9e6" providerId="Windows Live" clId="Web-{6743B64B-0A7D-4208-A4A4-83BF60868FDA}" dt="2022-07-11T15:12:54.181" v="6" actId="20577"/>
          <ac:spMkLst>
            <pc:docMk/>
            <pc:sldMk cId="2067981997" sldId="319"/>
            <ac:spMk id="3" creationId="{770179F9-353C-4FA2-A7CC-0365FA186323}"/>
          </ac:spMkLst>
        </pc:spChg>
      </pc:sldChg>
      <pc:sldChg chg="delCm">
        <pc:chgData name="Catherine BERTRAND-FERRANDIS" userId="35f10b5a1ac5f9e6" providerId="Windows Live" clId="Web-{6743B64B-0A7D-4208-A4A4-83BF60868FDA}" dt="2022-07-11T15:13:31.667" v="7"/>
        <pc:sldMkLst>
          <pc:docMk/>
          <pc:sldMk cId="2313965157" sldId="322"/>
        </pc:sldMkLst>
      </pc:sldChg>
      <pc:sldChg chg="modSp delCm">
        <pc:chgData name="Catherine BERTRAND-FERRANDIS" userId="35f10b5a1ac5f9e6" providerId="Windows Live" clId="Web-{6743B64B-0A7D-4208-A4A4-83BF60868FDA}" dt="2022-07-11T15:15:38.140" v="34" actId="20577"/>
        <pc:sldMkLst>
          <pc:docMk/>
          <pc:sldMk cId="1125310929" sldId="324"/>
        </pc:sldMkLst>
        <pc:spChg chg="mod">
          <ac:chgData name="Catherine BERTRAND-FERRANDIS" userId="35f10b5a1ac5f9e6" providerId="Windows Live" clId="Web-{6743B64B-0A7D-4208-A4A4-83BF60868FDA}" dt="2022-07-11T15:14:10.684" v="17" actId="20577"/>
          <ac:spMkLst>
            <pc:docMk/>
            <pc:sldMk cId="1125310929" sldId="324"/>
            <ac:spMk id="4" creationId="{00000000-0000-0000-0000-000000000000}"/>
          </ac:spMkLst>
        </pc:spChg>
        <pc:spChg chg="mod">
          <ac:chgData name="Catherine BERTRAND-FERRANDIS" userId="35f10b5a1ac5f9e6" providerId="Windows Live" clId="Web-{6743B64B-0A7D-4208-A4A4-83BF60868FDA}" dt="2022-07-11T15:15:21.593" v="25" actId="20577"/>
          <ac:spMkLst>
            <pc:docMk/>
            <pc:sldMk cId="1125310929" sldId="324"/>
            <ac:spMk id="5" creationId="{00000000-0000-0000-0000-000000000000}"/>
          </ac:spMkLst>
        </pc:spChg>
        <pc:spChg chg="mod">
          <ac:chgData name="Catherine BERTRAND-FERRANDIS" userId="35f10b5a1ac5f9e6" providerId="Windows Live" clId="Web-{6743B64B-0A7D-4208-A4A4-83BF60868FDA}" dt="2022-07-11T15:15:27.343" v="27" actId="20577"/>
          <ac:spMkLst>
            <pc:docMk/>
            <pc:sldMk cId="1125310929" sldId="324"/>
            <ac:spMk id="6" creationId="{00000000-0000-0000-0000-000000000000}"/>
          </ac:spMkLst>
        </pc:spChg>
        <pc:spChg chg="mod">
          <ac:chgData name="Catherine BERTRAND-FERRANDIS" userId="35f10b5a1ac5f9e6" providerId="Windows Live" clId="Web-{6743B64B-0A7D-4208-A4A4-83BF60868FDA}" dt="2022-07-11T15:15:37.953" v="33" actId="20577"/>
          <ac:spMkLst>
            <pc:docMk/>
            <pc:sldMk cId="1125310929" sldId="324"/>
            <ac:spMk id="8" creationId="{00000000-0000-0000-0000-000000000000}"/>
          </ac:spMkLst>
        </pc:spChg>
        <pc:spChg chg="mod">
          <ac:chgData name="Catherine BERTRAND-FERRANDIS" userId="35f10b5a1ac5f9e6" providerId="Windows Live" clId="Web-{6743B64B-0A7D-4208-A4A4-83BF60868FDA}" dt="2022-07-11T15:14:01.246" v="12" actId="20577"/>
          <ac:spMkLst>
            <pc:docMk/>
            <pc:sldMk cId="1125310929" sldId="324"/>
            <ac:spMk id="9" creationId="{00000000-0000-0000-0000-000000000000}"/>
          </ac:spMkLst>
        </pc:spChg>
        <pc:spChg chg="mod">
          <ac:chgData name="Catherine BERTRAND-FERRANDIS" userId="35f10b5a1ac5f9e6" providerId="Windows Live" clId="Web-{6743B64B-0A7D-4208-A4A4-83BF60868FDA}" dt="2022-07-11T15:15:38.140" v="34" actId="20577"/>
          <ac:spMkLst>
            <pc:docMk/>
            <pc:sldMk cId="1125310929" sldId="324"/>
            <ac:spMk id="10" creationId="{00000000-0000-0000-0000-000000000000}"/>
          </ac:spMkLst>
        </pc:spChg>
      </pc:sldChg>
      <pc:sldChg chg="modSp delCm">
        <pc:chgData name="Catherine BERTRAND-FERRANDIS" userId="35f10b5a1ac5f9e6" providerId="Windows Live" clId="Web-{6743B64B-0A7D-4208-A4A4-83BF60868FDA}" dt="2022-07-11T15:16:11.532" v="42"/>
        <pc:sldMkLst>
          <pc:docMk/>
          <pc:sldMk cId="3556732051" sldId="325"/>
        </pc:sldMkLst>
        <pc:spChg chg="mod">
          <ac:chgData name="Catherine BERTRAND-FERRANDIS" userId="35f10b5a1ac5f9e6" providerId="Windows Live" clId="Web-{6743B64B-0A7D-4208-A4A4-83BF60868FDA}" dt="2022-07-11T15:15:58.516" v="41" actId="14100"/>
          <ac:spMkLst>
            <pc:docMk/>
            <pc:sldMk cId="3556732051" sldId="325"/>
            <ac:spMk id="3" creationId="{00000000-0000-0000-0000-000000000000}"/>
          </ac:spMkLst>
        </pc:spChg>
      </pc:sldChg>
      <pc:sldChg chg="modSp delCm">
        <pc:chgData name="Catherine BERTRAND-FERRANDIS" userId="35f10b5a1ac5f9e6" providerId="Windows Live" clId="Web-{6743B64B-0A7D-4208-A4A4-83BF60868FDA}" dt="2022-07-11T15:17:08.878" v="50" actId="20577"/>
        <pc:sldMkLst>
          <pc:docMk/>
          <pc:sldMk cId="3806990059" sldId="326"/>
        </pc:sldMkLst>
        <pc:spChg chg="mod">
          <ac:chgData name="Catherine BERTRAND-FERRANDIS" userId="35f10b5a1ac5f9e6" providerId="Windows Live" clId="Web-{6743B64B-0A7D-4208-A4A4-83BF60868FDA}" dt="2022-07-11T15:17:08.878" v="50" actId="20577"/>
          <ac:spMkLst>
            <pc:docMk/>
            <pc:sldMk cId="3806990059" sldId="326"/>
            <ac:spMk id="6" creationId="{C5D334A1-6258-488F-BCD6-40E09DF09CD4}"/>
          </ac:spMkLst>
        </pc:spChg>
        <pc:picChg chg="mod">
          <ac:chgData name="Catherine BERTRAND-FERRANDIS" userId="35f10b5a1ac5f9e6" providerId="Windows Live" clId="Web-{6743B64B-0A7D-4208-A4A4-83BF60868FDA}" dt="2022-07-11T15:16:46.814" v="45" actId="1076"/>
          <ac:picMkLst>
            <pc:docMk/>
            <pc:sldMk cId="3806990059" sldId="326"/>
            <ac:picMk id="6146" creationId="{082522C0-D725-4EE7-8707-74618D9C2AD3}"/>
          </ac:picMkLst>
        </pc:picChg>
      </pc:sldChg>
      <pc:sldChg chg="delCm">
        <pc:chgData name="Catherine BERTRAND-FERRANDIS" userId="35f10b5a1ac5f9e6" providerId="Windows Live" clId="Web-{6743B64B-0A7D-4208-A4A4-83BF60868FDA}" dt="2022-07-11T15:22:13.061" v="51"/>
        <pc:sldMkLst>
          <pc:docMk/>
          <pc:sldMk cId="3080051221" sldId="327"/>
        </pc:sldMkLst>
      </pc:sldChg>
      <pc:sldChg chg="modSp delCm modCm">
        <pc:chgData name="Catherine BERTRAND-FERRANDIS" userId="35f10b5a1ac5f9e6" providerId="Windows Live" clId="Web-{6743B64B-0A7D-4208-A4A4-83BF60868FDA}" dt="2022-07-11T15:23:42.627" v="62"/>
        <pc:sldMkLst>
          <pc:docMk/>
          <pc:sldMk cId="40646778" sldId="329"/>
        </pc:sldMkLst>
        <pc:spChg chg="mod">
          <ac:chgData name="Catherine BERTRAND-FERRANDIS" userId="35f10b5a1ac5f9e6" providerId="Windows Live" clId="Web-{6743B64B-0A7D-4208-A4A4-83BF60868FDA}" dt="2022-07-11T15:23:36.751" v="60" actId="20577"/>
          <ac:spMkLst>
            <pc:docMk/>
            <pc:sldMk cId="40646778" sldId="329"/>
            <ac:spMk id="3" creationId="{188129ED-88A8-4EB9-BFA7-1C0D0C5096AF}"/>
          </ac:spMkLst>
        </pc:spChg>
      </pc:sldChg>
      <pc:sldChg chg="delCm">
        <pc:chgData name="Catherine BERTRAND-FERRANDIS" userId="35f10b5a1ac5f9e6" providerId="Windows Live" clId="Web-{6743B64B-0A7D-4208-A4A4-83BF60868FDA}" dt="2022-07-11T15:24:28.566" v="64"/>
        <pc:sldMkLst>
          <pc:docMk/>
          <pc:sldMk cId="2743303196" sldId="331"/>
        </pc:sldMkLst>
      </pc:sldChg>
      <pc:sldChg chg="delCm">
        <pc:chgData name="Catherine BERTRAND-FERRANDIS" userId="35f10b5a1ac5f9e6" providerId="Windows Live" clId="Web-{6743B64B-0A7D-4208-A4A4-83BF60868FDA}" dt="2022-07-11T15:25:13.974" v="66"/>
        <pc:sldMkLst>
          <pc:docMk/>
          <pc:sldMk cId="3942853304" sldId="332"/>
        </pc:sldMkLst>
      </pc:sldChg>
      <pc:sldChg chg="modSp delCm modCm">
        <pc:chgData name="Catherine BERTRAND-FERRANDIS" userId="35f10b5a1ac5f9e6" providerId="Windows Live" clId="Web-{6743B64B-0A7D-4208-A4A4-83BF60868FDA}" dt="2022-07-11T15:29:57.578" v="70"/>
        <pc:sldMkLst>
          <pc:docMk/>
          <pc:sldMk cId="1530809782" sldId="334"/>
        </pc:sldMkLst>
        <pc:spChg chg="mod">
          <ac:chgData name="Catherine BERTRAND-FERRANDIS" userId="35f10b5a1ac5f9e6" providerId="Windows Live" clId="Web-{6743B64B-0A7D-4208-A4A4-83BF60868FDA}" dt="2022-07-11T15:29:57.469" v="69" actId="20577"/>
          <ac:spMkLst>
            <pc:docMk/>
            <pc:sldMk cId="1530809782" sldId="334"/>
            <ac:spMk id="2" creationId="{C60F898C-036C-4107-BC3C-1E0F6C3DDC6E}"/>
          </ac:spMkLst>
        </pc:spChg>
      </pc:sldChg>
      <pc:sldChg chg="modSp delCm">
        <pc:chgData name="Catherine BERTRAND-FERRANDIS" userId="35f10b5a1ac5f9e6" providerId="Windows Live" clId="Web-{6743B64B-0A7D-4208-A4A4-83BF60868FDA}" dt="2022-07-11T15:31:35.769" v="123"/>
        <pc:sldMkLst>
          <pc:docMk/>
          <pc:sldMk cId="2368992387" sldId="335"/>
        </pc:sldMkLst>
        <pc:graphicFrameChg chg="mod modGraphic">
          <ac:chgData name="Catherine BERTRAND-FERRANDIS" userId="35f10b5a1ac5f9e6" providerId="Windows Live" clId="Web-{6743B64B-0A7D-4208-A4A4-83BF60868FDA}" dt="2022-07-11T15:31:17.909" v="122"/>
          <ac:graphicFrameMkLst>
            <pc:docMk/>
            <pc:sldMk cId="2368992387" sldId="335"/>
            <ac:graphicFrameMk id="3" creationId="{9DB1DF04-0287-415E-9888-8CBBCDB7906A}"/>
          </ac:graphicFrameMkLst>
        </pc:graphicFrameChg>
      </pc:sldChg>
      <pc:sldChg chg="modSp delCm modCm">
        <pc:chgData name="Catherine BERTRAND-FERRANDIS" userId="35f10b5a1ac5f9e6" providerId="Windows Live" clId="Web-{6743B64B-0A7D-4208-A4A4-83BF60868FDA}" dt="2022-07-11T15:32:38.349" v="127"/>
        <pc:sldMkLst>
          <pc:docMk/>
          <pc:sldMk cId="1985968428" sldId="336"/>
        </pc:sldMkLst>
        <pc:spChg chg="mod">
          <ac:chgData name="Catherine BERTRAND-FERRANDIS" userId="35f10b5a1ac5f9e6" providerId="Windows Live" clId="Web-{6743B64B-0A7D-4208-A4A4-83BF60868FDA}" dt="2022-07-11T15:32:38.162" v="126" actId="20577"/>
          <ac:spMkLst>
            <pc:docMk/>
            <pc:sldMk cId="1985968428" sldId="336"/>
            <ac:spMk id="5" creationId="{00000000-0000-0000-0000-000000000000}"/>
          </ac:spMkLst>
        </pc:spChg>
      </pc:sldChg>
      <pc:sldChg chg="modSp delCm">
        <pc:chgData name="Catherine BERTRAND-FERRANDIS" userId="35f10b5a1ac5f9e6" providerId="Windows Live" clId="Web-{6743B64B-0A7D-4208-A4A4-83BF60868FDA}" dt="2022-07-11T15:33:36.883" v="142" actId="20577"/>
        <pc:sldMkLst>
          <pc:docMk/>
          <pc:sldMk cId="3897769109" sldId="337"/>
        </pc:sldMkLst>
        <pc:spChg chg="mod">
          <ac:chgData name="Catherine BERTRAND-FERRANDIS" userId="35f10b5a1ac5f9e6" providerId="Windows Live" clId="Web-{6743B64B-0A7D-4208-A4A4-83BF60868FDA}" dt="2022-07-11T15:33:13.366" v="136" actId="20577"/>
          <ac:spMkLst>
            <pc:docMk/>
            <pc:sldMk cId="3897769109" sldId="337"/>
            <ac:spMk id="42" creationId="{A6E93034-93E9-4064-9462-0A460BDDE505}"/>
          </ac:spMkLst>
        </pc:spChg>
        <pc:spChg chg="mod">
          <ac:chgData name="Catherine BERTRAND-FERRANDIS" userId="35f10b5a1ac5f9e6" providerId="Windows Live" clId="Web-{6743B64B-0A7D-4208-A4A4-83BF60868FDA}" dt="2022-07-11T15:33:36.883" v="142" actId="20577"/>
          <ac:spMkLst>
            <pc:docMk/>
            <pc:sldMk cId="3897769109" sldId="337"/>
            <ac:spMk id="45" creationId="{153204F5-614A-4793-9FEA-61DA5FC35417}"/>
          </ac:spMkLst>
        </pc:spChg>
      </pc:sldChg>
      <pc:sldChg chg="modSp">
        <pc:chgData name="Catherine BERTRAND-FERRANDIS" userId="35f10b5a1ac5f9e6" providerId="Windows Live" clId="Web-{6743B64B-0A7D-4208-A4A4-83BF60868FDA}" dt="2022-07-11T15:34:05.962" v="143" actId="14100"/>
        <pc:sldMkLst>
          <pc:docMk/>
          <pc:sldMk cId="2294659632" sldId="338"/>
        </pc:sldMkLst>
        <pc:spChg chg="mod">
          <ac:chgData name="Catherine BERTRAND-FERRANDIS" userId="35f10b5a1ac5f9e6" providerId="Windows Live" clId="Web-{6743B64B-0A7D-4208-A4A4-83BF60868FDA}" dt="2022-07-11T15:34:05.962" v="143" actId="14100"/>
          <ac:spMkLst>
            <pc:docMk/>
            <pc:sldMk cId="2294659632" sldId="338"/>
            <ac:spMk id="3" creationId="{C35DD11A-111C-488F-A3B4-B40DCCCA0AFE}"/>
          </ac:spMkLst>
        </pc:spChg>
      </pc:sldChg>
      <pc:sldChg chg="modSp">
        <pc:chgData name="Catherine BERTRAND-FERRANDIS" userId="35f10b5a1ac5f9e6" providerId="Windows Live" clId="Web-{6743B64B-0A7D-4208-A4A4-83BF60868FDA}" dt="2022-07-11T15:34:50.276" v="146" actId="1076"/>
        <pc:sldMkLst>
          <pc:docMk/>
          <pc:sldMk cId="911362334" sldId="340"/>
        </pc:sldMkLst>
        <pc:spChg chg="mod">
          <ac:chgData name="Catherine BERTRAND-FERRANDIS" userId="35f10b5a1ac5f9e6" providerId="Windows Live" clId="Web-{6743B64B-0A7D-4208-A4A4-83BF60868FDA}" dt="2022-07-11T15:34:50.276" v="146" actId="1076"/>
          <ac:spMkLst>
            <pc:docMk/>
            <pc:sldMk cId="911362334" sldId="340"/>
            <ac:spMk id="7" creationId="{ED43BA65-B6A9-2BDF-D260-068D19F8400D}"/>
          </ac:spMkLst>
        </pc:spChg>
      </pc:sldChg>
      <pc:sldChg chg="delCm">
        <pc:chgData name="Catherine BERTRAND-FERRANDIS" userId="35f10b5a1ac5f9e6" providerId="Windows Live" clId="Web-{6743B64B-0A7D-4208-A4A4-83BF60868FDA}" dt="2022-07-11T15:13:37.042" v="8"/>
        <pc:sldMkLst>
          <pc:docMk/>
          <pc:sldMk cId="900353356" sldId="341"/>
        </pc:sldMkLst>
      </pc:sldChg>
    </pc:docChg>
  </pc:docChgLst>
  <pc:docChgLst>
    <pc:chgData name="Catherine BERTRAND-FERRANDIS" userId="35f10b5a1ac5f9e6" providerId="Windows Live" clId="Web-{23AD0D87-7587-40EE-AB28-AF7B380B6CF2}"/>
    <pc:docChg chg="modSld">
      <pc:chgData name="Catherine BERTRAND-FERRANDIS" userId="35f10b5a1ac5f9e6" providerId="Windows Live" clId="Web-{23AD0D87-7587-40EE-AB28-AF7B380B6CF2}" dt="2022-07-11T15:50:49.041" v="20" actId="20577"/>
      <pc:docMkLst>
        <pc:docMk/>
      </pc:docMkLst>
      <pc:sldChg chg="modSp">
        <pc:chgData name="Catherine BERTRAND-FERRANDIS" userId="35f10b5a1ac5f9e6" providerId="Windows Live" clId="Web-{23AD0D87-7587-40EE-AB28-AF7B380B6CF2}" dt="2022-07-11T15:50:49.041" v="20" actId="20577"/>
        <pc:sldMkLst>
          <pc:docMk/>
          <pc:sldMk cId="911362334" sldId="340"/>
        </pc:sldMkLst>
        <pc:spChg chg="mod">
          <ac:chgData name="Catherine BERTRAND-FERRANDIS" userId="35f10b5a1ac5f9e6" providerId="Windows Live" clId="Web-{23AD0D87-7587-40EE-AB28-AF7B380B6CF2}" dt="2022-07-11T15:50:49.041" v="20" actId="20577"/>
          <ac:spMkLst>
            <pc:docMk/>
            <pc:sldMk cId="911362334" sldId="340"/>
            <ac:spMk id="7" creationId="{ED43BA65-B6A9-2BDF-D260-068D19F8400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10F34-A956-49F3-8A76-688F3627F3A5}" type="doc">
      <dgm:prSet loTypeId="urn:microsoft.com/office/officeart/2005/8/layout/venn1" loCatId="relationship" qsTypeId="urn:microsoft.com/office/officeart/2005/8/quickstyle/simple1" qsCatId="simple" csTypeId="urn:microsoft.com/office/officeart/2005/8/colors/colorful1" csCatId="colorful" phldr="1"/>
      <dgm:spPr/>
    </dgm:pt>
    <dgm:pt modelId="{864AFE6A-A086-475A-90D1-85EC5DE302E9}">
      <dgm:prSet phldrT="[Text]"/>
      <dgm:spPr/>
      <dgm:t>
        <a:bodyPr/>
        <a:lstStyle/>
        <a:p>
          <a:pPr algn="ctr">
            <a:buNone/>
          </a:pPr>
          <a:r>
            <a:rPr lang="en-US" b="1" dirty="0" err="1"/>
            <a:t>Th</a:t>
          </a:r>
          <a:r>
            <a:rPr lang="en-US" b="1" dirty="0" err="1">
              <a:latin typeface="Calibri" panose="020F0502020204030204" pitchFamily="34" charset="0"/>
              <a:cs typeface="Calibri" panose="020F0502020204030204" pitchFamily="34" charset="0"/>
            </a:rPr>
            <a:t>é</a:t>
          </a:r>
          <a:r>
            <a:rPr lang="en-US" b="1" dirty="0" err="1"/>
            <a:t>orie</a:t>
          </a:r>
          <a:endParaRPr lang="en-US" b="1" dirty="0"/>
        </a:p>
      </dgm:t>
    </dgm:pt>
    <dgm:pt modelId="{CF9D53C4-4665-4639-B00D-FE50FF2EA6D6}" type="parTrans" cxnId="{801B9DAB-6193-4BF6-A8D0-8284B491E033}">
      <dgm:prSet/>
      <dgm:spPr/>
      <dgm:t>
        <a:bodyPr/>
        <a:lstStyle/>
        <a:p>
          <a:endParaRPr lang="en-US"/>
        </a:p>
      </dgm:t>
    </dgm:pt>
    <dgm:pt modelId="{1F1E97F9-B60F-410C-BBD1-7C8BAD1F0F78}" type="sibTrans" cxnId="{801B9DAB-6193-4BF6-A8D0-8284B491E033}">
      <dgm:prSet/>
      <dgm:spPr/>
      <dgm:t>
        <a:bodyPr/>
        <a:lstStyle/>
        <a:p>
          <a:endParaRPr lang="en-US"/>
        </a:p>
      </dgm:t>
    </dgm:pt>
    <dgm:pt modelId="{98E9FB36-74F5-41BB-9771-04045D60DDB8}">
      <dgm:prSet phldrT="[Text]"/>
      <dgm:spPr/>
      <dgm:t>
        <a:bodyPr/>
        <a:lstStyle/>
        <a:p>
          <a:pPr algn="ctr">
            <a:buNone/>
          </a:pPr>
          <a:r>
            <a:rPr lang="en-US" b="1" dirty="0"/>
            <a:t>Pratique</a:t>
          </a:r>
        </a:p>
      </dgm:t>
    </dgm:pt>
    <dgm:pt modelId="{928E77D7-D63D-4537-B9AE-8888D05F9E85}" type="parTrans" cxnId="{3C2AA157-3A71-4C8C-97FD-10C12C9FF294}">
      <dgm:prSet/>
      <dgm:spPr/>
      <dgm:t>
        <a:bodyPr/>
        <a:lstStyle/>
        <a:p>
          <a:endParaRPr lang="en-US"/>
        </a:p>
      </dgm:t>
    </dgm:pt>
    <dgm:pt modelId="{9FEB692B-4A27-4CCA-B064-C4EF531EAA05}" type="sibTrans" cxnId="{3C2AA157-3A71-4C8C-97FD-10C12C9FF294}">
      <dgm:prSet/>
      <dgm:spPr/>
      <dgm:t>
        <a:bodyPr/>
        <a:lstStyle/>
        <a:p>
          <a:endParaRPr lang="en-US"/>
        </a:p>
      </dgm:t>
    </dgm:pt>
    <dgm:pt modelId="{520F19EA-6EE3-4B32-BDA8-14B49BBA7BB1}">
      <dgm:prSet phldrT="[Text]"/>
      <dgm:spPr/>
      <dgm:t>
        <a:bodyPr/>
        <a:lstStyle/>
        <a:p>
          <a:pPr algn="ctr">
            <a:buNone/>
          </a:pPr>
          <a:r>
            <a:rPr lang="en-US" b="1" dirty="0"/>
            <a:t>Recherche</a:t>
          </a:r>
        </a:p>
      </dgm:t>
    </dgm:pt>
    <dgm:pt modelId="{3D30D20E-D583-48F9-AF8A-1976E035CD63}" type="parTrans" cxnId="{944C42E5-B4EB-460C-9023-7B2FBC54C767}">
      <dgm:prSet/>
      <dgm:spPr/>
      <dgm:t>
        <a:bodyPr/>
        <a:lstStyle/>
        <a:p>
          <a:endParaRPr lang="en-US"/>
        </a:p>
      </dgm:t>
    </dgm:pt>
    <dgm:pt modelId="{6AC3CEDE-F826-46DE-9DCE-A620EDC93AE0}" type="sibTrans" cxnId="{944C42E5-B4EB-460C-9023-7B2FBC54C767}">
      <dgm:prSet/>
      <dgm:spPr/>
      <dgm:t>
        <a:bodyPr/>
        <a:lstStyle/>
        <a:p>
          <a:endParaRPr lang="en-US"/>
        </a:p>
      </dgm:t>
    </dgm:pt>
    <dgm:pt modelId="{E66EECFE-E957-4683-8B37-C9100C367EE1}">
      <dgm:prSet phldrT="[Text]"/>
      <dgm:spPr/>
      <dgm:t>
        <a:bodyPr/>
        <a:lstStyle/>
        <a:p>
          <a:pPr algn="ctr">
            <a:buNone/>
          </a:pPr>
          <a:r>
            <a:rPr lang="fr-FR" dirty="0"/>
            <a:t>Un ensemble de concepts interdépendants qui expliquent les comportements et suggèrent des moyens de les modifier.</a:t>
          </a:r>
          <a:endParaRPr lang="en-US" dirty="0"/>
        </a:p>
      </dgm:t>
    </dgm:pt>
    <dgm:pt modelId="{7EA89209-5B23-4974-B58C-E315FEB728BE}" type="sibTrans" cxnId="{D80D1AB9-28E3-4132-9558-8C16A0514064}">
      <dgm:prSet/>
      <dgm:spPr/>
      <dgm:t>
        <a:bodyPr/>
        <a:lstStyle/>
        <a:p>
          <a:endParaRPr lang="en-US"/>
        </a:p>
      </dgm:t>
    </dgm:pt>
    <dgm:pt modelId="{E265373A-D32F-4EBA-AD1C-7F1703A3819E}" type="parTrans" cxnId="{D80D1AB9-28E3-4132-9558-8C16A0514064}">
      <dgm:prSet/>
      <dgm:spPr/>
      <dgm:t>
        <a:bodyPr/>
        <a:lstStyle/>
        <a:p>
          <a:endParaRPr lang="en-US"/>
        </a:p>
      </dgm:t>
    </dgm:pt>
    <dgm:pt modelId="{A4768943-695C-433E-8990-F286E8714B41}">
      <dgm:prSet phldrT="[Text]"/>
      <dgm:spPr/>
      <dgm:t>
        <a:bodyPr/>
        <a:lstStyle/>
        <a:p>
          <a:pPr algn="ctr">
            <a:buNone/>
          </a:pPr>
          <a:r>
            <a:rPr lang="fr-FR" dirty="0"/>
            <a:t>Compréhension quantitative et qualitative acquise par des approches théoriques</a:t>
          </a:r>
          <a:endParaRPr lang="en-US" dirty="0"/>
        </a:p>
      </dgm:t>
    </dgm:pt>
    <dgm:pt modelId="{E4B42836-086E-4510-8821-BD4F901BB823}" type="parTrans" cxnId="{2E1DC4CE-0CE5-4A5C-8793-162F0B67BD33}">
      <dgm:prSet/>
      <dgm:spPr/>
      <dgm:t>
        <a:bodyPr/>
        <a:lstStyle/>
        <a:p>
          <a:endParaRPr lang="en-US"/>
        </a:p>
      </dgm:t>
    </dgm:pt>
    <dgm:pt modelId="{CD5D4C25-2063-4213-B8B0-37E2AECE6282}" type="sibTrans" cxnId="{2E1DC4CE-0CE5-4A5C-8793-162F0B67BD33}">
      <dgm:prSet/>
      <dgm:spPr/>
      <dgm:t>
        <a:bodyPr/>
        <a:lstStyle/>
        <a:p>
          <a:endParaRPr lang="en-US"/>
        </a:p>
      </dgm:t>
    </dgm:pt>
    <dgm:pt modelId="{A4DF74AF-2433-4379-9C8E-16D888FB4021}">
      <dgm:prSet phldrT="[Text]"/>
      <dgm:spPr/>
      <dgm:t>
        <a:bodyPr/>
        <a:lstStyle/>
        <a:p>
          <a:pPr algn="ctr">
            <a:buNone/>
          </a:pPr>
          <a:r>
            <a:rPr lang="fr-FR" dirty="0"/>
            <a:t>Les interventions visant à induire un changement de comportement positif, qui s'appuient sur la recherche et la théorie</a:t>
          </a:r>
          <a:endParaRPr lang="en-US" dirty="0"/>
        </a:p>
      </dgm:t>
    </dgm:pt>
    <dgm:pt modelId="{B18B62FF-BDE7-4492-9584-C033863E08D0}" type="sibTrans" cxnId="{E2693701-1793-4E43-8D34-76A2492F6C41}">
      <dgm:prSet/>
      <dgm:spPr/>
      <dgm:t>
        <a:bodyPr/>
        <a:lstStyle/>
        <a:p>
          <a:endParaRPr lang="en-US"/>
        </a:p>
      </dgm:t>
    </dgm:pt>
    <dgm:pt modelId="{93B9238E-042D-4FBF-B762-2BFE3D2E7A6E}" type="parTrans" cxnId="{E2693701-1793-4E43-8D34-76A2492F6C41}">
      <dgm:prSet/>
      <dgm:spPr/>
      <dgm:t>
        <a:bodyPr/>
        <a:lstStyle/>
        <a:p>
          <a:endParaRPr lang="en-US"/>
        </a:p>
      </dgm:t>
    </dgm:pt>
    <dgm:pt modelId="{105855F4-28A4-4810-ADF7-5FDDD77EE205}" type="pres">
      <dgm:prSet presAssocID="{90F10F34-A956-49F3-8A76-688F3627F3A5}" presName="compositeShape" presStyleCnt="0">
        <dgm:presLayoutVars>
          <dgm:chMax val="7"/>
          <dgm:dir/>
          <dgm:resizeHandles val="exact"/>
        </dgm:presLayoutVars>
      </dgm:prSet>
      <dgm:spPr/>
    </dgm:pt>
    <dgm:pt modelId="{6D3F2D90-03BA-441D-A5DA-DA9FCF3BFBCE}" type="pres">
      <dgm:prSet presAssocID="{864AFE6A-A086-475A-90D1-85EC5DE302E9}" presName="circ1" presStyleLbl="vennNode1" presStyleIdx="0" presStyleCnt="3"/>
      <dgm:spPr/>
    </dgm:pt>
    <dgm:pt modelId="{5F5CE40B-6337-4D07-BBB2-7F5279DB9439}" type="pres">
      <dgm:prSet presAssocID="{864AFE6A-A086-475A-90D1-85EC5DE302E9}" presName="circ1Tx" presStyleLbl="revTx" presStyleIdx="0" presStyleCnt="0">
        <dgm:presLayoutVars>
          <dgm:chMax val="0"/>
          <dgm:chPref val="0"/>
          <dgm:bulletEnabled val="1"/>
        </dgm:presLayoutVars>
      </dgm:prSet>
      <dgm:spPr/>
    </dgm:pt>
    <dgm:pt modelId="{C3F0B22D-5832-4A6D-96A9-E759BBA6EF04}" type="pres">
      <dgm:prSet presAssocID="{98E9FB36-74F5-41BB-9771-04045D60DDB8}" presName="circ2" presStyleLbl="vennNode1" presStyleIdx="1" presStyleCnt="3"/>
      <dgm:spPr/>
    </dgm:pt>
    <dgm:pt modelId="{6C455597-9F62-4F90-9E99-EDAD36CAB8D6}" type="pres">
      <dgm:prSet presAssocID="{98E9FB36-74F5-41BB-9771-04045D60DDB8}" presName="circ2Tx" presStyleLbl="revTx" presStyleIdx="0" presStyleCnt="0">
        <dgm:presLayoutVars>
          <dgm:chMax val="0"/>
          <dgm:chPref val="0"/>
          <dgm:bulletEnabled val="1"/>
        </dgm:presLayoutVars>
      </dgm:prSet>
      <dgm:spPr/>
    </dgm:pt>
    <dgm:pt modelId="{22E32976-A551-41D3-8399-2B5D29D95D47}" type="pres">
      <dgm:prSet presAssocID="{520F19EA-6EE3-4B32-BDA8-14B49BBA7BB1}" presName="circ3" presStyleLbl="vennNode1" presStyleIdx="2" presStyleCnt="3"/>
      <dgm:spPr/>
    </dgm:pt>
    <dgm:pt modelId="{08C5605E-5BBC-4A24-860E-EA4A62E45F69}" type="pres">
      <dgm:prSet presAssocID="{520F19EA-6EE3-4B32-BDA8-14B49BBA7BB1}" presName="circ3Tx" presStyleLbl="revTx" presStyleIdx="0" presStyleCnt="0">
        <dgm:presLayoutVars>
          <dgm:chMax val="0"/>
          <dgm:chPref val="0"/>
          <dgm:bulletEnabled val="1"/>
        </dgm:presLayoutVars>
      </dgm:prSet>
      <dgm:spPr/>
    </dgm:pt>
  </dgm:ptLst>
  <dgm:cxnLst>
    <dgm:cxn modelId="{E2693701-1793-4E43-8D34-76A2492F6C41}" srcId="{98E9FB36-74F5-41BB-9771-04045D60DDB8}" destId="{A4DF74AF-2433-4379-9C8E-16D888FB4021}" srcOrd="0" destOrd="0" parTransId="{93B9238E-042D-4FBF-B762-2BFE3D2E7A6E}" sibTransId="{B18B62FF-BDE7-4492-9584-C033863E08D0}"/>
    <dgm:cxn modelId="{84D8881B-97F8-4852-B16F-AB17C9AD9A0D}" type="presOf" srcId="{90F10F34-A956-49F3-8A76-688F3627F3A5}" destId="{105855F4-28A4-4810-ADF7-5FDDD77EE205}" srcOrd="0" destOrd="0" presId="urn:microsoft.com/office/officeart/2005/8/layout/venn1"/>
    <dgm:cxn modelId="{29E03C22-F66E-4681-89DE-30E23F1AD6F8}" type="presOf" srcId="{98E9FB36-74F5-41BB-9771-04045D60DDB8}" destId="{C3F0B22D-5832-4A6D-96A9-E759BBA6EF04}" srcOrd="0" destOrd="0" presId="urn:microsoft.com/office/officeart/2005/8/layout/venn1"/>
    <dgm:cxn modelId="{4020FD27-B72D-44D6-931D-A5D8E8A8001A}" type="presOf" srcId="{A4768943-695C-433E-8990-F286E8714B41}" destId="{22E32976-A551-41D3-8399-2B5D29D95D47}" srcOrd="0" destOrd="1" presId="urn:microsoft.com/office/officeart/2005/8/layout/venn1"/>
    <dgm:cxn modelId="{0864A560-C5B7-4C85-821E-CF865E9656B2}" type="presOf" srcId="{864AFE6A-A086-475A-90D1-85EC5DE302E9}" destId="{5F5CE40B-6337-4D07-BBB2-7F5279DB9439}" srcOrd="1" destOrd="0" presId="urn:microsoft.com/office/officeart/2005/8/layout/venn1"/>
    <dgm:cxn modelId="{C7DB5D49-6F66-4CD1-A021-4FC8169E4F12}" type="presOf" srcId="{864AFE6A-A086-475A-90D1-85EC5DE302E9}" destId="{6D3F2D90-03BA-441D-A5DA-DA9FCF3BFBCE}" srcOrd="0" destOrd="0" presId="urn:microsoft.com/office/officeart/2005/8/layout/venn1"/>
    <dgm:cxn modelId="{C7DC7373-EC90-4012-8132-39D5627F1C2D}" type="presOf" srcId="{A4DF74AF-2433-4379-9C8E-16D888FB4021}" destId="{C3F0B22D-5832-4A6D-96A9-E759BBA6EF04}" srcOrd="0" destOrd="1" presId="urn:microsoft.com/office/officeart/2005/8/layout/venn1"/>
    <dgm:cxn modelId="{3C2AA157-3A71-4C8C-97FD-10C12C9FF294}" srcId="{90F10F34-A956-49F3-8A76-688F3627F3A5}" destId="{98E9FB36-74F5-41BB-9771-04045D60DDB8}" srcOrd="1" destOrd="0" parTransId="{928E77D7-D63D-4537-B9AE-8888D05F9E85}" sibTransId="{9FEB692B-4A27-4CCA-B064-C4EF531EAA05}"/>
    <dgm:cxn modelId="{78D0A487-F53A-492F-86C7-74E07B3FB67B}" type="presOf" srcId="{E66EECFE-E957-4683-8B37-C9100C367EE1}" destId="{6D3F2D90-03BA-441D-A5DA-DA9FCF3BFBCE}" srcOrd="0" destOrd="1" presId="urn:microsoft.com/office/officeart/2005/8/layout/venn1"/>
    <dgm:cxn modelId="{FCB07F97-EF32-42F5-BF65-645DA6CA1B08}" type="presOf" srcId="{A4768943-695C-433E-8990-F286E8714B41}" destId="{08C5605E-5BBC-4A24-860E-EA4A62E45F69}" srcOrd="1" destOrd="1" presId="urn:microsoft.com/office/officeart/2005/8/layout/venn1"/>
    <dgm:cxn modelId="{801B9DAB-6193-4BF6-A8D0-8284B491E033}" srcId="{90F10F34-A956-49F3-8A76-688F3627F3A5}" destId="{864AFE6A-A086-475A-90D1-85EC5DE302E9}" srcOrd="0" destOrd="0" parTransId="{CF9D53C4-4665-4639-B00D-FE50FF2EA6D6}" sibTransId="{1F1E97F9-B60F-410C-BBD1-7C8BAD1F0F78}"/>
    <dgm:cxn modelId="{2EF804AD-5981-45FB-8827-828DD0729000}" type="presOf" srcId="{520F19EA-6EE3-4B32-BDA8-14B49BBA7BB1}" destId="{22E32976-A551-41D3-8399-2B5D29D95D47}" srcOrd="0" destOrd="0" presId="urn:microsoft.com/office/officeart/2005/8/layout/venn1"/>
    <dgm:cxn modelId="{86826AAD-F943-49B9-BF15-A1F146C9240B}" type="presOf" srcId="{A4DF74AF-2433-4379-9C8E-16D888FB4021}" destId="{6C455597-9F62-4F90-9E99-EDAD36CAB8D6}" srcOrd="1" destOrd="1" presId="urn:microsoft.com/office/officeart/2005/8/layout/venn1"/>
    <dgm:cxn modelId="{7EE0D0B7-80BD-4175-B4C2-C521E1BAB355}" type="presOf" srcId="{98E9FB36-74F5-41BB-9771-04045D60DDB8}" destId="{6C455597-9F62-4F90-9E99-EDAD36CAB8D6}" srcOrd="1" destOrd="0" presId="urn:microsoft.com/office/officeart/2005/8/layout/venn1"/>
    <dgm:cxn modelId="{D80D1AB9-28E3-4132-9558-8C16A0514064}" srcId="{864AFE6A-A086-475A-90D1-85EC5DE302E9}" destId="{E66EECFE-E957-4683-8B37-C9100C367EE1}" srcOrd="0" destOrd="0" parTransId="{E265373A-D32F-4EBA-AD1C-7F1703A3819E}" sibTransId="{7EA89209-5B23-4974-B58C-E315FEB728BE}"/>
    <dgm:cxn modelId="{2B7DAEC6-4111-4C6A-A18A-4D3EFF658258}" type="presOf" srcId="{520F19EA-6EE3-4B32-BDA8-14B49BBA7BB1}" destId="{08C5605E-5BBC-4A24-860E-EA4A62E45F69}" srcOrd="1" destOrd="0" presId="urn:microsoft.com/office/officeart/2005/8/layout/venn1"/>
    <dgm:cxn modelId="{620E3DC9-C955-4086-ADDB-87A5F423D83F}" type="presOf" srcId="{E66EECFE-E957-4683-8B37-C9100C367EE1}" destId="{5F5CE40B-6337-4D07-BBB2-7F5279DB9439}" srcOrd="1" destOrd="1" presId="urn:microsoft.com/office/officeart/2005/8/layout/venn1"/>
    <dgm:cxn modelId="{2E1DC4CE-0CE5-4A5C-8793-162F0B67BD33}" srcId="{520F19EA-6EE3-4B32-BDA8-14B49BBA7BB1}" destId="{A4768943-695C-433E-8990-F286E8714B41}" srcOrd="0" destOrd="0" parTransId="{E4B42836-086E-4510-8821-BD4F901BB823}" sibTransId="{CD5D4C25-2063-4213-B8B0-37E2AECE6282}"/>
    <dgm:cxn modelId="{944C42E5-B4EB-460C-9023-7B2FBC54C767}" srcId="{90F10F34-A956-49F3-8A76-688F3627F3A5}" destId="{520F19EA-6EE3-4B32-BDA8-14B49BBA7BB1}" srcOrd="2" destOrd="0" parTransId="{3D30D20E-D583-48F9-AF8A-1976E035CD63}" sibTransId="{6AC3CEDE-F826-46DE-9DCE-A620EDC93AE0}"/>
    <dgm:cxn modelId="{0FDAE7DD-746B-4DAC-A232-6CEBCC435A32}" type="presParOf" srcId="{105855F4-28A4-4810-ADF7-5FDDD77EE205}" destId="{6D3F2D90-03BA-441D-A5DA-DA9FCF3BFBCE}" srcOrd="0" destOrd="0" presId="urn:microsoft.com/office/officeart/2005/8/layout/venn1"/>
    <dgm:cxn modelId="{F4079995-6666-4BD2-BAC8-2933937D02A6}" type="presParOf" srcId="{105855F4-28A4-4810-ADF7-5FDDD77EE205}" destId="{5F5CE40B-6337-4D07-BBB2-7F5279DB9439}" srcOrd="1" destOrd="0" presId="urn:microsoft.com/office/officeart/2005/8/layout/venn1"/>
    <dgm:cxn modelId="{83C7C5DF-065D-4492-9214-24840130BF39}" type="presParOf" srcId="{105855F4-28A4-4810-ADF7-5FDDD77EE205}" destId="{C3F0B22D-5832-4A6D-96A9-E759BBA6EF04}" srcOrd="2" destOrd="0" presId="urn:microsoft.com/office/officeart/2005/8/layout/venn1"/>
    <dgm:cxn modelId="{6D74573D-BB14-433B-B2FE-90591F17D242}" type="presParOf" srcId="{105855F4-28A4-4810-ADF7-5FDDD77EE205}" destId="{6C455597-9F62-4F90-9E99-EDAD36CAB8D6}" srcOrd="3" destOrd="0" presId="urn:microsoft.com/office/officeart/2005/8/layout/venn1"/>
    <dgm:cxn modelId="{5B42F35D-96D6-4D13-95A3-14532AEE634E}" type="presParOf" srcId="{105855F4-28A4-4810-ADF7-5FDDD77EE205}" destId="{22E32976-A551-41D3-8399-2B5D29D95D47}" srcOrd="4" destOrd="0" presId="urn:microsoft.com/office/officeart/2005/8/layout/venn1"/>
    <dgm:cxn modelId="{64C52857-7532-4BED-BB40-8959CD21F56D}" type="presParOf" srcId="{105855F4-28A4-4810-ADF7-5FDDD77EE205}" destId="{08C5605E-5BBC-4A24-860E-EA4A62E45F6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F2D90-03BA-441D-A5DA-DA9FCF3BFBCE}">
      <dsp:nvSpPr>
        <dsp:cNvPr id="0" name=""/>
        <dsp:cNvSpPr/>
      </dsp:nvSpPr>
      <dsp:spPr>
        <a:xfrm>
          <a:off x="4216122" y="91028"/>
          <a:ext cx="4369355" cy="436935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1066800">
            <a:lnSpc>
              <a:spcPct val="90000"/>
            </a:lnSpc>
            <a:spcBef>
              <a:spcPct val="0"/>
            </a:spcBef>
            <a:spcAft>
              <a:spcPct val="35000"/>
            </a:spcAft>
            <a:buNone/>
          </a:pPr>
          <a:r>
            <a:rPr lang="en-US" sz="2400" b="1" kern="1200" dirty="0" err="1"/>
            <a:t>Th</a:t>
          </a:r>
          <a:r>
            <a:rPr lang="en-US" sz="2400" b="1" kern="1200" dirty="0" err="1">
              <a:latin typeface="Calibri" panose="020F0502020204030204" pitchFamily="34" charset="0"/>
              <a:cs typeface="Calibri" panose="020F0502020204030204" pitchFamily="34" charset="0"/>
            </a:rPr>
            <a:t>é</a:t>
          </a:r>
          <a:r>
            <a:rPr lang="en-US" sz="2400" b="1" kern="1200" dirty="0" err="1"/>
            <a:t>orie</a:t>
          </a:r>
          <a:endParaRPr lang="en-US" sz="2400" b="1" kern="1200" dirty="0"/>
        </a:p>
        <a:p>
          <a:pPr marL="171450" lvl="1" indent="-171450" algn="ctr" defTabSz="844550">
            <a:lnSpc>
              <a:spcPct val="90000"/>
            </a:lnSpc>
            <a:spcBef>
              <a:spcPct val="0"/>
            </a:spcBef>
            <a:spcAft>
              <a:spcPct val="15000"/>
            </a:spcAft>
            <a:buNone/>
          </a:pPr>
          <a:r>
            <a:rPr lang="fr-FR" sz="1900" kern="1200" dirty="0"/>
            <a:t>Un ensemble de concepts interdépendants qui expliquent les comportements et suggèrent des moyens de les modifier.</a:t>
          </a:r>
          <a:endParaRPr lang="en-US" sz="1900" kern="1200" dirty="0"/>
        </a:p>
      </dsp:txBody>
      <dsp:txXfrm>
        <a:off x="4798703" y="855665"/>
        <a:ext cx="3204193" cy="1966209"/>
      </dsp:txXfrm>
    </dsp:sp>
    <dsp:sp modelId="{C3F0B22D-5832-4A6D-96A9-E759BBA6EF04}">
      <dsp:nvSpPr>
        <dsp:cNvPr id="0" name=""/>
        <dsp:cNvSpPr/>
      </dsp:nvSpPr>
      <dsp:spPr>
        <a:xfrm>
          <a:off x="5792731" y="2821875"/>
          <a:ext cx="4369355" cy="4369355"/>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1066800">
            <a:lnSpc>
              <a:spcPct val="90000"/>
            </a:lnSpc>
            <a:spcBef>
              <a:spcPct val="0"/>
            </a:spcBef>
            <a:spcAft>
              <a:spcPct val="35000"/>
            </a:spcAft>
            <a:buNone/>
          </a:pPr>
          <a:r>
            <a:rPr lang="en-US" sz="2400" b="1" kern="1200" dirty="0"/>
            <a:t>Pratique</a:t>
          </a:r>
        </a:p>
        <a:p>
          <a:pPr marL="171450" lvl="1" indent="-171450" algn="ctr" defTabSz="844550">
            <a:lnSpc>
              <a:spcPct val="90000"/>
            </a:lnSpc>
            <a:spcBef>
              <a:spcPct val="0"/>
            </a:spcBef>
            <a:spcAft>
              <a:spcPct val="15000"/>
            </a:spcAft>
            <a:buNone/>
          </a:pPr>
          <a:r>
            <a:rPr lang="fr-FR" sz="1900" kern="1200" dirty="0"/>
            <a:t>Les interventions visant à induire un changement de comportement positif, qui s'appuient sur la recherche et la théorie</a:t>
          </a:r>
          <a:endParaRPr lang="en-US" sz="1900" kern="1200" dirty="0"/>
        </a:p>
      </dsp:txBody>
      <dsp:txXfrm>
        <a:off x="7129025" y="3950625"/>
        <a:ext cx="2621613" cy="2403145"/>
      </dsp:txXfrm>
    </dsp:sp>
    <dsp:sp modelId="{22E32976-A551-41D3-8399-2B5D29D95D47}">
      <dsp:nvSpPr>
        <dsp:cNvPr id="0" name=""/>
        <dsp:cNvSpPr/>
      </dsp:nvSpPr>
      <dsp:spPr>
        <a:xfrm>
          <a:off x="2639513" y="2821875"/>
          <a:ext cx="4369355" cy="436935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1066800">
            <a:lnSpc>
              <a:spcPct val="90000"/>
            </a:lnSpc>
            <a:spcBef>
              <a:spcPct val="0"/>
            </a:spcBef>
            <a:spcAft>
              <a:spcPct val="35000"/>
            </a:spcAft>
            <a:buNone/>
          </a:pPr>
          <a:r>
            <a:rPr lang="en-US" sz="2400" b="1" kern="1200" dirty="0"/>
            <a:t>Recherche</a:t>
          </a:r>
        </a:p>
        <a:p>
          <a:pPr marL="171450" lvl="1" indent="-171450" algn="ctr" defTabSz="844550">
            <a:lnSpc>
              <a:spcPct val="90000"/>
            </a:lnSpc>
            <a:spcBef>
              <a:spcPct val="0"/>
            </a:spcBef>
            <a:spcAft>
              <a:spcPct val="15000"/>
            </a:spcAft>
            <a:buNone/>
          </a:pPr>
          <a:r>
            <a:rPr lang="fr-FR" sz="1900" kern="1200" dirty="0"/>
            <a:t>Compréhension quantitative et qualitative acquise par des approches théoriques</a:t>
          </a:r>
          <a:endParaRPr lang="en-US" sz="1900" kern="1200" dirty="0"/>
        </a:p>
      </dsp:txBody>
      <dsp:txXfrm>
        <a:off x="3050960" y="3950625"/>
        <a:ext cx="2621613" cy="240314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A6B97-5233-4C1C-A609-2930B6CBCBE3}"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4DC31-D5BB-4EBF-8D1A-62904B63E559}" type="slidenum">
              <a:rPr lang="en-US" smtClean="0"/>
              <a:t>‹#›</a:t>
            </a:fld>
            <a:endParaRPr lang="en-US"/>
          </a:p>
        </p:txBody>
      </p:sp>
    </p:spTree>
    <p:extLst>
      <p:ext uri="{BB962C8B-B14F-4D97-AF65-F5344CB8AC3E}">
        <p14:creationId xmlns:p14="http://schemas.microsoft.com/office/powerpoint/2010/main" val="579595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shows how the willingness to accept a vaccine falls on a continuum.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vaccine demand continuum illustrates behaviors, whereas confidence is both a feeling and can be acted on. Some people might fall in the middle of this spectrum adopting a wait-and-see approach.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want to move people toward the right. The closer you get to active demand on the right side of the continuum, the increasing confidence the person likely feels in the vaccine, the vaccinator, and the health system, because they actively chose vaccination.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there is sufficient confidence and trust and ability, then people will seek out vaccines, overcoming barriers to do so. People with less confidence or motivation or ability may be less willing to overcome real or perceived barriers, such as transportation or getting time off work. Next slide.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91" name="Google Shape;39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54546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these are not analogous to LMICs, MICs and HICs (see previous slide), but to maturity of system and structures. Be extremely practical in what one person can do (mountain bike) with limited funding or resources versus someone with a lot of staffing and resources (luxury vehicle)</a:t>
            </a:r>
          </a:p>
        </p:txBody>
      </p:sp>
      <p:sp>
        <p:nvSpPr>
          <p:cNvPr id="4" name="Slide Number Placeholder 3"/>
          <p:cNvSpPr>
            <a:spLocks noGrp="1"/>
          </p:cNvSpPr>
          <p:nvPr>
            <p:ph type="sldNum" sz="quarter" idx="5"/>
          </p:nvPr>
        </p:nvSpPr>
        <p:spPr/>
        <p:txBody>
          <a:bodyPr/>
          <a:lstStyle/>
          <a:p>
            <a:fld id="{E1C13E7E-66C8-4A09-853E-BEA2A29FA568}" type="slidenum">
              <a:rPr lang="en-US" smtClean="0"/>
              <a:t>31</a:t>
            </a:fld>
            <a:endParaRPr lang="en-US"/>
          </a:p>
        </p:txBody>
      </p:sp>
    </p:spTree>
    <p:extLst>
      <p:ext uri="{BB962C8B-B14F-4D97-AF65-F5344CB8AC3E}">
        <p14:creationId xmlns:p14="http://schemas.microsoft.com/office/powerpoint/2010/main" val="230871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sz="1200" b="0" i="0" u="none" strike="noStrike" kern="1200" cap="none" spc="0" normalizeH="0" baseline="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9437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0" i="0">
                <a:solidFill>
                  <a:srgbClr val="000000"/>
                </a:solidFill>
                <a:effectLst/>
                <a:latin typeface="Open Sans" panose="020B0606030504020204" pitchFamily="34" charset="0"/>
              </a:rPr>
              <a:t>State and local health departments, community- and faith-based organizations, and local non-profits are encouraged to try a combination of these 12 strategies to help increase vaccine confidence and uptake.</a:t>
            </a:r>
          </a:p>
          <a:p>
            <a:pPr marL="0"/>
            <a:endParaRPr lang="en-US" b="0" i="0">
              <a:solidFill>
                <a:srgbClr val="000000"/>
              </a:solidFill>
              <a:effectLst/>
              <a:latin typeface="Open Sans" panose="020B0606030504020204" pitchFamily="34" charset="0"/>
            </a:endParaRPr>
          </a:p>
          <a:p>
            <a:pPr marL="0"/>
            <a:r>
              <a:rPr lang="en-US" b="0" i="0">
                <a:solidFill>
                  <a:srgbClr val="000000"/>
                </a:solidFill>
                <a:effectLst/>
                <a:latin typeface="Open Sans" panose="020B0606030504020204" pitchFamily="34" charset="0"/>
              </a:rPr>
              <a:t>When implementing any these strategies in your community, consider real-world factors by:</a:t>
            </a:r>
          </a:p>
          <a:p>
            <a:pPr marL="0">
              <a:buFontTx/>
              <a:buChar char="-"/>
            </a:pPr>
            <a:r>
              <a:rPr lang="en-US" b="0" i="0">
                <a:solidFill>
                  <a:srgbClr val="000000"/>
                </a:solidFill>
                <a:effectLst/>
                <a:latin typeface="Open Sans" panose="020B0606030504020204" pitchFamily="34" charset="0"/>
              </a:rPr>
              <a:t>assessing the cost (dollars, time, effort, staffing)</a:t>
            </a:r>
          </a:p>
          <a:p>
            <a:pPr marL="0">
              <a:buFontTx/>
              <a:buChar char="-"/>
            </a:pPr>
            <a:r>
              <a:rPr lang="en-US" b="0" i="0">
                <a:solidFill>
                  <a:srgbClr val="000000"/>
                </a:solidFill>
                <a:effectLst/>
                <a:latin typeface="Open Sans" panose="020B0606030504020204" pitchFamily="34" charset="0"/>
              </a:rPr>
              <a:t>involving community leaders in planning and execution</a:t>
            </a:r>
          </a:p>
          <a:p>
            <a:pPr marL="0">
              <a:buFontTx/>
              <a:buChar char="-"/>
            </a:pPr>
            <a:r>
              <a:rPr lang="en-US" b="0" i="0">
                <a:solidFill>
                  <a:srgbClr val="000000"/>
                </a:solidFill>
                <a:effectLst/>
                <a:latin typeface="Open Sans" panose="020B0606030504020204" pitchFamily="34" charset="0"/>
              </a:rPr>
              <a:t>piloting the effort to measure success before wider execution</a:t>
            </a:r>
          </a:p>
          <a:p>
            <a:pPr marL="0">
              <a:buFontTx/>
              <a:buChar char="-"/>
            </a:pPr>
            <a:endParaRPr lang="en-US" b="0" i="0">
              <a:solidFill>
                <a:srgbClr val="000000"/>
              </a:solidFill>
              <a:effectLst/>
              <a:latin typeface="Open Sans" panose="020B0606030504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911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Trusted messengers operating in trusted spaces can most effectively deliver messages and strategies to increase vaccine confidence and uptake among Black Americans.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Trusted messengers can be effective resources for providing credible information and addressing misinformation and disinformation about COVID-19 vaccine, particularly in populations who are disproportionately impacted by the disease. </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Trusted Messengers serve a crucial role in validating the credibility of information in order to support informed decision making.  </a:t>
            </a:r>
          </a:p>
          <a:p>
            <a:pPr marL="306705" indent="-306705"/>
            <a:r>
              <a:rPr lang="en-US" sz="1200"/>
              <a:t>Community-based trusted messengers help bridge the gap between healthcare providers and patients. These include:</a:t>
            </a:r>
            <a:endParaRPr lang="en-US" sz="2400"/>
          </a:p>
          <a:p>
            <a:pPr marL="990370" lvl="1" indent="-306705"/>
            <a:r>
              <a:rPr lang="en-US" sz="2400"/>
              <a:t>faith-based leaders</a:t>
            </a:r>
          </a:p>
          <a:p>
            <a:pPr marL="990370" lvl="1" indent="-306705"/>
            <a:r>
              <a:rPr lang="en-US" sz="2400"/>
              <a:t>community health workers (CHWs) </a:t>
            </a:r>
          </a:p>
          <a:p>
            <a:pPr marL="990370" lvl="1" indent="-306705"/>
            <a:r>
              <a:rPr lang="en-US" sz="2400"/>
              <a:t>public health nurses, and serve a crucial role in validating the credibility of information in order to support informed decision making.</a:t>
            </a:r>
            <a:endParaRPr lang="en-US" sz="240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75251-989C-4485-9A4B-F6EA6FEC0C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03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aims of this project are to design, implement, and evaluate a motivational interviewing and interpersonal communication intervention in 4 counties in Romania</a:t>
            </a:r>
          </a:p>
          <a:p>
            <a:endParaRPr lang="en-US"/>
          </a:p>
        </p:txBody>
      </p:sp>
      <p:sp>
        <p:nvSpPr>
          <p:cNvPr id="4" name="Slide Number Placeholder 3"/>
          <p:cNvSpPr>
            <a:spLocks noGrp="1"/>
          </p:cNvSpPr>
          <p:nvPr>
            <p:ph type="sldNum" sz="quarter" idx="5"/>
          </p:nvPr>
        </p:nvSpPr>
        <p:spPr/>
        <p:txBody>
          <a:bodyPr/>
          <a:lstStyle/>
          <a:p>
            <a:fld id="{09063DA3-09D6-40D9-9637-9C5218C2D652}" type="slidenum">
              <a:rPr lang="en-AU" smtClean="0"/>
              <a:t>25</a:t>
            </a:fld>
            <a:endParaRPr lang="en-AU"/>
          </a:p>
        </p:txBody>
      </p:sp>
    </p:spTree>
    <p:extLst>
      <p:ext uri="{BB962C8B-B14F-4D97-AF65-F5344CB8AC3E}">
        <p14:creationId xmlns:p14="http://schemas.microsoft.com/office/powerpoint/2010/main" val="394213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B59530D-D48D-4288-A815-10B4D92CB509}" type="slidenum">
              <a:rPr lang="en-US" smtClean="0"/>
              <a:t>26</a:t>
            </a:fld>
            <a:endParaRPr lang="en-US"/>
          </a:p>
        </p:txBody>
      </p:sp>
    </p:spTree>
    <p:extLst>
      <p:ext uri="{BB962C8B-B14F-4D97-AF65-F5344CB8AC3E}">
        <p14:creationId xmlns:p14="http://schemas.microsoft.com/office/powerpoint/2010/main" val="168983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B59530D-D48D-4288-A815-10B4D92CB509}" type="slidenum">
              <a:rPr lang="en-US" smtClean="0"/>
              <a:t>28</a:t>
            </a:fld>
            <a:endParaRPr lang="en-US"/>
          </a:p>
        </p:txBody>
      </p:sp>
    </p:spTree>
    <p:extLst>
      <p:ext uri="{BB962C8B-B14F-4D97-AF65-F5344CB8AC3E}">
        <p14:creationId xmlns:p14="http://schemas.microsoft.com/office/powerpoint/2010/main" val="2616186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C13E7E-66C8-4A09-853E-BEA2A29FA568}" type="slidenum">
              <a:rPr lang="en-US" smtClean="0"/>
              <a:t>29</a:t>
            </a:fld>
            <a:endParaRPr lang="en-US"/>
          </a:p>
        </p:txBody>
      </p:sp>
    </p:spTree>
    <p:extLst>
      <p:ext uri="{BB962C8B-B14F-4D97-AF65-F5344CB8AC3E}">
        <p14:creationId xmlns:p14="http://schemas.microsoft.com/office/powerpoint/2010/main" val="2701925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C13E7E-66C8-4A09-853E-BEA2A29FA568}" type="slidenum">
              <a:rPr lang="en-US" smtClean="0"/>
              <a:t>30</a:t>
            </a:fld>
            <a:endParaRPr lang="en-US"/>
          </a:p>
        </p:txBody>
      </p:sp>
    </p:spTree>
    <p:extLst>
      <p:ext uri="{BB962C8B-B14F-4D97-AF65-F5344CB8AC3E}">
        <p14:creationId xmlns:p14="http://schemas.microsoft.com/office/powerpoint/2010/main" val="3377888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bin"/></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4.emf"/><Relationship Id="rId5" Type="http://schemas.openxmlformats.org/officeDocument/2006/relationships/oleObject" Target="../embeddings/oleObject2.bin"/><Relationship Id="rId4"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err="1">
                <a:latin typeface="Poppins" pitchFamily="2" charset="77"/>
                <a:cs typeface="Poppins" pitchFamily="2" charset="77"/>
              </a:rPr>
              <a:t>Comprehensive</a:t>
            </a:r>
            <a:r>
              <a:rPr lang="fr-FR">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F0C0-F9A0-4ACA-8BA4-A2C9A0144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EEC17-AC29-4E73-A50D-65D32EEE2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B93D7-4C87-4E40-A847-919BC4B13F5B}"/>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4B117CD7-E6D3-4CF6-9B8B-FF7518C27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FD885-1D9F-4C3A-8922-E0997B9B338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2094951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88B4-3691-4BA0-A409-7709BBD32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B1ADB-214A-4897-BFFC-4E304460456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65140D-5669-415B-9396-2D4E1C7F83D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59E3F-2DC9-42EE-A0BB-623ECCF4DC61}"/>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F01B2DCC-BD68-4800-A6B6-1F0109B2D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DC30D-9659-4B0A-A11E-97EDB8963C22}"/>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06419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0FD4-C6D1-434E-B037-110C38045E9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ADB3BC8-7784-4326-A95B-B4F2573ADE8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C8FD73-6245-461E-A2AC-232388AC13EE}"/>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E9A622D5-B5B5-4DB1-8067-89D727038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F8889-3C44-4684-BD72-74EEE28020A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4005753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12165334" y="10091030"/>
            <a:ext cx="1206167" cy="182376"/>
          </a:xfrm>
          <a:prstGeom prst="rect">
            <a:avLst/>
          </a:prstGeom>
          <a:solidFill>
            <a:srgbClr val="B01519"/>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9" name="Rectangle 8"/>
          <p:cNvSpPr>
            <a:spLocks noChangeArrowheads="1"/>
          </p:cNvSpPr>
          <p:nvPr userDrawn="1"/>
        </p:nvSpPr>
        <p:spPr bwMode="auto">
          <a:xfrm>
            <a:off x="13355770" y="10091030"/>
            <a:ext cx="1206167" cy="182376"/>
          </a:xfrm>
          <a:prstGeom prst="rect">
            <a:avLst/>
          </a:prstGeom>
          <a:solidFill>
            <a:srgbClr val="FBAB18"/>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10" name="Rectangle 9"/>
          <p:cNvSpPr>
            <a:spLocks noChangeArrowheads="1"/>
          </p:cNvSpPr>
          <p:nvPr userDrawn="1"/>
        </p:nvSpPr>
        <p:spPr bwMode="auto">
          <a:xfrm>
            <a:off x="14561933" y="10091030"/>
            <a:ext cx="1207148" cy="182376"/>
          </a:xfrm>
          <a:prstGeom prst="rect">
            <a:avLst/>
          </a:prstGeom>
          <a:solidFill>
            <a:srgbClr val="292B6E"/>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11" name="Rectangle 10"/>
          <p:cNvSpPr>
            <a:spLocks noChangeArrowheads="1"/>
          </p:cNvSpPr>
          <p:nvPr userDrawn="1"/>
        </p:nvSpPr>
        <p:spPr bwMode="auto">
          <a:xfrm>
            <a:off x="15741397" y="10091030"/>
            <a:ext cx="2546606" cy="182376"/>
          </a:xfrm>
          <a:prstGeom prst="rect">
            <a:avLst/>
          </a:prstGeom>
          <a:solidFill>
            <a:srgbClr val="4656A6"/>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12" name="Rectangle 20"/>
          <p:cNvSpPr>
            <a:spLocks noChangeArrowheads="1"/>
          </p:cNvSpPr>
          <p:nvPr userDrawn="1"/>
        </p:nvSpPr>
        <p:spPr bwMode="auto">
          <a:xfrm>
            <a:off x="2" y="10091030"/>
            <a:ext cx="11358498" cy="182376"/>
          </a:xfrm>
          <a:prstGeom prst="rect">
            <a:avLst/>
          </a:prstGeom>
          <a:solidFill>
            <a:srgbClr val="17468F"/>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13" name="Rectangle 12"/>
          <p:cNvSpPr>
            <a:spLocks noChangeArrowheads="1"/>
          </p:cNvSpPr>
          <p:nvPr userDrawn="1"/>
        </p:nvSpPr>
        <p:spPr bwMode="auto">
          <a:xfrm>
            <a:off x="10962118" y="10091030"/>
            <a:ext cx="1206167" cy="182376"/>
          </a:xfrm>
          <a:prstGeom prst="rect">
            <a:avLst/>
          </a:prstGeom>
          <a:solidFill>
            <a:srgbClr val="55BF8B"/>
          </a:solidFill>
          <a:ln>
            <a:noFill/>
          </a:ln>
        </p:spPr>
        <p:txBody>
          <a:bodyPr vert="horz" wrap="square" lIns="121920" tIns="60960" rIns="121920" bIns="60960" numCol="1" anchor="t" anchorCtr="0" compatLnSpc="1">
            <a:prstTxWarp prst="textNoShape">
              <a:avLst/>
            </a:prstTxWarp>
          </a:bodyPr>
          <a:lstStyle/>
          <a:p>
            <a:endParaRPr lang="en-US" sz="3335"/>
          </a:p>
        </p:txBody>
      </p:sp>
      <p:sp>
        <p:nvSpPr>
          <p:cNvPr id="2" name="Title 1"/>
          <p:cNvSpPr>
            <a:spLocks noGrp="1"/>
          </p:cNvSpPr>
          <p:nvPr userDrawn="1">
            <p:ph type="title" hasCustomPrompt="1"/>
          </p:nvPr>
        </p:nvSpPr>
        <p:spPr>
          <a:xfrm>
            <a:off x="914400" y="411959"/>
            <a:ext cx="16459200" cy="1379183"/>
          </a:xfrm>
          <a:prstGeom prst="rect">
            <a:avLst/>
          </a:prstGeom>
        </p:spPr>
        <p:txBody>
          <a:bodyPr anchor="b" anchorCtr="0"/>
          <a:lstStyle>
            <a:lvl1pPr algn="l">
              <a:lnSpc>
                <a:spcPts val="6000"/>
              </a:lnSpc>
              <a:defRPr sz="56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914400" y="2317751"/>
            <a:ext cx="16459200" cy="6683376"/>
          </a:xfrm>
        </p:spPr>
        <p:txBody>
          <a:bodyPr/>
          <a:lstStyle>
            <a:lvl1pPr marL="460365" indent="-460365">
              <a:buClr>
                <a:srgbClr val="005DAA"/>
              </a:buClr>
              <a:buFont typeface="Wingdings" panose="05000000000000000000" pitchFamily="2" charset="2"/>
              <a:buChar char="§"/>
              <a:defRPr sz="4001">
                <a:solidFill>
                  <a:srgbClr val="2D2D2D"/>
                </a:solidFill>
              </a:defRPr>
            </a:lvl1pPr>
            <a:lvl2pPr>
              <a:buClr>
                <a:srgbClr val="532E63"/>
              </a:buClr>
              <a:defRPr sz="4001">
                <a:solidFill>
                  <a:srgbClr val="2D2D2D"/>
                </a:solidFill>
              </a:defRPr>
            </a:lvl2pPr>
            <a:lvl3pPr>
              <a:buClr>
                <a:srgbClr val="9A3B26"/>
              </a:buClr>
              <a:defRPr sz="4001">
                <a:solidFill>
                  <a:srgbClr val="2D2D2D"/>
                </a:solidFill>
              </a:defRPr>
            </a:lvl3pPr>
            <a:lvl4pPr>
              <a:defRPr sz="4001">
                <a:solidFill>
                  <a:schemeClr val="accent4">
                    <a:lumMod val="75000"/>
                  </a:schemeClr>
                </a:solidFill>
              </a:defRPr>
            </a:lvl4pPr>
            <a:lvl5pPr>
              <a:defRPr sz="400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6879" y="9002197"/>
            <a:ext cx="1738229" cy="996524"/>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534314" cy="179114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n>
                  <a:noFill/>
                </a:ln>
              </a:endParaRPr>
            </a:p>
          </p:txBody>
        </p:sp>
      </p:grpSp>
      <p:sp>
        <p:nvSpPr>
          <p:cNvPr id="3" name="TextBox 2">
            <a:extLst>
              <a:ext uri="{FF2B5EF4-FFF2-40B4-BE49-F238E27FC236}">
                <a16:creationId xmlns:a16="http://schemas.microsoft.com/office/drawing/2014/main" id="{835CD501-D0B0-47F8-A8C4-F94868195325}"/>
              </a:ext>
            </a:extLst>
          </p:cNvPr>
          <p:cNvSpPr txBox="1"/>
          <p:nvPr userDrawn="1"/>
        </p:nvSpPr>
        <p:spPr>
          <a:xfrm>
            <a:off x="17429020" y="9537034"/>
            <a:ext cx="858983" cy="461665"/>
          </a:xfrm>
          <a:prstGeom prst="rect">
            <a:avLst/>
          </a:prstGeom>
          <a:noFill/>
        </p:spPr>
        <p:txBody>
          <a:bodyPr wrap="square" rtlCol="0">
            <a:spAutoFit/>
          </a:bodyPr>
          <a:lstStyle/>
          <a:p>
            <a:pPr algn="r"/>
            <a:fld id="{AA7D13F0-7773-45D7-B9D5-1E44196E1A29}" type="slidenum">
              <a:rPr lang="en-US" sz="2400" smtClean="0">
                <a:solidFill>
                  <a:srgbClr val="000000"/>
                </a:solidFill>
                <a:latin typeface="Calibri" panose="020F0502020204030204" pitchFamily="34" charset="0"/>
              </a:rPr>
              <a:pPr algn="r"/>
              <a:t>‹#›</a:t>
            </a:fld>
            <a:endParaRPr lang="en-US" sz="2801">
              <a:solidFill>
                <a:srgbClr val="000000"/>
              </a:solidFill>
              <a:latin typeface="Calibri" panose="020F0502020204030204" pitchFamily="34" charset="0"/>
            </a:endParaRPr>
          </a:p>
        </p:txBody>
      </p:sp>
    </p:spTree>
    <p:extLst>
      <p:ext uri="{BB962C8B-B14F-4D97-AF65-F5344CB8AC3E}">
        <p14:creationId xmlns:p14="http://schemas.microsoft.com/office/powerpoint/2010/main" val="59249924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720001" y="2700000"/>
            <a:ext cx="16848002" cy="63558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720728" y="1782005"/>
            <a:ext cx="12240000" cy="433388"/>
          </a:xfrm>
        </p:spPr>
        <p:txBody>
          <a:bodyPr lIns="18000" anchor="ctr">
            <a:normAutofit/>
          </a:bodyPr>
          <a:lstStyle>
            <a:lvl1pPr>
              <a:defRPr sz="24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7124650" y="9870882"/>
            <a:ext cx="434897" cy="27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720001" y="9440477"/>
            <a:ext cx="16839548" cy="312869"/>
          </a:xfrm>
        </p:spPr>
        <p:txBody>
          <a:bodyPr anchor="t">
            <a:normAutofit/>
          </a:bodyPr>
          <a:lstStyle>
            <a:lvl1pPr>
              <a:defRPr sz="12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719999" y="539999"/>
            <a:ext cx="12240000" cy="108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2460212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2" y="1657556"/>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7" y="4808114"/>
            <a:ext cx="10882520"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49" b="1" i="0">
                <a:solidFill>
                  <a:srgbClr val="292929"/>
                </a:solidFill>
                <a:latin typeface="Poppins" pitchFamily="2" charset="77"/>
                <a:cs typeface="Poppins" pitchFamily="2" charset="77"/>
              </a:defRPr>
            </a:lvl1pPr>
            <a:lvl2pPr>
              <a:defRPr sz="3349" b="1" i="0">
                <a:solidFill>
                  <a:srgbClr val="292929"/>
                </a:solidFill>
                <a:latin typeface="Poppins" pitchFamily="2" charset="77"/>
                <a:cs typeface="Poppins" pitchFamily="2" charset="77"/>
              </a:defRPr>
            </a:lvl2pPr>
            <a:lvl3pPr>
              <a:defRPr sz="3349" b="1" i="0">
                <a:solidFill>
                  <a:srgbClr val="292929"/>
                </a:solidFill>
                <a:latin typeface="Poppins" pitchFamily="2" charset="77"/>
                <a:cs typeface="Poppins" pitchFamily="2" charset="77"/>
              </a:defRPr>
            </a:lvl3pPr>
            <a:lvl4pPr>
              <a:defRPr sz="3349" b="1" i="0">
                <a:solidFill>
                  <a:srgbClr val="292929"/>
                </a:solidFill>
                <a:latin typeface="Poppins" pitchFamily="2" charset="77"/>
                <a:cs typeface="Poppins" pitchFamily="2" charset="77"/>
              </a:defRPr>
            </a:lvl4pPr>
            <a:lvl5pPr>
              <a:defRPr sz="3349"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5"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20"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9"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20" y="6266409"/>
            <a:ext cx="4272389"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9"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1507532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8" y="903509"/>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7" y="4808114"/>
            <a:ext cx="10882520"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2" name="Group 1">
            <a:extLst>
              <a:ext uri="{FF2B5EF4-FFF2-40B4-BE49-F238E27FC236}">
                <a16:creationId xmlns:a16="http://schemas.microsoft.com/office/drawing/2014/main" id="{A4CDA30E-0360-9C99-1537-C1075BDB062A}"/>
              </a:ext>
            </a:extLst>
          </p:cNvPr>
          <p:cNvGrpSpPr/>
          <p:nvPr userDrawn="1"/>
        </p:nvGrpSpPr>
        <p:grpSpPr>
          <a:xfrm>
            <a:off x="9824705" y="-2020392"/>
            <a:ext cx="9270980" cy="12307392"/>
            <a:chOff x="6549803" y="-1346928"/>
            <a:chExt cx="6180653" cy="8204928"/>
          </a:xfrm>
        </p:grpSpPr>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9"/>
            <a:ext cx="6019800" cy="369332"/>
          </a:xfrm>
          <a:prstGeom prst="rect">
            <a:avLst/>
          </a:prstGeom>
          <a:noFill/>
        </p:spPr>
        <p:txBody>
          <a:bodyPr wrap="square" rtlCol="0">
            <a:spAutoFit/>
          </a:bodyPr>
          <a:lstStyle/>
          <a:p>
            <a:pPr algn="l"/>
            <a:r>
              <a:rPr lang="fr-FR" sz="180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05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90"/>
            <a:ext cx="15773400" cy="1166813"/>
          </a:xfrm>
          <a:prstGeom prst="rect">
            <a:avLst/>
          </a:prstGeom>
        </p:spPr>
        <p:txBody>
          <a:bodyPr/>
          <a:lstStyle>
            <a:lvl1pPr>
              <a:defRPr sz="7101"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35"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57"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80"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504"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2" y="7075796"/>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9"/>
            <a:ext cx="6019800" cy="369332"/>
          </a:xfrm>
          <a:prstGeom prst="rect">
            <a:avLst/>
          </a:prstGeom>
          <a:noFill/>
        </p:spPr>
        <p:txBody>
          <a:bodyPr wrap="square" rtlCol="0">
            <a:spAutoFit/>
          </a:bodyPr>
          <a:lstStyle/>
          <a:p>
            <a:pPr algn="l"/>
            <a:r>
              <a:rPr lang="fr-FR" sz="180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923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11" y="9131570"/>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52400" y="9803369"/>
            <a:ext cx="6019800" cy="369332"/>
          </a:xfrm>
          <a:prstGeom prst="rect">
            <a:avLst/>
          </a:prstGeom>
          <a:noFill/>
        </p:spPr>
        <p:txBody>
          <a:bodyPr wrap="square" rtlCol="0">
            <a:spAutoFit/>
          </a:bodyPr>
          <a:lstStyle/>
          <a:p>
            <a:pPr algn="l"/>
            <a:r>
              <a:rPr lang="fr-FR" sz="1800" err="1">
                <a:latin typeface="Poppins" pitchFamily="2" charset="77"/>
                <a:cs typeface="Poppins" pitchFamily="2" charset="77"/>
              </a:rPr>
              <a:t>Comprehensive</a:t>
            </a:r>
            <a:r>
              <a:rPr lang="fr-FR" sz="180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90"/>
            <a:ext cx="15773400" cy="1166813"/>
          </a:xfrm>
          <a:prstGeom prst="rect">
            <a:avLst/>
          </a:prstGeom>
        </p:spPr>
        <p:txBody>
          <a:bodyPr/>
          <a:lstStyle>
            <a:lvl1pPr>
              <a:defRPr sz="7101"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35"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57"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80"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504"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3093918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9" y="547690"/>
            <a:ext cx="12858749" cy="709613"/>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70"/>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1" y="5904714"/>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7" y="4851714"/>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7" y="7033055"/>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2" y="8054253"/>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2" y="1610168"/>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7" y="557168"/>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7" y="2738510"/>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1" y="3759707"/>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60"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7" y="9216162"/>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9" y="3133801"/>
            <a:ext cx="12858752" cy="2725739"/>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8"/>
            <a:ext cx="4267200" cy="369332"/>
          </a:xfrm>
          <a:prstGeom prst="rect">
            <a:avLst/>
          </a:prstGeom>
          <a:noFill/>
        </p:spPr>
        <p:txBody>
          <a:bodyPr wrap="square" rtlCol="0">
            <a:spAutoFit/>
          </a:bodyPr>
          <a:lstStyle/>
          <a:p>
            <a:pPr algn="l"/>
            <a:r>
              <a:rPr lang="fr-FR" sz="18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619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9"/>
            <a:ext cx="15773400" cy="998559"/>
          </a:xfrm>
          <a:prstGeom prst="rect">
            <a:avLst/>
          </a:prstGeom>
        </p:spPr>
        <p:txBody>
          <a:bodyPr/>
          <a:lstStyle>
            <a:lvl1pPr>
              <a:defRPr sz="7101"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35"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57"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80"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504"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1" y="4464671"/>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3" y="7435304"/>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719857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12042674">
            <a:off x="-1158512" y="-2588783"/>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7"/>
            <a:ext cx="7735889" cy="671513"/>
          </a:xfrm>
          <a:prstGeom prst="rect">
            <a:avLst/>
          </a:prstGeom>
        </p:spPr>
        <p:txBody>
          <a:bodyPr anchor="b"/>
          <a:lstStyle>
            <a:lvl1pPr marL="0" indent="0">
              <a:buNone/>
              <a:defRPr sz="2801" b="1" i="0">
                <a:latin typeface="Poppins" pitchFamily="2" charset="77"/>
                <a:cs typeface="Poppins" pitchFamily="2" charset="77"/>
              </a:defRPr>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5"/>
            <a:ext cx="7735889" cy="3798095"/>
          </a:xfrm>
          <a:prstGeom prst="rect">
            <a:avLst/>
          </a:prstGeom>
        </p:spPr>
        <p:txBody>
          <a:bodyPr/>
          <a:lstStyle>
            <a:lvl1pPr>
              <a:defRPr sz="2801" b="0" i="0">
                <a:latin typeface="Poppins Light" pitchFamily="2" charset="77"/>
                <a:cs typeface="Poppins Light" pitchFamily="2" charset="77"/>
              </a:defRPr>
            </a:lvl1pPr>
            <a:lvl2pPr>
              <a:defRPr sz="2801" b="0" i="0">
                <a:latin typeface="Poppins Light" pitchFamily="2" charset="77"/>
                <a:cs typeface="Poppins Light" pitchFamily="2" charset="77"/>
              </a:defRPr>
            </a:lvl2pPr>
            <a:lvl3pPr>
              <a:defRPr sz="2801" b="0" i="0">
                <a:latin typeface="Poppins Light" pitchFamily="2" charset="77"/>
                <a:cs typeface="Poppins Light" pitchFamily="2" charset="77"/>
              </a:defRPr>
            </a:lvl3pPr>
            <a:lvl4pPr>
              <a:defRPr sz="2801" b="0" i="0">
                <a:latin typeface="Poppins Light" pitchFamily="2" charset="77"/>
                <a:cs typeface="Poppins Light" pitchFamily="2" charset="77"/>
              </a:defRPr>
            </a:lvl4pPr>
            <a:lvl5pPr>
              <a:defRPr sz="2801"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1" y="1059422"/>
            <a:ext cx="7775576" cy="1235075"/>
          </a:xfrm>
          <a:prstGeom prst="rect">
            <a:avLst/>
          </a:prstGeom>
        </p:spPr>
        <p:txBody>
          <a:bodyPr anchor="b"/>
          <a:lstStyle>
            <a:lvl1pPr marL="0" indent="0">
              <a:buNone/>
              <a:defRPr sz="2801" b="1" i="0">
                <a:latin typeface="Poppins" pitchFamily="2" charset="77"/>
                <a:cs typeface="Poppins" pitchFamily="2" charset="77"/>
              </a:defRPr>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1" y="2294498"/>
            <a:ext cx="7775576" cy="6990792"/>
          </a:xfrm>
          <a:prstGeom prst="rect">
            <a:avLst/>
          </a:prstGeom>
        </p:spPr>
        <p:txBody>
          <a:bodyPr/>
          <a:lstStyle>
            <a:lvl1pPr>
              <a:defRPr sz="2801" b="0" i="0">
                <a:latin typeface="Poppins Light" pitchFamily="2" charset="77"/>
                <a:cs typeface="Poppins Light" pitchFamily="2" charset="77"/>
              </a:defRPr>
            </a:lvl1pPr>
            <a:lvl2pPr>
              <a:defRPr sz="2801" b="0" i="0">
                <a:latin typeface="Poppins Light" pitchFamily="2" charset="77"/>
                <a:cs typeface="Poppins Light" pitchFamily="2" charset="77"/>
              </a:defRPr>
            </a:lvl2pPr>
            <a:lvl3pPr>
              <a:defRPr sz="2801" b="0" i="0">
                <a:latin typeface="Poppins Light" pitchFamily="2" charset="77"/>
                <a:cs typeface="Poppins Light" pitchFamily="2" charset="77"/>
              </a:defRPr>
            </a:lvl3pPr>
            <a:lvl4pPr>
              <a:defRPr sz="2801" b="0" i="0">
                <a:latin typeface="Poppins Light" pitchFamily="2" charset="77"/>
                <a:cs typeface="Poppins Light" pitchFamily="2" charset="77"/>
              </a:defRPr>
            </a:lvl4pPr>
            <a:lvl5pPr>
              <a:defRPr sz="2801"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1" y="5427501"/>
            <a:ext cx="7638761"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2" y="1265796"/>
            <a:ext cx="6895431" cy="2057400"/>
          </a:xfrm>
          <a:prstGeom prst="rect">
            <a:avLst/>
          </a:prstGeom>
        </p:spPr>
        <p:txBody>
          <a:bodyPr/>
          <a:lstStyle>
            <a:lvl1pPr>
              <a:defRPr sz="2599" b="1" i="0">
                <a:latin typeface="Poppins" pitchFamily="2" charset="77"/>
                <a:cs typeface="Poppins" pitchFamily="2" charset="77"/>
              </a:defRPr>
            </a:lvl1pPr>
            <a:lvl2pPr>
              <a:defRPr sz="2599" b="1" i="0">
                <a:latin typeface="Poppins" pitchFamily="2" charset="77"/>
                <a:cs typeface="Poppins" pitchFamily="2" charset="77"/>
              </a:defRPr>
            </a:lvl2pPr>
            <a:lvl3pPr>
              <a:defRPr sz="2599" b="1" i="0">
                <a:latin typeface="Poppins" pitchFamily="2" charset="77"/>
                <a:cs typeface="Poppins" pitchFamily="2" charset="77"/>
              </a:defRPr>
            </a:lvl3pPr>
            <a:lvl4pPr>
              <a:defRPr sz="2599" b="1" i="0">
                <a:latin typeface="Poppins" pitchFamily="2" charset="77"/>
                <a:cs typeface="Poppins" pitchFamily="2" charset="77"/>
              </a:defRPr>
            </a:lvl4pPr>
            <a:lvl5pPr>
              <a:defRPr sz="2599"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9"/>
            <a:ext cx="5029200" cy="369332"/>
          </a:xfrm>
          <a:prstGeom prst="rect">
            <a:avLst/>
          </a:prstGeom>
          <a:noFill/>
        </p:spPr>
        <p:txBody>
          <a:bodyPr wrap="square" rtlCol="0">
            <a:spAutoFit/>
          </a:bodyPr>
          <a:lstStyle/>
          <a:p>
            <a:pPr algn="r"/>
            <a:r>
              <a:rPr lang="fr-FR" sz="180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784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1" y="5426398"/>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9"/>
            <a:ext cx="6019800" cy="369332"/>
          </a:xfrm>
          <a:prstGeom prst="rect">
            <a:avLst/>
          </a:prstGeom>
          <a:noFill/>
        </p:spPr>
        <p:txBody>
          <a:bodyPr wrap="square" rtlCol="0">
            <a:spAutoFit/>
          </a:bodyPr>
          <a:lstStyle/>
          <a:p>
            <a:pPr algn="l"/>
            <a:r>
              <a:rPr lang="fr-FR" sz="180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90"/>
            <a:ext cx="15773400" cy="1166813"/>
          </a:xfrm>
          <a:prstGeom prst="rect">
            <a:avLst/>
          </a:prstGeom>
        </p:spPr>
        <p:txBody>
          <a:bodyPr/>
          <a:lstStyle>
            <a:lvl1pPr>
              <a:defRPr sz="7101"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35"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57"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80"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504" indent="-228612">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837185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2" y="1866901"/>
            <a:ext cx="8153400" cy="7418390"/>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50" y="9151491"/>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4" y="1866902"/>
            <a:ext cx="7775576" cy="1235075"/>
          </a:xfrm>
          <a:prstGeom prst="rect">
            <a:avLst/>
          </a:prstGeom>
        </p:spPr>
        <p:txBody>
          <a:bodyPr anchor="b"/>
          <a:lstStyle>
            <a:lvl1pPr marL="0" indent="0">
              <a:buNone/>
              <a:defRPr sz="2801" b="1" i="0">
                <a:latin typeface="Poppins" pitchFamily="2" charset="77"/>
                <a:cs typeface="Poppins" pitchFamily="2" charset="77"/>
              </a:defRPr>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1" y="3238499"/>
            <a:ext cx="7775576" cy="6046790"/>
          </a:xfrm>
          <a:prstGeom prst="rect">
            <a:avLst/>
          </a:prstGeom>
        </p:spPr>
        <p:txBody>
          <a:bodyPr/>
          <a:lstStyle>
            <a:lvl1pPr>
              <a:defRPr sz="2801" b="0" i="0">
                <a:latin typeface="Poppins Light" pitchFamily="2" charset="77"/>
                <a:cs typeface="Poppins Light" pitchFamily="2" charset="77"/>
              </a:defRPr>
            </a:lvl1pPr>
            <a:lvl2pPr>
              <a:defRPr sz="2801" b="0" i="0">
                <a:latin typeface="Poppins Light" pitchFamily="2" charset="77"/>
                <a:cs typeface="Poppins Light" pitchFamily="2" charset="77"/>
              </a:defRPr>
            </a:lvl2pPr>
            <a:lvl3pPr>
              <a:defRPr sz="2801" b="0" i="0">
                <a:latin typeface="Poppins Light" pitchFamily="2" charset="77"/>
                <a:cs typeface="Poppins Light" pitchFamily="2" charset="77"/>
              </a:defRPr>
            </a:lvl3pPr>
            <a:lvl4pPr>
              <a:defRPr sz="2801" b="0" i="0">
                <a:latin typeface="Poppins Light" pitchFamily="2" charset="77"/>
                <a:cs typeface="Poppins Light" pitchFamily="2" charset="77"/>
              </a:defRPr>
            </a:lvl4pPr>
            <a:lvl5pPr>
              <a:defRPr sz="2801"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90"/>
            <a:ext cx="15773400" cy="1166813"/>
          </a:xfrm>
          <a:prstGeom prst="rect">
            <a:avLst/>
          </a:prstGeom>
        </p:spPr>
        <p:txBody>
          <a:bodyPr/>
          <a:lstStyle>
            <a:lvl1pPr>
              <a:defRPr sz="7101"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9"/>
            <a:ext cx="4191000" cy="369332"/>
          </a:xfrm>
          <a:prstGeom prst="rect">
            <a:avLst/>
          </a:prstGeom>
          <a:noFill/>
        </p:spPr>
        <p:txBody>
          <a:bodyPr wrap="square" rtlCol="0">
            <a:spAutoFit/>
          </a:bodyPr>
          <a:lstStyle/>
          <a:p>
            <a:pPr algn="l"/>
            <a:r>
              <a:rPr lang="fr-FR" sz="180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9" y="9715502"/>
            <a:ext cx="5481824"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7748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10" y="1866902"/>
            <a:ext cx="7775576" cy="1235075"/>
          </a:xfrm>
          <a:prstGeom prst="rect">
            <a:avLst/>
          </a:prstGeom>
        </p:spPr>
        <p:txBody>
          <a:bodyPr anchor="b"/>
          <a:lstStyle>
            <a:lvl1pPr marL="0" indent="0">
              <a:buNone/>
              <a:defRPr sz="2801" b="1" i="0">
                <a:latin typeface="Poppins" pitchFamily="2" charset="77"/>
                <a:cs typeface="Poppins" pitchFamily="2" charset="77"/>
              </a:defRPr>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7" y="3238499"/>
            <a:ext cx="7775576" cy="6046790"/>
          </a:xfrm>
          <a:prstGeom prst="rect">
            <a:avLst/>
          </a:prstGeom>
        </p:spPr>
        <p:txBody>
          <a:bodyPr/>
          <a:lstStyle>
            <a:lvl1pPr>
              <a:defRPr sz="2801" b="0" i="0">
                <a:latin typeface="Poppins Light" pitchFamily="2" charset="77"/>
                <a:cs typeface="Poppins Light" pitchFamily="2" charset="77"/>
              </a:defRPr>
            </a:lvl1pPr>
            <a:lvl2pPr>
              <a:defRPr sz="2801" b="0" i="0">
                <a:latin typeface="Poppins Light" pitchFamily="2" charset="77"/>
                <a:cs typeface="Poppins Light" pitchFamily="2" charset="77"/>
              </a:defRPr>
            </a:lvl2pPr>
            <a:lvl3pPr>
              <a:defRPr sz="2801" b="0" i="0">
                <a:latin typeface="Poppins Light" pitchFamily="2" charset="77"/>
                <a:cs typeface="Poppins Light" pitchFamily="2" charset="77"/>
              </a:defRPr>
            </a:lvl3pPr>
            <a:lvl4pPr>
              <a:defRPr sz="2801" b="0" i="0">
                <a:latin typeface="Poppins Light" pitchFamily="2" charset="77"/>
                <a:cs typeface="Poppins Light" pitchFamily="2" charset="77"/>
              </a:defRPr>
            </a:lvl4pPr>
            <a:lvl5pPr>
              <a:defRPr sz="2801"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90"/>
            <a:ext cx="15773400" cy="1166813"/>
          </a:xfrm>
          <a:prstGeom prst="rect">
            <a:avLst/>
          </a:prstGeom>
        </p:spPr>
        <p:txBody>
          <a:bodyPr/>
          <a:lstStyle>
            <a:lvl1pPr>
              <a:defRPr sz="7101"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100" y="9131570"/>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9"/>
            <a:ext cx="4038600" cy="369332"/>
          </a:xfrm>
          <a:prstGeom prst="rect">
            <a:avLst/>
          </a:prstGeom>
          <a:noFill/>
        </p:spPr>
        <p:txBody>
          <a:bodyPr wrap="square" rtlCol="0">
            <a:spAutoFit/>
          </a:bodyPr>
          <a:lstStyle/>
          <a:p>
            <a:pPr algn="l"/>
            <a:r>
              <a:rPr lang="fr-FR" sz="18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7" y="9715501"/>
            <a:ext cx="522007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501" y="1866901"/>
            <a:ext cx="8267702" cy="7418390"/>
          </a:xfrm>
          <a:prstGeom prst="rect">
            <a:avLst/>
          </a:prstGeom>
        </p:spPr>
        <p:txBody>
          <a:bodyPr/>
          <a:lstStyle/>
          <a:p>
            <a:r>
              <a:rPr lang="en-US"/>
              <a:t>Click icon to add picture</a:t>
            </a:r>
            <a:endParaRPr lang="fr-FR"/>
          </a:p>
        </p:txBody>
      </p:sp>
    </p:spTree>
    <p:extLst>
      <p:ext uri="{BB962C8B-B14F-4D97-AF65-F5344CB8AC3E}">
        <p14:creationId xmlns:p14="http://schemas.microsoft.com/office/powerpoint/2010/main" val="15670358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lid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9"/>
            <a:ext cx="6019800" cy="369332"/>
          </a:xfrm>
          <a:prstGeom prst="rect">
            <a:avLst/>
          </a:prstGeom>
          <a:noFill/>
        </p:spPr>
        <p:txBody>
          <a:bodyPr wrap="square" rtlCol="0">
            <a:spAutoFit/>
          </a:bodyPr>
          <a:lstStyle/>
          <a:p>
            <a:pPr algn="l"/>
            <a:r>
              <a:rPr lang="fr-FR" sz="18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833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lide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1"/>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801" y="2421505"/>
            <a:ext cx="11887202" cy="664598"/>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23" indent="0">
              <a:buNone/>
              <a:defRPr sz="2000">
                <a:solidFill>
                  <a:schemeClr val="tx1">
                    <a:tint val="75000"/>
                  </a:schemeClr>
                </a:solidFill>
              </a:defRPr>
            </a:lvl2pPr>
            <a:lvl3pPr marL="914445" indent="0">
              <a:buNone/>
              <a:defRPr sz="1800">
                <a:solidFill>
                  <a:schemeClr val="tx1">
                    <a:tint val="75000"/>
                  </a:schemeClr>
                </a:solidFill>
              </a:defRPr>
            </a:lvl3pPr>
            <a:lvl4pPr marL="1371669" indent="0">
              <a:buNone/>
              <a:defRPr sz="1601">
                <a:solidFill>
                  <a:schemeClr val="tx1">
                    <a:tint val="75000"/>
                  </a:schemeClr>
                </a:solidFill>
              </a:defRPr>
            </a:lvl4pPr>
            <a:lvl5pPr marL="1828892" indent="0">
              <a:buNone/>
              <a:defRPr sz="1601">
                <a:solidFill>
                  <a:schemeClr val="tx1">
                    <a:tint val="75000"/>
                  </a:schemeClr>
                </a:solidFill>
              </a:defRPr>
            </a:lvl5pPr>
            <a:lvl6pPr marL="2286114" indent="0">
              <a:buNone/>
              <a:defRPr sz="1601">
                <a:solidFill>
                  <a:schemeClr val="tx1">
                    <a:tint val="75000"/>
                  </a:schemeClr>
                </a:solidFill>
              </a:defRPr>
            </a:lvl6pPr>
            <a:lvl7pPr marL="2743337" indent="0">
              <a:buNone/>
              <a:defRPr sz="1601">
                <a:solidFill>
                  <a:schemeClr val="tx1">
                    <a:tint val="75000"/>
                  </a:schemeClr>
                </a:solidFill>
              </a:defRPr>
            </a:lvl7pPr>
            <a:lvl8pPr marL="3200561" indent="0">
              <a:buNone/>
              <a:defRPr sz="1601">
                <a:solidFill>
                  <a:schemeClr val="tx1">
                    <a:tint val="75000"/>
                  </a:schemeClr>
                </a:solidFill>
              </a:defRPr>
            </a:lvl8pPr>
            <a:lvl9pPr marL="3657783" indent="0">
              <a:buNone/>
              <a:defRPr sz="1601">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7" y="4922383"/>
            <a:ext cx="11780657" cy="518348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9"/>
            <a:ext cx="6019800" cy="369332"/>
          </a:xfrm>
          <a:prstGeom prst="rect">
            <a:avLst/>
          </a:prstGeom>
          <a:noFill/>
        </p:spPr>
        <p:txBody>
          <a:bodyPr wrap="square" rtlCol="0">
            <a:spAutoFit/>
          </a:bodyPr>
          <a:lstStyle/>
          <a:p>
            <a:pPr algn="l"/>
            <a:r>
              <a:rPr lang="fr-FR" sz="180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18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err="1"/>
              <a:t>Ciquième</a:t>
            </a:r>
            <a:r>
              <a:rPr lang="fr-FR"/>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Slide 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5"/>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9"/>
            <a:ext cx="6019800" cy="369332"/>
          </a:xfrm>
          <a:prstGeom prst="rect">
            <a:avLst/>
          </a:prstGeom>
          <a:noFill/>
        </p:spPr>
        <p:txBody>
          <a:bodyPr wrap="square" rtlCol="0">
            <a:spAutoFit/>
          </a:bodyPr>
          <a:lstStyle/>
          <a:p>
            <a:pPr algn="l"/>
            <a:r>
              <a:rPr lang="fr-FR" sz="18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499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lide 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6" y="685800"/>
            <a:ext cx="15122525" cy="1181100"/>
          </a:xfrm>
          <a:prstGeom prst="rect">
            <a:avLst/>
          </a:prstGeom>
        </p:spPr>
        <p:txBody>
          <a:bodyPr anchor="b"/>
          <a:lstStyle>
            <a:lvl1pPr>
              <a:defRPr sz="6701"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6" y="2324100"/>
            <a:ext cx="15773400" cy="6467475"/>
          </a:xfrm>
          <a:prstGeom prst="rect">
            <a:avLst/>
          </a:prstGeom>
        </p:spPr>
        <p:txBody>
          <a:bodyPr/>
          <a:lstStyle>
            <a:lvl1pPr>
              <a:lnSpc>
                <a:spcPct val="100000"/>
              </a:lnSpc>
              <a:defRPr sz="2801" b="0" i="0">
                <a:solidFill>
                  <a:schemeClr val="bg1"/>
                </a:solidFill>
                <a:latin typeface="Poppins Light" pitchFamily="2" charset="77"/>
                <a:cs typeface="Poppins Light" pitchFamily="2" charset="77"/>
              </a:defRPr>
            </a:lvl1pPr>
            <a:lvl2pPr>
              <a:lnSpc>
                <a:spcPct val="100000"/>
              </a:lnSpc>
              <a:defRPr sz="2801" b="0" i="0">
                <a:solidFill>
                  <a:schemeClr val="bg1"/>
                </a:solidFill>
                <a:latin typeface="Poppins Light" pitchFamily="2" charset="77"/>
                <a:cs typeface="Poppins Light" pitchFamily="2" charset="77"/>
              </a:defRPr>
            </a:lvl2pPr>
            <a:lvl3pPr>
              <a:lnSpc>
                <a:spcPct val="100000"/>
              </a:lnSpc>
              <a:defRPr sz="2801" b="0" i="0">
                <a:solidFill>
                  <a:schemeClr val="bg1"/>
                </a:solidFill>
                <a:latin typeface="Poppins Light" pitchFamily="2" charset="77"/>
                <a:cs typeface="Poppins Light" pitchFamily="2" charset="77"/>
              </a:defRPr>
            </a:lvl3pPr>
            <a:lvl4pPr>
              <a:lnSpc>
                <a:spcPct val="100000"/>
              </a:lnSpc>
              <a:defRPr sz="2801" b="0" i="0">
                <a:solidFill>
                  <a:schemeClr val="bg1"/>
                </a:solidFill>
                <a:latin typeface="Poppins Light" pitchFamily="2" charset="77"/>
                <a:cs typeface="Poppins Light" pitchFamily="2" charset="77"/>
              </a:defRPr>
            </a:lvl4pPr>
            <a:lvl5pPr>
              <a:lnSpc>
                <a:spcPct val="100000"/>
              </a:lnSpc>
              <a:defRPr sz="2801"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9" y="1"/>
            <a:ext cx="8251382" cy="10364564"/>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9"/>
            <a:ext cx="6019800" cy="369332"/>
          </a:xfrm>
          <a:prstGeom prst="rect">
            <a:avLst/>
          </a:prstGeom>
          <a:noFill/>
        </p:spPr>
        <p:txBody>
          <a:bodyPr wrap="square" rtlCol="0">
            <a:spAutoFit/>
          </a:bodyPr>
          <a:lstStyle/>
          <a:p>
            <a:pPr algn="l"/>
            <a:r>
              <a:rPr lang="fr-FR" sz="1800" err="1">
                <a:solidFill>
                  <a:schemeClr val="bg1"/>
                </a:solidFill>
                <a:latin typeface="Poppins" pitchFamily="2" charset="77"/>
                <a:cs typeface="Poppins" pitchFamily="2" charset="77"/>
              </a:rPr>
              <a:t>Comprehensive</a:t>
            </a:r>
            <a:r>
              <a:rPr lang="fr-FR" sz="180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5691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lide 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90"/>
            <a:ext cx="15773400" cy="1989137"/>
          </a:xfrm>
          <a:prstGeom prst="rect">
            <a:avLst/>
          </a:prstGeom>
        </p:spPr>
        <p:txBody>
          <a:bodyPr/>
          <a:lstStyle>
            <a:lvl1pPr>
              <a:defRPr sz="4601"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524099338"/>
              </p:ext>
            </p:extLst>
          </p:nvPr>
        </p:nvGraphicFramePr>
        <p:xfrm>
          <a:off x="1277621" y="3314699"/>
          <a:ext cx="9466584" cy="5410196"/>
        </p:xfrm>
        <a:graphic>
          <a:graphicData uri="http://schemas.openxmlformats.org/drawingml/2006/table">
            <a:tbl>
              <a:tblPr/>
              <a:tblGrid>
                <a:gridCol w="3155528">
                  <a:extLst>
                    <a:ext uri="{9D8B030D-6E8A-4147-A177-3AD203B41FA5}">
                      <a16:colId xmlns:a16="http://schemas.microsoft.com/office/drawing/2014/main" val="20000"/>
                    </a:ext>
                  </a:extLst>
                </a:gridCol>
                <a:gridCol w="3155528">
                  <a:extLst>
                    <a:ext uri="{9D8B030D-6E8A-4147-A177-3AD203B41FA5}">
                      <a16:colId xmlns:a16="http://schemas.microsoft.com/office/drawing/2014/main" val="20001"/>
                    </a:ext>
                  </a:extLst>
                </a:gridCol>
                <a:gridCol w="3155528">
                  <a:extLst>
                    <a:ext uri="{9D8B030D-6E8A-4147-A177-3AD203B41FA5}">
                      <a16:colId xmlns:a16="http://schemas.microsoft.com/office/drawing/2014/main" val="20002"/>
                    </a:ext>
                  </a:extLst>
                </a:gridCol>
              </a:tblGrid>
              <a:tr h="1352549">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9">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12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12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9">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12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12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9">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12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12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9"/>
            <a:ext cx="6019800" cy="369332"/>
          </a:xfrm>
          <a:prstGeom prst="rect">
            <a:avLst/>
          </a:prstGeom>
          <a:noFill/>
        </p:spPr>
        <p:txBody>
          <a:bodyPr wrap="square" rtlCol="0">
            <a:spAutoFit/>
          </a:bodyPr>
          <a:lstStyle/>
          <a:p>
            <a:pPr algn="l"/>
            <a:r>
              <a:rPr lang="fr-FR" sz="1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125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lide 12">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2"/>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9"/>
            <a:ext cx="6019800" cy="369332"/>
          </a:xfrm>
          <a:prstGeom prst="rect">
            <a:avLst/>
          </a:prstGeom>
          <a:noFill/>
        </p:spPr>
        <p:txBody>
          <a:bodyPr wrap="square" rtlCol="0">
            <a:spAutoFit/>
          </a:bodyPr>
          <a:lstStyle/>
          <a:p>
            <a:pPr algn="l"/>
            <a:r>
              <a:rPr lang="fr-FR" sz="18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5912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lide 13">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9"/>
            <a:ext cx="6019800" cy="369332"/>
          </a:xfrm>
          <a:prstGeom prst="rect">
            <a:avLst/>
          </a:prstGeom>
          <a:noFill/>
        </p:spPr>
        <p:txBody>
          <a:bodyPr wrap="square" rtlCol="0">
            <a:spAutoFit/>
          </a:bodyPr>
          <a:lstStyle/>
          <a:p>
            <a:pPr algn="l"/>
            <a:r>
              <a:rPr lang="fr-FR" sz="1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0771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Slide 14">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9"/>
            <a:ext cx="6019800" cy="369332"/>
          </a:xfrm>
          <a:prstGeom prst="rect">
            <a:avLst/>
          </a:prstGeom>
          <a:noFill/>
        </p:spPr>
        <p:txBody>
          <a:bodyPr wrap="square" rtlCol="0">
            <a:spAutoFit/>
          </a:bodyPr>
          <a:lstStyle/>
          <a:p>
            <a:pPr algn="l"/>
            <a:r>
              <a:rPr lang="fr-FR" sz="1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835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lide 15">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9"/>
            <a:ext cx="6019800" cy="369332"/>
          </a:xfrm>
          <a:prstGeom prst="rect">
            <a:avLst/>
          </a:prstGeom>
          <a:noFill/>
        </p:spPr>
        <p:txBody>
          <a:bodyPr wrap="square" rtlCol="0">
            <a:spAutoFit/>
          </a:bodyPr>
          <a:lstStyle/>
          <a:p>
            <a:pPr algn="l"/>
            <a:r>
              <a:rPr lang="fr-FR" sz="1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596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lide 1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9"/>
            <a:ext cx="6019800" cy="369332"/>
          </a:xfrm>
          <a:prstGeom prst="rect">
            <a:avLst/>
          </a:prstGeom>
          <a:noFill/>
        </p:spPr>
        <p:txBody>
          <a:bodyPr wrap="square" rtlCol="0">
            <a:spAutoFit/>
          </a:bodyPr>
          <a:lstStyle/>
          <a:p>
            <a:pPr algn="l"/>
            <a:r>
              <a:rPr lang="fr-FR" sz="180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968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Slide 17">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9"/>
            <a:ext cx="6019800" cy="369332"/>
          </a:xfrm>
          <a:prstGeom prst="rect">
            <a:avLst/>
          </a:prstGeom>
          <a:noFill/>
        </p:spPr>
        <p:txBody>
          <a:bodyPr wrap="square" rtlCol="0">
            <a:spAutoFit/>
          </a:bodyPr>
          <a:lstStyle/>
          <a:p>
            <a:pPr algn="l"/>
            <a:r>
              <a:rPr lang="fr-FR" sz="1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768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9CA0-8D52-421D-A56A-524587C1BF9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B64336D-FF06-4DD3-896C-1F09744D76C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AEEB43A-F069-4A93-942C-1393C00F91D3}"/>
              </a:ext>
            </a:extLst>
          </p:cNvPr>
          <p:cNvSpPr>
            <a:spLocks noGrp="1"/>
          </p:cNvSpPr>
          <p:nvPr>
            <p:ph type="dt" sz="half" idx="10"/>
          </p:nvPr>
        </p:nvSpPr>
        <p:spPr/>
        <p:txBody>
          <a:bodyPr/>
          <a:lstStyle/>
          <a:p>
            <a:fld id="{A2524923-A3BB-4224-918D-7EFA577E2091}" type="datetimeFigureOut">
              <a:rPr lang="en-US" smtClean="0"/>
              <a:t>7/22/2022</a:t>
            </a:fld>
            <a:endParaRPr lang="en-US"/>
          </a:p>
        </p:txBody>
      </p:sp>
      <p:sp>
        <p:nvSpPr>
          <p:cNvPr id="5" name="Footer Placeholder 4">
            <a:extLst>
              <a:ext uri="{FF2B5EF4-FFF2-40B4-BE49-F238E27FC236}">
                <a16:creationId xmlns:a16="http://schemas.microsoft.com/office/drawing/2014/main" id="{747A088F-2C16-49DB-B4B9-7D7F19E9F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EE246-57C6-4AD8-B4F2-478B7F5AF6B6}"/>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138339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A2524923-A3BB-4224-918D-7EFA577E2091}" type="datetimeFigureOut">
              <a:rPr lang="en-US" smtClean="0"/>
              <a:t>7/22/2022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32558891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83281869"/>
              </p:ext>
            </p:ext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spid="_x0000_s128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2382" y="2382"/>
                        <a:ext cx="2382" cy="2382"/>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06603" y="0"/>
            <a:ext cx="625427" cy="10287000"/>
          </a:xfrm>
          <a:prstGeom prst="rect">
            <a:avLst/>
          </a:prstGeom>
        </p:spPr>
      </p:pic>
      <p:sp>
        <p:nvSpPr>
          <p:cNvPr id="11" name="Title 4"/>
          <p:cNvSpPr>
            <a:spLocks noGrp="1"/>
          </p:cNvSpPr>
          <p:nvPr>
            <p:ph type="title" hasCustomPrompt="1"/>
          </p:nvPr>
        </p:nvSpPr>
        <p:spPr>
          <a:xfrm>
            <a:off x="945001" y="4021655"/>
            <a:ext cx="4691822" cy="2243691"/>
          </a:xfrm>
          <a:prstGeom prst="rect">
            <a:avLst/>
          </a:prstGeom>
        </p:spPr>
        <p:txBody>
          <a:bodyPr anchor="ctr">
            <a:noAutofit/>
          </a:bodyPr>
          <a:lstStyle>
            <a:lvl1pPr>
              <a:defRPr sz="48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6121145" y="-1963"/>
            <a:ext cx="12166856" cy="102889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800">
              <a:solidFill>
                <a:schemeClr val="bg1"/>
              </a:solidFill>
              <a:latin typeface="+mn-lt"/>
              <a:ea typeface="+mn-ea"/>
              <a:cs typeface="+mn-cs"/>
              <a:sym typeface="+mn-lt"/>
            </a:endParaRPr>
          </a:p>
        </p:txBody>
      </p:sp>
      <p:sp>
        <p:nvSpPr>
          <p:cNvPr id="16" name="Copyright" hidden="1"/>
          <p:cNvSpPr txBox="1"/>
          <p:nvPr userDrawn="1"/>
        </p:nvSpPr>
        <p:spPr>
          <a:xfrm rot="16200000">
            <a:off x="14230351" y="5883748"/>
            <a:ext cx="7700963" cy="145424"/>
          </a:xfrm>
          <a:prstGeom prst="rect">
            <a:avLst/>
          </a:prstGeom>
          <a:noFill/>
        </p:spPr>
        <p:txBody>
          <a:bodyPr wrap="square" lIns="0" tIns="0" rIns="0" bIns="0" rtlCol="0" anchor="t">
            <a:spAutoFit/>
          </a:bodyPr>
          <a:lstStyle/>
          <a:p>
            <a:pPr>
              <a:lnSpc>
                <a:spcPct val="90000"/>
              </a:lnSpc>
              <a:spcAft>
                <a:spcPts val="900"/>
              </a:spcAft>
            </a:pPr>
            <a:r>
              <a:rPr lang="en-US" sz="105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6751808" y="9607554"/>
            <a:ext cx="571500" cy="230832"/>
          </a:xfrm>
          <a:prstGeom prst="rect">
            <a:avLst/>
          </a:prstGeom>
          <a:noFill/>
        </p:spPr>
        <p:txBody>
          <a:bodyPr wrap="square" lIns="0" tIns="0" rIns="0" bIns="0" rtlCol="0" anchor="b">
            <a:spAutoFit/>
          </a:bodyPr>
          <a:lstStyle/>
          <a:p>
            <a:pPr marL="0" marR="0" indent="0" algn="r" defTabSz="1371600" rtl="0" eaLnBrk="1" fontAlgn="auto" latinLnBrk="0" hangingPunct="1">
              <a:lnSpc>
                <a:spcPct val="100000"/>
              </a:lnSpc>
              <a:spcBef>
                <a:spcPts val="0"/>
              </a:spcBef>
              <a:spcAft>
                <a:spcPts val="0"/>
              </a:spcAft>
              <a:buClrTx/>
              <a:buSzTx/>
              <a:buFontTx/>
              <a:buNone/>
              <a:tabLst/>
              <a:defRPr/>
            </a:pPr>
            <a:fld id="{DFCF27A5-1A5B-48D3-A060-2758FFBB1ADD}" type="slidenum">
              <a:rPr lang="en-US" sz="1500" kern="1200" smtClean="0">
                <a:solidFill>
                  <a:schemeClr val="bg1">
                    <a:lumMod val="50000"/>
                  </a:schemeClr>
                </a:solidFill>
                <a:latin typeface="+mn-lt"/>
                <a:ea typeface="+mn-ea"/>
                <a:cs typeface="+mn-cs"/>
                <a:sym typeface="+mn-lt"/>
              </a:rPr>
              <a:pPr marL="0" marR="0" indent="0" algn="r" defTabSz="1371600" rtl="0" eaLnBrk="1" fontAlgn="auto" latinLnBrk="0" hangingPunct="1">
                <a:lnSpc>
                  <a:spcPct val="100000"/>
                </a:lnSpc>
                <a:spcBef>
                  <a:spcPts val="0"/>
                </a:spcBef>
                <a:spcAft>
                  <a:spcPts val="0"/>
                </a:spcAft>
                <a:buClrTx/>
                <a:buSzTx/>
                <a:buFontTx/>
                <a:buNone/>
                <a:tabLst/>
                <a:defRPr/>
              </a:pPr>
              <a:t>‹#›</a:t>
            </a:fld>
            <a:endParaRPr lang="en-US" sz="15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290515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720001" y="2700000"/>
            <a:ext cx="16848002" cy="63558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720728" y="1782005"/>
            <a:ext cx="12240000" cy="433388"/>
          </a:xfrm>
        </p:spPr>
        <p:txBody>
          <a:bodyPr lIns="18000" anchor="ctr">
            <a:normAutofit/>
          </a:bodyPr>
          <a:lstStyle>
            <a:lvl1pPr>
              <a:defRPr sz="2400" b="0">
                <a:solidFill>
                  <a:schemeClr val="tx1"/>
                </a:solidFill>
                <a:latin typeface="+mj-lt"/>
              </a:defRPr>
            </a:lvl1pPr>
          </a:lstStyle>
          <a:p>
            <a:pPr lvl="0"/>
            <a:r>
              <a:rPr lang="en-GB" noProof="0"/>
              <a:t>One line Subtitle (optional)</a:t>
            </a:r>
          </a:p>
        </p:txBody>
      </p:sp>
      <p:sp>
        <p:nvSpPr>
          <p:cNvPr id="13" name="Text Placeholder 7"/>
          <p:cNvSpPr>
            <a:spLocks noGrp="1"/>
          </p:cNvSpPr>
          <p:nvPr>
            <p:ph type="body" sz="quarter" idx="21" hasCustomPrompt="1"/>
          </p:nvPr>
        </p:nvSpPr>
        <p:spPr bwMode="invGray">
          <a:xfrm>
            <a:off x="720001" y="9563309"/>
            <a:ext cx="16839548" cy="312869"/>
          </a:xfrm>
        </p:spPr>
        <p:txBody>
          <a:bodyPr anchor="t">
            <a:noAutofit/>
          </a:bodyPr>
          <a:lstStyle>
            <a:lvl1pPr>
              <a:defRPr sz="3000" b="0" i="0">
                <a:solidFill>
                  <a:srgbClr val="FF0000"/>
                </a:solidFill>
                <a:latin typeface="+mn-lt"/>
              </a:defRPr>
            </a:lvl1pPr>
          </a:lstStyle>
          <a:p>
            <a:pPr lvl="0"/>
            <a:r>
              <a:rPr lang="en-GB" noProof="0"/>
              <a:t>DRAFT</a:t>
            </a:r>
          </a:p>
        </p:txBody>
      </p:sp>
      <p:sp>
        <p:nvSpPr>
          <p:cNvPr id="7" name="Title 6"/>
          <p:cNvSpPr>
            <a:spLocks noGrp="1"/>
          </p:cNvSpPr>
          <p:nvPr>
            <p:ph type="title"/>
          </p:nvPr>
        </p:nvSpPr>
        <p:spPr bwMode="invGray">
          <a:xfrm>
            <a:off x="719999" y="539999"/>
            <a:ext cx="12240000" cy="108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557014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918950" y="890051"/>
            <a:ext cx="170412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8"/>
          <p:cNvSpPr txBox="1">
            <a:spLocks noGrp="1"/>
          </p:cNvSpPr>
          <p:nvPr>
            <p:ph type="body" idx="1"/>
          </p:nvPr>
        </p:nvSpPr>
        <p:spPr>
          <a:xfrm>
            <a:off x="918950" y="2304950"/>
            <a:ext cx="7999800" cy="6832800"/>
          </a:xfrm>
          <a:prstGeom prst="rect">
            <a:avLst/>
          </a:prstGeom>
          <a:noFill/>
          <a:ln>
            <a:noFill/>
          </a:ln>
        </p:spPr>
        <p:txBody>
          <a:bodyPr spcFirstLastPara="1" wrap="square" lIns="91425" tIns="91425" rIns="91425" bIns="91425" anchor="t" anchorCtr="0">
            <a:noAutofit/>
          </a:bodyPr>
          <a:lstStyle>
            <a:lvl1pPr marL="914378" lvl="0" indent="-634985" algn="l">
              <a:lnSpc>
                <a:spcPct val="125000"/>
              </a:lnSpc>
              <a:spcBef>
                <a:spcPts val="0"/>
              </a:spcBef>
              <a:spcAft>
                <a:spcPts val="0"/>
              </a:spcAft>
              <a:buClr>
                <a:srgbClr val="0B4663"/>
              </a:buClr>
              <a:buSzPts val="1400"/>
              <a:buFont typeface="Roboto Medium"/>
              <a:buChar char="●"/>
              <a:defRPr sz="2801">
                <a:solidFill>
                  <a:srgbClr val="0B4663"/>
                </a:solidFill>
                <a:latin typeface="Roboto Medium"/>
                <a:ea typeface="Roboto Medium"/>
                <a:cs typeface="Roboto Medium"/>
                <a:sym typeface="Roboto Medium"/>
              </a:defRPr>
            </a:lvl1pPr>
            <a:lvl2pPr marL="1828755" lvl="1"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2pPr>
            <a:lvl3pPr marL="2743131" lvl="2"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3pPr>
            <a:lvl4pPr marL="3657509" lvl="3"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4pPr>
            <a:lvl5pPr marL="4571886" lvl="4"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5pPr>
            <a:lvl6pPr marL="5486264" lvl="5"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6pPr>
            <a:lvl7pPr marL="6400640" lvl="6"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7pPr>
            <a:lvl8pPr marL="7315017" lvl="7"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8pPr>
            <a:lvl9pPr marL="8229395" lvl="8" indent="-609585" algn="l">
              <a:lnSpc>
                <a:spcPct val="125000"/>
              </a:lnSpc>
              <a:spcBef>
                <a:spcPts val="3200"/>
              </a:spcBef>
              <a:spcAft>
                <a:spcPts val="3200"/>
              </a:spcAft>
              <a:buClr>
                <a:srgbClr val="0B4663"/>
              </a:buClr>
              <a:buSzPts val="1200"/>
              <a:buFont typeface="Roboto Medium"/>
              <a:buChar char="■"/>
              <a:defRPr sz="2400">
                <a:solidFill>
                  <a:srgbClr val="0B4663"/>
                </a:solidFill>
                <a:latin typeface="Roboto Medium"/>
                <a:ea typeface="Roboto Medium"/>
                <a:cs typeface="Roboto Medium"/>
                <a:sym typeface="Roboto Medium"/>
              </a:defRPr>
            </a:lvl9pPr>
          </a:lstStyle>
          <a:p>
            <a:endParaRPr/>
          </a:p>
        </p:txBody>
      </p:sp>
      <p:sp>
        <p:nvSpPr>
          <p:cNvPr id="16" name="Google Shape;16;p18"/>
          <p:cNvSpPr txBox="1">
            <a:spLocks noGrp="1"/>
          </p:cNvSpPr>
          <p:nvPr>
            <p:ph type="body" idx="2"/>
          </p:nvPr>
        </p:nvSpPr>
        <p:spPr>
          <a:xfrm>
            <a:off x="9664800" y="2304950"/>
            <a:ext cx="7999800" cy="6832800"/>
          </a:xfrm>
          <a:prstGeom prst="rect">
            <a:avLst/>
          </a:prstGeom>
          <a:noFill/>
          <a:ln>
            <a:noFill/>
          </a:ln>
        </p:spPr>
        <p:txBody>
          <a:bodyPr spcFirstLastPara="1" wrap="square" lIns="91425" tIns="91425" rIns="91425" bIns="91425" anchor="t" anchorCtr="0">
            <a:noAutofit/>
          </a:bodyPr>
          <a:lstStyle>
            <a:lvl1pPr marL="914378" lvl="0" indent="-634985" algn="l">
              <a:lnSpc>
                <a:spcPct val="125000"/>
              </a:lnSpc>
              <a:spcBef>
                <a:spcPts val="0"/>
              </a:spcBef>
              <a:spcAft>
                <a:spcPts val="0"/>
              </a:spcAft>
              <a:buClr>
                <a:srgbClr val="0B4663"/>
              </a:buClr>
              <a:buSzPts val="1400"/>
              <a:buFont typeface="Roboto Medium"/>
              <a:buChar char="●"/>
              <a:defRPr sz="2801">
                <a:solidFill>
                  <a:srgbClr val="0B4663"/>
                </a:solidFill>
                <a:latin typeface="Roboto Medium"/>
                <a:ea typeface="Roboto Medium"/>
                <a:cs typeface="Roboto Medium"/>
                <a:sym typeface="Roboto Medium"/>
              </a:defRPr>
            </a:lvl1pPr>
            <a:lvl2pPr marL="1828755" lvl="1"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2pPr>
            <a:lvl3pPr marL="2743131" lvl="2"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3pPr>
            <a:lvl4pPr marL="3657509" lvl="3"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4pPr>
            <a:lvl5pPr marL="4571886" lvl="4"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5pPr>
            <a:lvl6pPr marL="5486264" lvl="5"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6pPr>
            <a:lvl7pPr marL="6400640" lvl="6"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7pPr>
            <a:lvl8pPr marL="7315017" lvl="7" indent="-609585" algn="l">
              <a:lnSpc>
                <a:spcPct val="125000"/>
              </a:lnSpc>
              <a:spcBef>
                <a:spcPts val="3200"/>
              </a:spcBef>
              <a:spcAft>
                <a:spcPts val="0"/>
              </a:spcAft>
              <a:buClr>
                <a:srgbClr val="0B4663"/>
              </a:buClr>
              <a:buSzPts val="1200"/>
              <a:buFont typeface="Roboto Medium"/>
              <a:buChar char="○"/>
              <a:defRPr sz="2400">
                <a:solidFill>
                  <a:srgbClr val="0B4663"/>
                </a:solidFill>
                <a:latin typeface="Roboto Medium"/>
                <a:ea typeface="Roboto Medium"/>
                <a:cs typeface="Roboto Medium"/>
                <a:sym typeface="Roboto Medium"/>
              </a:defRPr>
            </a:lvl8pPr>
            <a:lvl9pPr marL="8229395" lvl="8" indent="-609585" algn="l">
              <a:lnSpc>
                <a:spcPct val="125000"/>
              </a:lnSpc>
              <a:spcBef>
                <a:spcPts val="3200"/>
              </a:spcBef>
              <a:spcAft>
                <a:spcPts val="3200"/>
              </a:spcAft>
              <a:buClr>
                <a:srgbClr val="0B4663"/>
              </a:buClr>
              <a:buSzPts val="1200"/>
              <a:buFont typeface="Roboto Medium"/>
              <a:buChar char="■"/>
              <a:defRPr sz="2400">
                <a:solidFill>
                  <a:srgbClr val="0B4663"/>
                </a:solidFill>
                <a:latin typeface="Roboto Medium"/>
                <a:ea typeface="Roboto Medium"/>
                <a:cs typeface="Roboto Medium"/>
                <a:sym typeface="Roboto Medium"/>
              </a:defRPr>
            </a:lvl9pPr>
          </a:lstStyle>
          <a:p>
            <a:endParaRPr/>
          </a:p>
        </p:txBody>
      </p:sp>
      <p:sp>
        <p:nvSpPr>
          <p:cNvPr id="17" name="Google Shape;17;p18"/>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57398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spid="_x0000_s231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2382" y="2382"/>
                        <a:ext cx="2382" cy="2382"/>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238125" cy="238125"/>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6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14230351" y="5883748"/>
            <a:ext cx="7700963" cy="145424"/>
          </a:xfrm>
          <a:prstGeom prst="rect">
            <a:avLst/>
          </a:prstGeom>
          <a:noFill/>
        </p:spPr>
        <p:txBody>
          <a:bodyPr wrap="square" lIns="0" tIns="0" rIns="0" bIns="0" rtlCol="0" anchor="t">
            <a:spAutoFit/>
          </a:bodyPr>
          <a:lstStyle/>
          <a:p>
            <a:pPr>
              <a:lnSpc>
                <a:spcPct val="90000"/>
              </a:lnSpc>
              <a:spcAft>
                <a:spcPts val="900"/>
              </a:spcAft>
            </a:pPr>
            <a:r>
              <a:rPr lang="en-US" sz="105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867830" y="1208088"/>
            <a:ext cx="12072918" cy="806979"/>
          </a:xfrm>
        </p:spPr>
        <p:txBody>
          <a:bodyPr>
            <a:noAutofit/>
          </a:bodyPr>
          <a:lstStyle>
            <a:lvl1pPr>
              <a:defRPr sz="4200">
                <a:solidFill>
                  <a:schemeClr val="accent1"/>
                </a:solidFill>
              </a:defRPr>
            </a:lvl1pPr>
          </a:lstStyle>
          <a:p>
            <a:r>
              <a:rPr lang="en-GB"/>
              <a:t>Click to edit Master title style</a:t>
            </a:r>
            <a:endParaRPr lang="en-US"/>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11106231" y="369869"/>
            <a:ext cx="5673462" cy="435528"/>
          </a:xfrm>
        </p:spPr>
        <p:txBody>
          <a:bodyPr rIns="0" anchor="t">
            <a:normAutofit/>
          </a:bodyPr>
          <a:lstStyle>
            <a:lvl1pPr algn="r">
              <a:buNone/>
              <a:defRPr sz="18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US">
              <a:solidFill>
                <a:schemeClr val="tx1"/>
              </a:solidFill>
            </a:endParaRPr>
          </a:p>
        </p:txBody>
      </p:sp>
      <p:sp>
        <p:nvSpPr>
          <p:cNvPr id="10" name="Rectangle 9">
            <a:extLst>
              <a:ext uri="{FF2B5EF4-FFF2-40B4-BE49-F238E27FC236}">
                <a16:creationId xmlns:a16="http://schemas.microsoft.com/office/drawing/2014/main" id="{C12D4D8F-899D-B346-BB13-725965F80D20}"/>
              </a:ext>
            </a:extLst>
          </p:cNvPr>
          <p:cNvSpPr/>
          <p:nvPr userDrawn="1"/>
        </p:nvSpPr>
        <p:spPr bwMode="white">
          <a:xfrm>
            <a:off x="0" y="10109200"/>
            <a:ext cx="18288000" cy="1778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algn="l">
              <a:lnSpc>
                <a:spcPct val="90000"/>
              </a:lnSpc>
              <a:spcAft>
                <a:spcPts val="1500"/>
              </a:spcAft>
            </a:pPr>
            <a:endParaRPr lang="en-US" sz="1800">
              <a:solidFill>
                <a:schemeClr val="bg1"/>
              </a:solidFill>
              <a:latin typeface="+mn-lt"/>
              <a:ea typeface="+mn-ea"/>
              <a:cs typeface="+mn-cs"/>
              <a:sym typeface="+mn-lt"/>
            </a:endParaRPr>
          </a:p>
        </p:txBody>
      </p:sp>
    </p:spTree>
    <p:extLst>
      <p:ext uri="{BB962C8B-B14F-4D97-AF65-F5344CB8AC3E}">
        <p14:creationId xmlns:p14="http://schemas.microsoft.com/office/powerpoint/2010/main" val="2378303967"/>
      </p:ext>
    </p:extLst>
  </p:cSld>
  <p:clrMapOvr>
    <a:masterClrMapping/>
  </p:clrMapOvr>
  <p:extLst>
    <p:ext uri="{DCECCB84-F9BA-43D5-87BE-67443E8EF086}">
      <p15:sldGuideLst xmlns:p15="http://schemas.microsoft.com/office/powerpoint/2012/main">
        <p15:guide id="1" orient="horz" pos="648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fld id="{A2524923-A3BB-4224-918D-7EFA577E2091}" type="datetimeFigureOut">
              <a:rPr lang="en-US" smtClean="0"/>
              <a:t>7/22/2022</a:t>
            </a:fld>
            <a:endParaRPr lang="en-US"/>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317284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theme" Target="../theme/theme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715" r:id="rId1"/>
    <p:sldLayoutId id="2147483683" r:id="rId2"/>
    <p:sldLayoutId id="2147483726" r:id="rId3"/>
    <p:sldLayoutId id="2147483727" r:id="rId4"/>
    <p:sldLayoutId id="2147483662" r:id="rId5"/>
    <p:sldLayoutId id="2147483664" r:id="rId6"/>
    <p:sldLayoutId id="2147483665" r:id="rId7"/>
    <p:sldLayoutId id="2147483717" r:id="rId8"/>
    <p:sldLayoutId id="2147483720" r:id="rId9"/>
    <p:sldLayoutId id="2147483684" r:id="rId10"/>
    <p:sldLayoutId id="2147483661" r:id="rId11"/>
    <p:sldLayoutId id="2147483663" r:id="rId12"/>
    <p:sldLayoutId id="2147483714" r:id="rId13"/>
    <p:sldLayoutId id="2147483716" r:id="rId14"/>
    <p:sldLayoutId id="2147483718" r:id="rId15"/>
    <p:sldLayoutId id="2147483719" r:id="rId16"/>
    <p:sldLayoutId id="2147483724" r:id="rId17"/>
    <p:sldLayoutId id="2147483725" r:id="rId18"/>
    <p:sldLayoutId id="2147483721" r:id="rId19"/>
    <p:sldLayoutId id="2147483723" r:id="rId20"/>
    <p:sldLayoutId id="2147483722"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11" r:id="rId25"/>
    <p:sldLayoutId id="2147483712" r:id="rId26"/>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11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3" r:id="rId28"/>
  </p:sldLayoutIdLst>
  <p:txStyles>
    <p:titleStyle>
      <a:lvl1pPr algn="l" defTabSz="914445"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12" indent="-228612" algn="l" defTabSz="914445" rtl="0" eaLnBrk="1" latinLnBrk="0" hangingPunct="1">
        <a:lnSpc>
          <a:spcPct val="90000"/>
        </a:lnSpc>
        <a:spcBef>
          <a:spcPts val="1001"/>
        </a:spcBef>
        <a:buFont typeface="Arial" panose="020B0604020202020204" pitchFamily="34" charset="0"/>
        <a:buChar char="•"/>
        <a:defRPr sz="2801" kern="1200">
          <a:solidFill>
            <a:schemeClr val="tx1"/>
          </a:solidFill>
          <a:latin typeface="+mn-lt"/>
          <a:ea typeface="+mn-ea"/>
          <a:cs typeface="+mn-cs"/>
        </a:defRPr>
      </a:lvl1pPr>
      <a:lvl2pPr marL="685835" indent="-228612" algn="l" defTabSz="91444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2" algn="l" defTabSz="91444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2"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4" indent="-228612"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2"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2"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2"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5" indent="-228612"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vaccines/covid-19/vaccinate-with-confidence/community.html"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s://www.swarthmore.edu/sites/default/files/assets/documents/user_profiles/ebronch1/JEBO_2015.pdf" TargetMode="External"/><Relationship Id="rId2" Type="http://schemas.openxmlformats.org/officeDocument/2006/relationships/hyperlink" Target="https://doi.org/10.1093/her/cyx070" TargetMode="Externa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hyperlink" Target="https://www.medrxiv.org/content/10.1101/2021.06.07.21258230v1.full.pdf"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hyperlink" Target="https://ajph.aphapublications.org/doi/abs/10.2105/AJPH.2007.119586" TargetMode="Externa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hyperlink" Target="https://pubmed.ncbi.nlm.nih.gov/33958099/" TargetMode="External"/><Relationship Id="rId2" Type="http://schemas.openxmlformats.org/officeDocument/2006/relationships/hyperlink" Target="https://www.cdc.gov/vaccines/covid-19/vaccinate-with-confidence/community.html" TargetMode="External"/><Relationship Id="rId1" Type="http://schemas.openxmlformats.org/officeDocument/2006/relationships/slideLayout" Target="../slideLayouts/slideLayout24.xml"/><Relationship Id="rId5" Type="http://schemas.openxmlformats.org/officeDocument/2006/relationships/image" Target="../media/image46.sv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6" y="1028700"/>
            <a:ext cx="12857693" cy="1989137"/>
          </a:xfrm>
        </p:spPr>
        <p:txBody>
          <a:bodyPr/>
          <a:lstStyle/>
          <a:p>
            <a:r>
              <a:rPr lang="en-US" sz="10802" dirty="0"/>
              <a:t>Formation </a:t>
            </a:r>
            <a:r>
              <a:rPr lang="fr-FR" sz="10802" dirty="0"/>
              <a:t>Complète</a:t>
            </a:r>
            <a:br>
              <a:rPr lang="en-US" sz="10802" dirty="0"/>
            </a:br>
            <a:endParaRPr lang="fr-FR" dirty="0"/>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en-US" sz="4800" spc="684" dirty="0"/>
              <a:t>28 </a:t>
            </a:r>
            <a:r>
              <a:rPr lang="en-US" sz="4800" spc="684" dirty="0" err="1"/>
              <a:t>Juin</a:t>
            </a:r>
            <a:r>
              <a:rPr lang="en-US" sz="4800" spc="684" dirty="0"/>
              <a:t> – 21 </a:t>
            </a:r>
            <a:r>
              <a:rPr lang="en-US" sz="4800" spc="684" dirty="0" err="1"/>
              <a:t>Juillet</a:t>
            </a:r>
            <a:r>
              <a:rPr lang="en-US" sz="4800" spc="684" dirty="0"/>
              <a:t> 2022</a:t>
            </a:r>
          </a:p>
          <a:p>
            <a:endParaRPr lang="fr-FR" sz="4400" dirty="0"/>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348" dirty="0"/>
              <a:t>PRÉSENTÉ PAR GAVI, OMS, UNICEF &amp; US CDC</a:t>
            </a:r>
          </a:p>
          <a:p>
            <a:endParaRPr lang="fr-FR" dirty="0"/>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89B1-FB8C-4E86-BF14-2BE2F27BF57A}"/>
              </a:ext>
            </a:extLst>
          </p:cNvPr>
          <p:cNvSpPr>
            <a:spLocks noGrp="1"/>
          </p:cNvSpPr>
          <p:nvPr>
            <p:ph type="title"/>
          </p:nvPr>
        </p:nvSpPr>
        <p:spPr>
          <a:xfrm>
            <a:off x="762000" y="547689"/>
            <a:ext cx="17221200" cy="1166812"/>
          </a:xfrm>
        </p:spPr>
        <p:txBody>
          <a:bodyPr/>
          <a:lstStyle/>
          <a:p>
            <a:r>
              <a:rPr lang="fr-FR" sz="5000" dirty="0"/>
              <a:t>Le problème du modèle du déficit de connaissances</a:t>
            </a:r>
            <a:endParaRPr lang="en-US" sz="5000" dirty="0"/>
          </a:p>
        </p:txBody>
      </p:sp>
      <p:sp>
        <p:nvSpPr>
          <p:cNvPr id="3" name="Content Placeholder 2">
            <a:extLst>
              <a:ext uri="{FF2B5EF4-FFF2-40B4-BE49-F238E27FC236}">
                <a16:creationId xmlns:a16="http://schemas.microsoft.com/office/drawing/2014/main" id="{770179F9-353C-4FA2-A7CC-0365FA186323}"/>
              </a:ext>
            </a:extLst>
          </p:cNvPr>
          <p:cNvSpPr>
            <a:spLocks noGrp="1"/>
          </p:cNvSpPr>
          <p:nvPr>
            <p:ph sz="half" idx="1"/>
          </p:nvPr>
        </p:nvSpPr>
        <p:spPr>
          <a:xfrm>
            <a:off x="766970" y="2254526"/>
            <a:ext cx="16056665" cy="6019800"/>
          </a:xfrm>
        </p:spPr>
        <p:txBody>
          <a:bodyPr lIns="91440" tIns="45720" rIns="91440" bIns="45720" anchor="t"/>
          <a:lstStyle/>
          <a:p>
            <a:pPr>
              <a:lnSpc>
                <a:spcPct val="114000"/>
              </a:lnSpc>
            </a:pPr>
            <a:r>
              <a:rPr lang="fr-FR" dirty="0">
                <a:latin typeface="Poppins Light"/>
                <a:cs typeface="Poppins Light"/>
              </a:rPr>
              <a:t>Créé dans les années 1970, le </a:t>
            </a:r>
            <a:r>
              <a:rPr lang="fr-FR" b="1" dirty="0">
                <a:latin typeface="Poppins Light"/>
                <a:cs typeface="Poppins Light"/>
              </a:rPr>
              <a:t>modèle du déficit de connaissances </a:t>
            </a:r>
            <a:r>
              <a:rPr lang="fr-FR" dirty="0">
                <a:latin typeface="Poppins Light"/>
                <a:cs typeface="Poppins Light"/>
              </a:rPr>
              <a:t>part du principe que les écarts de compréhension entre les scientifiques et le public sont le résultat d'un manque d'information ou de connaissances. </a:t>
            </a:r>
            <a:endParaRPr lang="fr-FR" dirty="0"/>
          </a:p>
          <a:p>
            <a:pPr marL="0" indent="0">
              <a:lnSpc>
                <a:spcPct val="114000"/>
              </a:lnSpc>
              <a:buNone/>
            </a:pPr>
            <a:endParaRPr lang="fr-FR" dirty="0"/>
          </a:p>
          <a:p>
            <a:pPr>
              <a:lnSpc>
                <a:spcPct val="114000"/>
              </a:lnSpc>
            </a:pPr>
            <a:r>
              <a:rPr lang="fr-FR" b="1" dirty="0"/>
              <a:t>L'intervention:</a:t>
            </a:r>
            <a:r>
              <a:rPr lang="fr-FR" dirty="0"/>
              <a:t> un modèle de communication à sens unique où l'information circule des experts vers le public dans le but de changer les attitudes, les croyances ou les comportements des individus.</a:t>
            </a:r>
          </a:p>
          <a:p>
            <a:pPr marL="0" indent="0">
              <a:lnSpc>
                <a:spcPct val="114000"/>
              </a:lnSpc>
              <a:buNone/>
            </a:pPr>
            <a:endParaRPr lang="fr-FR" dirty="0"/>
          </a:p>
          <a:p>
            <a:pPr>
              <a:lnSpc>
                <a:spcPct val="114000"/>
              </a:lnSpc>
            </a:pPr>
            <a:r>
              <a:rPr lang="fr-FR" dirty="0"/>
              <a:t>Testons cette hypothèse</a:t>
            </a:r>
            <a:r>
              <a:rPr lang="en-US" dirty="0"/>
              <a:t>…</a:t>
            </a:r>
          </a:p>
        </p:txBody>
      </p:sp>
      <p:sp>
        <p:nvSpPr>
          <p:cNvPr id="4" name="Rectangle 3"/>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067981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0179F9-353C-4FA2-A7CC-0365FA186323}"/>
              </a:ext>
            </a:extLst>
          </p:cNvPr>
          <p:cNvSpPr>
            <a:spLocks noGrp="1"/>
          </p:cNvSpPr>
          <p:nvPr>
            <p:ph sz="half" idx="1"/>
          </p:nvPr>
        </p:nvSpPr>
        <p:spPr>
          <a:xfrm>
            <a:off x="762000" y="1181100"/>
            <a:ext cx="16764000" cy="7620000"/>
          </a:xfrm>
        </p:spPr>
        <p:txBody>
          <a:bodyPr>
            <a:noAutofit/>
          </a:bodyPr>
          <a:lstStyle/>
          <a:p>
            <a:pPr>
              <a:lnSpc>
                <a:spcPct val="114000"/>
              </a:lnSpc>
            </a:pPr>
            <a:r>
              <a:rPr lang="fr-FR" sz="3500" dirty="0"/>
              <a:t>Levez la main si vous avez entendu dire que faire du sport au moins 3 fois par semaine est un excellent moyen de rester en bonne santé et en forme.</a:t>
            </a:r>
          </a:p>
          <a:p>
            <a:pPr>
              <a:lnSpc>
                <a:spcPct val="114000"/>
              </a:lnSpc>
            </a:pPr>
            <a:r>
              <a:rPr lang="fr-FR" sz="3500" dirty="0"/>
              <a:t>Maintenant, gardez vos mains levées si vous faites de l'exercice au moins 3 fois par semaine, chaque semaine.</a:t>
            </a:r>
          </a:p>
          <a:p>
            <a:pPr>
              <a:lnSpc>
                <a:spcPct val="114000"/>
              </a:lnSpc>
            </a:pPr>
            <a:r>
              <a:rPr lang="fr-FR" sz="3500" dirty="0"/>
              <a:t>Un certain nombre d'entre nous (moi y compris) doivent baisser la main.  </a:t>
            </a:r>
          </a:p>
          <a:p>
            <a:pPr marL="0" indent="0">
              <a:lnSpc>
                <a:spcPct val="114000"/>
              </a:lnSpc>
              <a:buNone/>
            </a:pPr>
            <a:r>
              <a:rPr lang="fr-FR" sz="3500" dirty="0"/>
              <a:t>Pourquoi ?</a:t>
            </a:r>
          </a:p>
          <a:p>
            <a:pPr marL="0" indent="0">
              <a:lnSpc>
                <a:spcPct val="114000"/>
              </a:lnSpc>
              <a:buNone/>
            </a:pPr>
            <a:endParaRPr lang="fr-FR" sz="3500" dirty="0"/>
          </a:p>
          <a:p>
            <a:pPr marL="0" indent="0">
              <a:lnSpc>
                <a:spcPct val="114000"/>
              </a:lnSpc>
              <a:buNone/>
            </a:pPr>
            <a:r>
              <a:rPr lang="fr-FR" sz="3500" dirty="0"/>
              <a:t>Parce que </a:t>
            </a:r>
            <a:r>
              <a:rPr lang="fr-FR" sz="3500" b="1" dirty="0"/>
              <a:t>le comportement n'est pas seulement déterminé par la connaissance, mais aussi par la culture, la religion, les émotions, la mémoire, les expériences passées, etc.)</a:t>
            </a:r>
            <a:endParaRPr lang="en-US" sz="3500" b="1" dirty="0"/>
          </a:p>
        </p:txBody>
      </p:sp>
      <p:sp>
        <p:nvSpPr>
          <p:cNvPr id="4" name="Rectangle 3"/>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17720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6324600" y="3535363"/>
            <a:ext cx="11506200" cy="4122737"/>
          </a:xfrm>
        </p:spPr>
        <p:txBody>
          <a:bodyPr/>
          <a:lstStyle/>
          <a:p>
            <a:r>
              <a:rPr lang="fr-FR" sz="7000" dirty="0"/>
              <a:t>Les interventions visant à accroître la demande et l'utilisation de vaccins</a:t>
            </a:r>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3086100"/>
            <a:ext cx="3734181" cy="4114800"/>
          </a:xfrm>
          <a:prstGeom prst="rect">
            <a:avLst/>
          </a:prstGeom>
        </p:spPr>
      </p:pic>
      <p:sp>
        <p:nvSpPr>
          <p:cNvPr id="5" name="Rectangle 4"/>
          <p:cNvSpPr/>
          <p:nvPr/>
        </p:nvSpPr>
        <p:spPr>
          <a:xfrm>
            <a:off x="174168" y="9797142"/>
            <a:ext cx="3766461" cy="400110"/>
          </a:xfrm>
          <a:prstGeom prst="rect">
            <a:avLst/>
          </a:prstGeom>
          <a:solidFill>
            <a:srgbClr val="2A999B"/>
          </a:solidFill>
        </p:spPr>
        <p:txBody>
          <a:bodyPr wrap="square">
            <a:spAutoFit/>
          </a:bodyPr>
          <a:lstStyle/>
          <a:p>
            <a:r>
              <a:rPr lang="en-US" sz="2000" b="1" dirty="0">
                <a:solidFill>
                  <a:schemeClr val="bg1"/>
                </a:solidFill>
                <a:latin typeface="Poppins Light" panose="020B0604020202020204" charset="0"/>
                <a:cs typeface="Poppins Light" panose="020B0604020202020204" charset="0"/>
              </a:rPr>
              <a:t>Formation </a:t>
            </a:r>
            <a:r>
              <a:rPr lang="fr-FR" sz="2000" b="1" dirty="0">
                <a:solidFill>
                  <a:schemeClr val="bg1"/>
                </a:solidFill>
                <a:latin typeface="Poppins Light" panose="020B0604020202020204" charset="0"/>
                <a:cs typeface="Poppins Light" panose="020B0604020202020204" charset="0"/>
              </a:rPr>
              <a:t>Complète 2022</a:t>
            </a:r>
            <a:endParaRPr lang="en-US" sz="200" b="1" dirty="0">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888258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9"/>
          <p:cNvSpPr txBox="1">
            <a:spLocks noGrp="1"/>
          </p:cNvSpPr>
          <p:nvPr>
            <p:ph type="title"/>
          </p:nvPr>
        </p:nvSpPr>
        <p:spPr>
          <a:xfrm>
            <a:off x="838200" y="114300"/>
            <a:ext cx="15773400" cy="1938234"/>
          </a:xfrm>
          <a:prstGeom prst="rect">
            <a:avLst/>
          </a:prstGeom>
          <a:noFill/>
          <a:ln>
            <a:noFill/>
          </a:ln>
        </p:spPr>
        <p:txBody>
          <a:bodyPr spcFirstLastPara="1" wrap="square" lIns="137138" tIns="68550" rIns="137138" bIns="68550" anchor="b" anchorCtr="0">
            <a:noAutofit/>
          </a:bodyPr>
          <a:lstStyle/>
          <a:p>
            <a:pPr>
              <a:lnSpc>
                <a:spcPct val="108108"/>
              </a:lnSpc>
              <a:spcBef>
                <a:spcPts val="0"/>
              </a:spcBef>
              <a:buSzPts val="1400"/>
            </a:pPr>
            <a:r>
              <a:rPr lang="fr-FR" sz="5400" dirty="0"/>
              <a:t>La volonté d'accepter un vaccin se situe sur un continuum</a:t>
            </a:r>
            <a:endParaRPr sz="5400" dirty="0"/>
          </a:p>
        </p:txBody>
      </p:sp>
      <p:grpSp>
        <p:nvGrpSpPr>
          <p:cNvPr id="7" name="Group 6"/>
          <p:cNvGrpSpPr/>
          <p:nvPr/>
        </p:nvGrpSpPr>
        <p:grpSpPr>
          <a:xfrm>
            <a:off x="1474568" y="2052534"/>
            <a:ext cx="15338867" cy="6898880"/>
            <a:chOff x="1474568" y="2052534"/>
            <a:chExt cx="15338867" cy="6898880"/>
          </a:xfrm>
        </p:grpSpPr>
        <p:pic>
          <p:nvPicPr>
            <p:cNvPr id="394" name="Google Shape;394;p9" descr="Illustration of the vaccine demand continuum. On the left, is a red arrow demonstrating refusal. On the right is a red arrow demonstrating demand. In the middle is a blend of colors demonstrating passive acceptive, where people may have questions or take a wait and see approach. "/>
            <p:cNvPicPr preferRelativeResize="0"/>
            <p:nvPr/>
          </p:nvPicPr>
          <p:blipFill rotWithShape="1">
            <a:blip r:embed="rId3">
              <a:alphaModFix/>
            </a:blip>
            <a:srcRect/>
            <a:stretch/>
          </p:blipFill>
          <p:spPr>
            <a:xfrm>
              <a:off x="1474568" y="2052534"/>
              <a:ext cx="15338867" cy="6791532"/>
            </a:xfrm>
            <a:prstGeom prst="rect">
              <a:avLst/>
            </a:prstGeom>
            <a:noFill/>
            <a:ln>
              <a:noFill/>
            </a:ln>
          </p:spPr>
        </p:pic>
        <p:sp>
          <p:nvSpPr>
            <p:cNvPr id="2" name="Rectangle 1"/>
            <p:cNvSpPr/>
            <p:nvPr/>
          </p:nvSpPr>
          <p:spPr>
            <a:xfrm>
              <a:off x="5153404" y="2554294"/>
              <a:ext cx="10896316" cy="470000"/>
            </a:xfrm>
            <a:prstGeom prst="rect">
              <a:avLst/>
            </a:prstGeom>
            <a:solidFill>
              <a:schemeClr val="bg1"/>
            </a:solidFill>
          </p:spPr>
          <p:txBody>
            <a:bodyPr wrap="none">
              <a:spAutoFit/>
            </a:bodyPr>
            <a:lstStyle/>
            <a:p>
              <a:pPr>
                <a:lnSpc>
                  <a:spcPct val="107000"/>
                </a:lnSpc>
                <a:spcAft>
                  <a:spcPts val="800"/>
                </a:spcAft>
              </a:pPr>
              <a:r>
                <a:rPr lang="en-US" sz="2400" cap="all" dirty="0" err="1">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Confiance</a:t>
              </a:r>
              <a:r>
                <a:rPr lang="en-US" sz="2400" cap="all"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400" cap="all" dirty="0" err="1">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croissante</a:t>
              </a:r>
              <a:r>
                <a:rPr lang="en-US" sz="2400" cap="all"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400" cap="all" dirty="0" err="1">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dans</a:t>
              </a:r>
              <a:r>
                <a:rPr lang="en-US" sz="2400" cap="all"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 le </a:t>
              </a:r>
              <a:r>
                <a:rPr lang="en-US" sz="2400" cap="all" dirty="0" err="1">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vaccin</a:t>
              </a:r>
              <a:r>
                <a:rPr lang="en-US" sz="2400" cap="all"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 le </a:t>
              </a:r>
              <a:r>
                <a:rPr lang="en-US" sz="2400" cap="all" dirty="0" err="1">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vaccinateur</a:t>
              </a:r>
              <a:r>
                <a:rPr lang="en-US" sz="2400" cap="all"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 et le </a:t>
              </a:r>
              <a:r>
                <a:rPr lang="en-US" sz="2400" cap="all" dirty="0" err="1">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système</a:t>
              </a:r>
              <a:r>
                <a:rPr lang="en-US" sz="2400" cap="all"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 de santé</a:t>
              </a:r>
            </a:p>
          </p:txBody>
        </p:sp>
        <p:sp>
          <p:nvSpPr>
            <p:cNvPr id="3" name="Rectangle 2"/>
            <p:cNvSpPr/>
            <p:nvPr/>
          </p:nvSpPr>
          <p:spPr>
            <a:xfrm>
              <a:off x="4062602" y="3282532"/>
              <a:ext cx="9324596" cy="1844416"/>
            </a:xfrm>
            <a:prstGeom prst="rect">
              <a:avLst/>
            </a:prstGeom>
            <a:solidFill>
              <a:schemeClr val="bg1"/>
            </a:solidFill>
          </p:spPr>
          <p:txBody>
            <a:bodyPr wrap="square" lIns="91440" tIns="45720" rIns="91440" bIns="45720" anchor="t">
              <a:spAutoFit/>
            </a:bodyPr>
            <a:lstStyle/>
            <a:p>
              <a:pPr algn="ctr">
                <a:lnSpc>
                  <a:spcPct val="107000"/>
                </a:lnSpc>
                <a:spcAft>
                  <a:spcPts val="800"/>
                </a:spcAft>
              </a:pPr>
              <a:r>
                <a:rPr lang="en-US" sz="3600" b="1" dirty="0" err="1">
                  <a:solidFill>
                    <a:srgbClr val="2767E0"/>
                  </a:solidFill>
                  <a:latin typeface="Calibri"/>
                  <a:ea typeface="Calibri" panose="020F0502020204030204" pitchFamily="34" charset="0"/>
                  <a:cs typeface="Times New Roman"/>
                </a:rPr>
                <a:t>Peut</a:t>
              </a:r>
              <a:r>
                <a:rPr lang="en-US" sz="3600" b="1" dirty="0">
                  <a:solidFill>
                    <a:srgbClr val="2767E0"/>
                  </a:solidFill>
                  <a:latin typeface="Calibri"/>
                  <a:ea typeface="Calibri" panose="020F0502020204030204" pitchFamily="34" charset="0"/>
                  <a:cs typeface="Times New Roman"/>
                </a:rPr>
                <a:t> </a:t>
              </a:r>
              <a:r>
                <a:rPr lang="en-US" sz="3600" b="1" dirty="0" err="1">
                  <a:solidFill>
                    <a:srgbClr val="2767E0"/>
                  </a:solidFill>
                  <a:latin typeface="Calibri"/>
                  <a:ea typeface="Calibri" panose="020F0502020204030204" pitchFamily="34" charset="0"/>
                  <a:cs typeface="Times New Roman"/>
                </a:rPr>
                <a:t>avoir</a:t>
              </a:r>
              <a:r>
                <a:rPr lang="en-US" sz="3600" b="1" dirty="0">
                  <a:solidFill>
                    <a:srgbClr val="2767E0"/>
                  </a:solidFill>
                  <a:latin typeface="Calibri"/>
                  <a:ea typeface="Calibri" panose="020F0502020204030204" pitchFamily="34" charset="0"/>
                  <a:cs typeface="Times New Roman"/>
                </a:rPr>
                <a:t> des questions, adopter </a:t>
              </a:r>
              <a:r>
                <a:rPr lang="en-US" sz="3600" b="1" dirty="0" err="1">
                  <a:solidFill>
                    <a:srgbClr val="2767E0"/>
                  </a:solidFill>
                  <a:latin typeface="Calibri"/>
                  <a:ea typeface="Calibri" panose="020F0502020204030204" pitchFamily="34" charset="0"/>
                  <a:cs typeface="Times New Roman"/>
                </a:rPr>
                <a:t>une</a:t>
              </a:r>
              <a:r>
                <a:rPr lang="en-US" sz="3600" b="1" dirty="0">
                  <a:solidFill>
                    <a:srgbClr val="2767E0"/>
                  </a:solidFill>
                  <a:latin typeface="Calibri"/>
                  <a:ea typeface="Calibri" panose="020F0502020204030204" pitchFamily="34" charset="0"/>
                  <a:cs typeface="Times New Roman"/>
                </a:rPr>
                <a:t> </a:t>
              </a:r>
              <a:r>
                <a:rPr lang="en-US" sz="3600" b="1" dirty="0" err="1">
                  <a:solidFill>
                    <a:srgbClr val="2767E0"/>
                  </a:solidFill>
                  <a:latin typeface="Calibri"/>
                  <a:ea typeface="Calibri" panose="020F0502020204030204" pitchFamily="34" charset="0"/>
                  <a:cs typeface="Times New Roman"/>
                </a:rPr>
                <a:t>approche</a:t>
              </a:r>
              <a:r>
                <a:rPr lang="en-US" sz="3600" b="1" dirty="0">
                  <a:solidFill>
                    <a:srgbClr val="2767E0"/>
                  </a:solidFill>
                  <a:latin typeface="Calibri"/>
                  <a:ea typeface="Calibri" panose="020F0502020204030204" pitchFamily="34" charset="0"/>
                  <a:cs typeface="Times New Roman"/>
                </a:rPr>
                <a:t> "</a:t>
              </a:r>
              <a:r>
                <a:rPr lang="en-US" sz="3600" b="1" dirty="0" err="1">
                  <a:solidFill>
                    <a:srgbClr val="2767E0"/>
                  </a:solidFill>
                  <a:latin typeface="Calibri"/>
                  <a:ea typeface="Calibri" panose="020F0502020204030204" pitchFamily="34" charset="0"/>
                  <a:cs typeface="Times New Roman"/>
                </a:rPr>
                <a:t>attendre</a:t>
              </a:r>
              <a:r>
                <a:rPr lang="en-US" sz="3600" b="1" dirty="0">
                  <a:solidFill>
                    <a:srgbClr val="2767E0"/>
                  </a:solidFill>
                  <a:latin typeface="Calibri"/>
                  <a:ea typeface="Calibri" panose="020F0502020204030204" pitchFamily="34" charset="0"/>
                  <a:cs typeface="Times New Roman"/>
                </a:rPr>
                <a:t> et </a:t>
              </a:r>
              <a:r>
                <a:rPr lang="en-US" sz="3600" b="1" dirty="0" err="1">
                  <a:solidFill>
                    <a:srgbClr val="2767E0"/>
                  </a:solidFill>
                  <a:latin typeface="Calibri"/>
                  <a:ea typeface="Calibri" panose="020F0502020204030204" pitchFamily="34" charset="0"/>
                  <a:cs typeface="Times New Roman"/>
                </a:rPr>
                <a:t>voir</a:t>
              </a:r>
              <a:r>
                <a:rPr lang="en-US" sz="3600" b="1" dirty="0">
                  <a:solidFill>
                    <a:srgbClr val="2767E0"/>
                  </a:solidFill>
                  <a:latin typeface="Calibri"/>
                  <a:ea typeface="Calibri" panose="020F0502020204030204" pitchFamily="34" charset="0"/>
                  <a:cs typeface="Times New Roman"/>
                </a:rPr>
                <a:t>", </a:t>
              </a:r>
              <a:r>
                <a:rPr lang="en-US" sz="3600" b="1" dirty="0" err="1">
                  <a:solidFill>
                    <a:srgbClr val="2767E0"/>
                  </a:solidFill>
                  <a:latin typeface="Calibri"/>
                  <a:ea typeface="Calibri" panose="020F0502020204030204" pitchFamily="34" charset="0"/>
                  <a:cs typeface="Times New Roman"/>
                </a:rPr>
                <a:t>vouloir</a:t>
              </a:r>
              <a:r>
                <a:rPr lang="en-US" sz="3600" b="1" dirty="0">
                  <a:solidFill>
                    <a:srgbClr val="2767E0"/>
                  </a:solidFill>
                  <a:latin typeface="Calibri"/>
                  <a:ea typeface="Calibri" panose="020F0502020204030204" pitchFamily="34" charset="0"/>
                  <a:cs typeface="Times New Roman"/>
                </a:rPr>
                <a:t> plus </a:t>
              </a:r>
              <a:r>
                <a:rPr lang="en-US" sz="3600" b="1" dirty="0" err="1">
                  <a:solidFill>
                    <a:srgbClr val="2767E0"/>
                  </a:solidFill>
                  <a:latin typeface="Calibri"/>
                  <a:ea typeface="Calibri" panose="020F0502020204030204" pitchFamily="34" charset="0"/>
                  <a:cs typeface="Times New Roman"/>
                </a:rPr>
                <a:t>d'informations</a:t>
              </a:r>
              <a:endParaRPr lang="en-US" sz="3600" b="1" dirty="0">
                <a:solidFill>
                  <a:srgbClr val="2767E0"/>
                </a:solidFill>
                <a:latin typeface="Calibri"/>
                <a:ea typeface="Calibri" panose="020F0502020204030204" pitchFamily="34" charset="0"/>
                <a:cs typeface="Times New Roman"/>
              </a:endParaRPr>
            </a:p>
          </p:txBody>
        </p:sp>
        <p:sp>
          <p:nvSpPr>
            <p:cNvPr id="4" name="Rectangle 3"/>
            <p:cNvSpPr/>
            <p:nvPr/>
          </p:nvSpPr>
          <p:spPr>
            <a:xfrm>
              <a:off x="1585189" y="7610472"/>
              <a:ext cx="1737360" cy="685124"/>
            </a:xfrm>
            <a:prstGeom prst="rect">
              <a:avLst/>
            </a:prstGeom>
            <a:solidFill>
              <a:schemeClr val="bg1"/>
            </a:solidFill>
          </p:spPr>
          <p:txBody>
            <a:bodyPr wrap="square">
              <a:spAutoFit/>
            </a:bodyPr>
            <a:lstStyle/>
            <a:p>
              <a:pPr algn="ctr">
                <a:lnSpc>
                  <a:spcPct val="107000"/>
                </a:lnSpc>
                <a:spcAft>
                  <a:spcPts val="800"/>
                </a:spcAft>
              </a:pPr>
              <a:r>
                <a:rPr lang="en-US" sz="3600" b="1" dirty="0" err="1">
                  <a:solidFill>
                    <a:srgbClr val="2767E0"/>
                  </a:solidFill>
                  <a:latin typeface="Calibri" panose="020F0502020204030204" pitchFamily="34" charset="0"/>
                  <a:ea typeface="Calibri" panose="020F0502020204030204" pitchFamily="34" charset="0"/>
                  <a:cs typeface="Times New Roman" panose="02020603050405020304" pitchFamily="18" charset="0"/>
                </a:rPr>
                <a:t>Refus</a:t>
              </a:r>
              <a:endParaRPr lang="en-US" sz="3600" b="1" dirty="0">
                <a:solidFill>
                  <a:srgbClr val="2767E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7188507" y="7673500"/>
              <a:ext cx="3565452" cy="1277914"/>
            </a:xfrm>
            <a:prstGeom prst="rect">
              <a:avLst/>
            </a:prstGeom>
            <a:solidFill>
              <a:schemeClr val="bg1"/>
            </a:solidFill>
          </p:spPr>
          <p:txBody>
            <a:bodyPr wrap="square">
              <a:spAutoFit/>
            </a:bodyPr>
            <a:lstStyle/>
            <a:p>
              <a:pPr algn="ctr">
                <a:lnSpc>
                  <a:spcPct val="107000"/>
                </a:lnSpc>
                <a:spcAft>
                  <a:spcPts val="800"/>
                </a:spcAft>
              </a:pPr>
              <a:r>
                <a:rPr lang="en-US" sz="3600" b="1" dirty="0">
                  <a:solidFill>
                    <a:srgbClr val="2767E0"/>
                  </a:solidFill>
                  <a:latin typeface="Calibri" panose="020F0502020204030204" pitchFamily="34" charset="0"/>
                  <a:ea typeface="Calibri" panose="020F0502020204030204" pitchFamily="34" charset="0"/>
                  <a:cs typeface="Times New Roman" panose="02020603050405020304" pitchFamily="18" charset="0"/>
                </a:rPr>
                <a:t>Acceptation passive</a:t>
              </a:r>
            </a:p>
          </p:txBody>
        </p:sp>
        <p:sp>
          <p:nvSpPr>
            <p:cNvPr id="6" name="Rectangle 5"/>
            <p:cNvSpPr/>
            <p:nvPr/>
          </p:nvSpPr>
          <p:spPr>
            <a:xfrm>
              <a:off x="14430353" y="4183875"/>
              <a:ext cx="2040943" cy="646331"/>
            </a:xfrm>
            <a:prstGeom prst="rect">
              <a:avLst/>
            </a:prstGeom>
            <a:solidFill>
              <a:schemeClr val="bg1"/>
            </a:solidFill>
          </p:spPr>
          <p:txBody>
            <a:bodyPr wrap="none">
              <a:spAutoFit/>
            </a:bodyPr>
            <a:lstStyle/>
            <a:p>
              <a:r>
                <a:rPr lang="en-US" sz="3600" b="1" dirty="0" err="1">
                  <a:solidFill>
                    <a:srgbClr val="2767E0"/>
                  </a:solidFill>
                  <a:latin typeface="Calibri" panose="020F0502020204030204" pitchFamily="34" charset="0"/>
                  <a:ea typeface="Calibri" panose="020F0502020204030204" pitchFamily="34" charset="0"/>
                  <a:cs typeface="Times New Roman" panose="02020603050405020304" pitchFamily="18" charset="0"/>
                </a:rPr>
                <a:t>Demande</a:t>
              </a:r>
              <a:endParaRPr lang="en-US" sz="3600" b="1" dirty="0">
                <a:solidFill>
                  <a:srgbClr val="2767E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Rectangle 9"/>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31396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5A23AA6-0932-4CB3-8631-22F9FD321B2C}"/>
              </a:ext>
            </a:extLst>
          </p:cNvPr>
          <p:cNvSpPr/>
          <p:nvPr/>
        </p:nvSpPr>
        <p:spPr>
          <a:xfrm>
            <a:off x="338562" y="9330431"/>
            <a:ext cx="17610876" cy="323165"/>
          </a:xfrm>
          <a:prstGeom prst="rect">
            <a:avLst/>
          </a:prstGeom>
        </p:spPr>
        <p:txBody>
          <a:bodyPr wrap="square">
            <a:spAutoFit/>
          </a:bodyPr>
          <a:lstStyle/>
          <a:p>
            <a:pPr defTabSz="1371566">
              <a:defRPr/>
            </a:pPr>
            <a:r>
              <a:rPr lang="fr" sz="1500" b="1">
                <a:solidFill>
                  <a:schemeClr val="bg1">
                    <a:lumMod val="75000"/>
                  </a:schemeClr>
                </a:solidFill>
                <a:latin typeface="Poppins Light" panose="00000400000000000000" pitchFamily="2" charset="0"/>
                <a:cs typeface="Poppins Light" panose="00000400000000000000" pitchFamily="2" charset="0"/>
              </a:rPr>
              <a:t>Le cadre des facteurs comportementaux et sociaux (BeSD)</a:t>
            </a:r>
            <a:r>
              <a:rPr lang="fr" sz="1500">
                <a:solidFill>
                  <a:schemeClr val="bg1">
                    <a:lumMod val="75000"/>
                  </a:schemeClr>
                </a:solidFill>
                <a:latin typeface="Poppins Light" panose="00000400000000000000" pitchFamily="2" charset="0"/>
                <a:cs typeface="Poppins Light" panose="00000400000000000000" pitchFamily="2" charset="0"/>
              </a:rPr>
              <a:t>. Source : Le groupe de travail de l'OMS sur les BeSD. Basé sur le modèle de vaccination croissante (Brewer et al., 2017)</a:t>
            </a:r>
          </a:p>
        </p:txBody>
      </p:sp>
      <p:grpSp>
        <p:nvGrpSpPr>
          <p:cNvPr id="3" name="Group 2">
            <a:extLst>
              <a:ext uri="{FF2B5EF4-FFF2-40B4-BE49-F238E27FC236}">
                <a16:creationId xmlns:a16="http://schemas.microsoft.com/office/drawing/2014/main" id="{697DDD50-DB85-34B0-A02E-E152CECC73A8}"/>
              </a:ext>
            </a:extLst>
          </p:cNvPr>
          <p:cNvGrpSpPr/>
          <p:nvPr/>
        </p:nvGrpSpPr>
        <p:grpSpPr>
          <a:xfrm>
            <a:off x="563882" y="1882113"/>
            <a:ext cx="17081797" cy="7465866"/>
            <a:chOff x="375921" y="1254742"/>
            <a:chExt cx="11387864" cy="4977244"/>
          </a:xfrm>
        </p:grpSpPr>
        <p:sp>
          <p:nvSpPr>
            <p:cNvPr id="14" name="Rectangle 13">
              <a:extLst>
                <a:ext uri="{FF2B5EF4-FFF2-40B4-BE49-F238E27FC236}">
                  <a16:creationId xmlns:a16="http://schemas.microsoft.com/office/drawing/2014/main" id="{99F21B68-0E47-4C08-81D0-193002716293}"/>
                </a:ext>
              </a:extLst>
            </p:cNvPr>
            <p:cNvSpPr/>
            <p:nvPr/>
          </p:nvSpPr>
          <p:spPr>
            <a:xfrm>
              <a:off x="375921" y="1254742"/>
              <a:ext cx="8857289" cy="4977244"/>
            </a:xfrm>
            <a:prstGeom prst="rect">
              <a:avLst/>
            </a:prstGeom>
            <a:solidFill>
              <a:srgbClr val="D9F4FF"/>
            </a:solidFill>
            <a:ln w="12700" cap="flat" cmpd="sng" algn="ctr">
              <a:noFill/>
              <a:prstDash val="solid"/>
              <a:miter lim="800000"/>
            </a:ln>
            <a:effectLst/>
          </p:spPr>
          <p:txBody>
            <a:bodyPr rtlCol="0" anchor="ctr"/>
            <a:lstStyle/>
            <a:p>
              <a:pPr algn="ctr">
                <a:defRPr/>
              </a:pPr>
              <a:endParaRPr lang="fr" sz="2100" kern="0">
                <a:solidFill>
                  <a:prstClr val="black"/>
                </a:solidFill>
                <a:latin typeface="Poppins Light" panose="00000400000000000000" pitchFamily="2" charset="0"/>
                <a:cs typeface="Poppins Light" panose="00000400000000000000" pitchFamily="2" charset="0"/>
              </a:endParaRPr>
            </a:p>
          </p:txBody>
        </p:sp>
        <p:sp>
          <p:nvSpPr>
            <p:cNvPr id="15" name="Rectangle 14">
              <a:extLst>
                <a:ext uri="{FF2B5EF4-FFF2-40B4-BE49-F238E27FC236}">
                  <a16:creationId xmlns:a16="http://schemas.microsoft.com/office/drawing/2014/main" id="{A58543B4-BA1F-4BE4-BE61-6FD3413EA7A2}"/>
                </a:ext>
              </a:extLst>
            </p:cNvPr>
            <p:cNvSpPr/>
            <p:nvPr/>
          </p:nvSpPr>
          <p:spPr>
            <a:xfrm>
              <a:off x="732009" y="1937369"/>
              <a:ext cx="2957609" cy="1787015"/>
            </a:xfrm>
            <a:prstGeom prst="rect">
              <a:avLst/>
            </a:prstGeom>
            <a:solidFill>
              <a:srgbClr val="FFC000">
                <a:lumMod val="40000"/>
                <a:lumOff val="60000"/>
              </a:srgbClr>
            </a:solidFill>
            <a:ln w="12700" cap="flat" cmpd="sng" algn="ctr">
              <a:noFill/>
              <a:prstDash val="solid"/>
              <a:miter lim="800000"/>
            </a:ln>
            <a:effectLst/>
          </p:spPr>
          <p:txBody>
            <a:bodyPr lIns="91440" tIns="274320" rIns="91440" bIns="45720" rtlCol="0" anchor="t" anchorCtr="1"/>
            <a:lstStyle/>
            <a:p>
              <a:pPr algn="ctr" defTabSz="771507">
                <a:defRPr/>
              </a:pPr>
              <a:r>
                <a:rPr lang="fr" sz="3200" b="1" kern="0" dirty="0">
                  <a:latin typeface="Poppins Light"/>
                  <a:cs typeface="Poppins Light"/>
                </a:rPr>
                <a:t>Point de vue et sentiment</a:t>
              </a:r>
            </a:p>
            <a:p>
              <a:pPr algn="ctr" defTabSz="771507">
                <a:spcBef>
                  <a:spcPts val="750"/>
                </a:spcBef>
                <a:defRPr/>
              </a:pPr>
              <a:r>
                <a:rPr lang="fr" sz="1800" kern="0" dirty="0">
                  <a:latin typeface="Poppins Light"/>
                  <a:cs typeface="Poppins Light"/>
                </a:rPr>
                <a:t>Perception du risque de maladie</a:t>
              </a:r>
            </a:p>
            <a:p>
              <a:pPr algn="ctr" defTabSz="771507">
                <a:spcBef>
                  <a:spcPts val="600"/>
                </a:spcBef>
                <a:defRPr/>
              </a:pPr>
              <a:r>
                <a:rPr lang="fr" sz="1800" kern="0" dirty="0">
                  <a:latin typeface="Poppins Light"/>
                  <a:cs typeface="Poppins Light"/>
                </a:rPr>
                <a:t>Confiance envers les vaccins </a:t>
              </a:r>
              <a:br>
                <a:rPr lang="fr" sz="1800" kern="0" dirty="0">
                  <a:latin typeface="Poppins Light" panose="00000400000000000000" pitchFamily="2" charset="0"/>
                  <a:cs typeface="Poppins Light" panose="00000400000000000000" pitchFamily="2" charset="0"/>
                </a:rPr>
              </a:br>
              <a:r>
                <a:rPr lang="fr" sz="1650" kern="0" dirty="0">
                  <a:latin typeface="Poppins Light"/>
                  <a:cs typeface="Poppins Light"/>
                </a:rPr>
                <a:t>(comprend les avantages perçus, </a:t>
              </a:r>
              <a:br>
                <a:rPr lang="fr" sz="1650" kern="0" dirty="0">
                  <a:latin typeface="Poppins Light" panose="00000400000000000000" pitchFamily="2" charset="0"/>
                  <a:cs typeface="Poppins Light" panose="00000400000000000000" pitchFamily="2" charset="0"/>
                </a:rPr>
              </a:br>
              <a:r>
                <a:rPr lang="fr" sz="1650" kern="0" dirty="0">
                  <a:latin typeface="Poppins Light"/>
                  <a:cs typeface="Poppins Light"/>
                </a:rPr>
                <a:t>la sécurité et la confiance)</a:t>
              </a:r>
              <a:endParaRPr lang="fr" sz="1800" kern="0" dirty="0">
                <a:latin typeface="Poppins Light"/>
                <a:cs typeface="Poppins Light"/>
              </a:endParaRPr>
            </a:p>
          </p:txBody>
        </p:sp>
        <p:sp>
          <p:nvSpPr>
            <p:cNvPr id="16" name="Rectangle 15">
              <a:extLst>
                <a:ext uri="{FF2B5EF4-FFF2-40B4-BE49-F238E27FC236}">
                  <a16:creationId xmlns:a16="http://schemas.microsoft.com/office/drawing/2014/main" id="{16F85B1E-F325-4DB9-9F38-2B3AE15F0219}"/>
                </a:ext>
              </a:extLst>
            </p:cNvPr>
            <p:cNvSpPr/>
            <p:nvPr/>
          </p:nvSpPr>
          <p:spPr>
            <a:xfrm>
              <a:off x="9538468" y="3268993"/>
              <a:ext cx="2225317" cy="1307795"/>
            </a:xfrm>
            <a:prstGeom prst="rect">
              <a:avLst/>
            </a:prstGeom>
            <a:solidFill>
              <a:srgbClr val="E7E6E6">
                <a:lumMod val="90000"/>
              </a:srgbClr>
            </a:solidFill>
            <a:ln w="12700" cap="flat" cmpd="sng" algn="ctr">
              <a:noFill/>
              <a:prstDash val="solid"/>
              <a:miter lim="800000"/>
            </a:ln>
            <a:effectLst/>
          </p:spPr>
          <p:txBody>
            <a:bodyPr lIns="137160" tIns="137160" rIns="137160" bIns="68580" rtlCol="0" anchor="ctr"/>
            <a:lstStyle/>
            <a:p>
              <a:pPr algn="ctr" defTabSz="771507">
                <a:defRPr/>
              </a:pPr>
              <a:r>
                <a:rPr lang="fr" sz="3200" b="1" kern="0" dirty="0">
                  <a:latin typeface="Poppins Light"/>
                  <a:cs typeface="Poppins Light"/>
                </a:rPr>
                <a:t>Vaccination</a:t>
              </a:r>
              <a:r>
                <a:rPr lang="fr" sz="1200" b="1" kern="0" dirty="0">
                  <a:latin typeface="Poppins Light"/>
                  <a:cs typeface="Poppins Light"/>
                </a:rPr>
                <a:t> </a:t>
              </a:r>
              <a:br>
                <a:rPr lang="fr" sz="1800" kern="0" dirty="0">
                  <a:latin typeface="Poppins Light" panose="00000400000000000000" pitchFamily="2" charset="0"/>
                  <a:cs typeface="Poppins Light" panose="00000400000000000000" pitchFamily="2" charset="0"/>
                </a:rPr>
              </a:br>
              <a:r>
                <a:rPr lang="fr" sz="1800" kern="0" dirty="0">
                  <a:latin typeface="Poppins Light"/>
                  <a:cs typeface="Poppins Light"/>
                </a:rPr>
                <a:t>Acceptation/utilisation des vaccins recommandés </a:t>
              </a:r>
              <a:endParaRPr lang="fr" sz="1800" kern="0" dirty="0">
                <a:latin typeface="Poppins Light" panose="00000400000000000000" pitchFamily="2" charset="0"/>
                <a:cs typeface="Poppins Light" panose="00000400000000000000" pitchFamily="2" charset="0"/>
              </a:endParaRPr>
            </a:p>
          </p:txBody>
        </p:sp>
        <p:sp>
          <p:nvSpPr>
            <p:cNvPr id="17" name="Rectangle 16">
              <a:extLst>
                <a:ext uri="{FF2B5EF4-FFF2-40B4-BE49-F238E27FC236}">
                  <a16:creationId xmlns:a16="http://schemas.microsoft.com/office/drawing/2014/main" id="{6F86C2CE-9798-43A0-9BA9-517CEB5E7F04}"/>
                </a:ext>
              </a:extLst>
            </p:cNvPr>
            <p:cNvSpPr/>
            <p:nvPr/>
          </p:nvSpPr>
          <p:spPr>
            <a:xfrm>
              <a:off x="4042870" y="3266282"/>
              <a:ext cx="2120032" cy="1307795"/>
            </a:xfrm>
            <a:prstGeom prst="rect">
              <a:avLst/>
            </a:prstGeom>
            <a:solidFill>
              <a:srgbClr val="FF9999"/>
            </a:solidFill>
            <a:ln w="12700" cap="flat" cmpd="sng" algn="ctr">
              <a:noFill/>
              <a:prstDash val="solid"/>
              <a:miter lim="800000"/>
            </a:ln>
            <a:effectLst/>
          </p:spPr>
          <p:txBody>
            <a:bodyPr lIns="91440" tIns="137160" rIns="91440" bIns="45720" rtlCol="0" anchor="ctr"/>
            <a:lstStyle/>
            <a:p>
              <a:pPr algn="ctr" defTabSz="771507">
                <a:defRPr/>
              </a:pPr>
              <a:r>
                <a:rPr lang="fr" sz="3200" b="1" kern="0" dirty="0">
                  <a:latin typeface="Poppins Light"/>
                  <a:cs typeface="Poppins Light"/>
                </a:rPr>
                <a:t>Motivation </a:t>
              </a:r>
              <a:r>
                <a:rPr lang="fr" sz="1600" b="1" kern="0" dirty="0">
                  <a:latin typeface="Poppins Light"/>
                  <a:cs typeface="Poppins Light"/>
                </a:rPr>
                <a:t> </a:t>
              </a:r>
              <a:r>
                <a:rPr lang="fr" sz="1050" b="1" kern="0" dirty="0">
                  <a:latin typeface="Poppins Light"/>
                  <a:cs typeface="Poppins Light"/>
                </a:rPr>
                <a:t> </a:t>
              </a:r>
              <a:endParaRPr lang="fr" sz="1350" b="1" kern="0">
                <a:latin typeface="Poppins Light" panose="00000400000000000000" pitchFamily="2" charset="0"/>
                <a:cs typeface="Poppins Light" panose="00000400000000000000" pitchFamily="2" charset="0"/>
              </a:endParaRPr>
            </a:p>
            <a:p>
              <a:pPr algn="ctr" defTabSz="771507">
                <a:defRPr/>
              </a:pPr>
              <a:r>
                <a:rPr lang="fr" sz="1800" kern="0" dirty="0">
                  <a:latin typeface="Poppins Light"/>
                  <a:cs typeface="Poppins Light"/>
                </a:rPr>
                <a:t>Intention de se faire</a:t>
              </a:r>
              <a:br>
                <a:rPr lang="fr" sz="1800" kern="0" dirty="0">
                  <a:latin typeface="Poppins Light" panose="00000400000000000000" pitchFamily="2" charset="0"/>
                  <a:cs typeface="Poppins Light" panose="00000400000000000000" pitchFamily="2" charset="0"/>
                </a:rPr>
              </a:br>
              <a:r>
                <a:rPr lang="fr" sz="1800" kern="0" dirty="0">
                  <a:latin typeface="Poppins Light"/>
                  <a:cs typeface="Poppins Light"/>
                </a:rPr>
                <a:t> administrer</a:t>
              </a:r>
              <a:r>
                <a:rPr lang="fr" kern="0" dirty="0">
                  <a:latin typeface="Poppins Light"/>
                  <a:cs typeface="Poppins Light"/>
                </a:rPr>
                <a:t> </a:t>
              </a:r>
              <a:endParaRPr lang="fr" sz="1800" kern="0" dirty="0">
                <a:latin typeface="Poppins Light" panose="00000400000000000000" pitchFamily="2" charset="0"/>
                <a:cs typeface="Poppins Light" panose="00000400000000000000" pitchFamily="2" charset="0"/>
              </a:endParaRPr>
            </a:p>
            <a:p>
              <a:pPr algn="ctr" defTabSz="771507">
                <a:defRPr/>
              </a:pPr>
              <a:r>
                <a:rPr lang="fr" sz="1800" kern="0" dirty="0">
                  <a:latin typeface="Poppins Light"/>
                  <a:cs typeface="Poppins Light"/>
                </a:rPr>
                <a:t>les vaccins recommandés</a:t>
              </a:r>
            </a:p>
          </p:txBody>
        </p:sp>
        <p:sp>
          <p:nvSpPr>
            <p:cNvPr id="18" name="Rectangle 17">
              <a:extLst>
                <a:ext uri="{FF2B5EF4-FFF2-40B4-BE49-F238E27FC236}">
                  <a16:creationId xmlns:a16="http://schemas.microsoft.com/office/drawing/2014/main" id="{2A84D85D-8B47-4EF6-B030-7429E99F5629}"/>
                </a:ext>
              </a:extLst>
            </p:cNvPr>
            <p:cNvSpPr/>
            <p:nvPr/>
          </p:nvSpPr>
          <p:spPr>
            <a:xfrm>
              <a:off x="748317" y="4167964"/>
              <a:ext cx="2957609" cy="1783080"/>
            </a:xfrm>
            <a:prstGeom prst="rect">
              <a:avLst/>
            </a:prstGeom>
            <a:solidFill>
              <a:srgbClr val="70AD47">
                <a:lumMod val="40000"/>
                <a:lumOff val="60000"/>
              </a:srgbClr>
            </a:solidFill>
            <a:ln w="12700" cap="flat" cmpd="sng" algn="ctr">
              <a:noFill/>
              <a:prstDash val="solid"/>
              <a:miter lim="800000"/>
            </a:ln>
            <a:effectLst/>
          </p:spPr>
          <p:txBody>
            <a:bodyPr lIns="0" tIns="274320" rIns="0" bIns="45720" rtlCol="0" anchor="t" anchorCtr="1"/>
            <a:lstStyle/>
            <a:p>
              <a:pPr algn="ctr" defTabSz="771507">
                <a:defRPr/>
              </a:pPr>
              <a:r>
                <a:rPr lang="fr" sz="3200" b="1" kern="0" dirty="0">
                  <a:latin typeface="Poppins Light"/>
                  <a:cs typeface="Poppins Light"/>
                </a:rPr>
                <a:t>Processus sociaux</a:t>
              </a:r>
              <a:r>
                <a:rPr lang="fr" sz="3200" kern="0" dirty="0">
                  <a:latin typeface="Poppins Light"/>
                  <a:cs typeface="Poppins Light"/>
                </a:rPr>
                <a:t> </a:t>
              </a:r>
              <a:endParaRPr lang="en-US" sz="3200" dirty="0"/>
            </a:p>
            <a:p>
              <a:pPr algn="ctr" defTabSz="771507">
                <a:spcBef>
                  <a:spcPts val="600"/>
                </a:spcBef>
                <a:defRPr/>
              </a:pPr>
              <a:r>
                <a:rPr lang="fr" sz="1650" kern="0" dirty="0">
                  <a:latin typeface="Poppins Light"/>
                  <a:cs typeface="Poppins Light"/>
                </a:rPr>
                <a:t>Normes sociales </a:t>
              </a:r>
              <a:r>
                <a:rPr lang="fr" sz="1550" kern="0" dirty="0">
                  <a:latin typeface="Poppins Light"/>
                  <a:cs typeface="Poppins Light"/>
                </a:rPr>
                <a:t>(comprend le soutien de la famille et des chefs religieux)</a:t>
              </a:r>
            </a:p>
            <a:p>
              <a:pPr algn="ctr" defTabSz="771507">
                <a:spcBef>
                  <a:spcPts val="600"/>
                </a:spcBef>
                <a:defRPr/>
              </a:pPr>
              <a:r>
                <a:rPr lang="fr" sz="1650" kern="0" dirty="0">
                  <a:latin typeface="Poppins Light"/>
                  <a:cs typeface="Poppins Light"/>
                </a:rPr>
                <a:t>Recommandations du personnel de santé</a:t>
              </a:r>
            </a:p>
            <a:p>
              <a:pPr algn="ctr" defTabSz="771507">
                <a:spcBef>
                  <a:spcPts val="600"/>
                </a:spcBef>
                <a:defRPr/>
              </a:pPr>
              <a:r>
                <a:rPr lang="fr" sz="1650" kern="0" dirty="0">
                  <a:latin typeface="Poppins Light"/>
                  <a:cs typeface="Poppins Light"/>
                </a:rPr>
                <a:t>Équité entre les sexes</a:t>
              </a:r>
            </a:p>
          </p:txBody>
        </p:sp>
        <p:cxnSp>
          <p:nvCxnSpPr>
            <p:cNvPr id="20" name="Straight Arrow Connector 19">
              <a:extLst>
                <a:ext uri="{FF2B5EF4-FFF2-40B4-BE49-F238E27FC236}">
                  <a16:creationId xmlns:a16="http://schemas.microsoft.com/office/drawing/2014/main" id="{F52A93B2-0125-456D-A7E5-70739BB5DB1F}"/>
                </a:ext>
              </a:extLst>
            </p:cNvPr>
            <p:cNvCxnSpPr>
              <a:cxnSpLocks/>
            </p:cNvCxnSpPr>
            <p:nvPr/>
          </p:nvCxnSpPr>
          <p:spPr>
            <a:xfrm>
              <a:off x="3682400" y="3227057"/>
              <a:ext cx="355511" cy="356115"/>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5" name="Straight Arrow Connector 24">
              <a:extLst>
                <a:ext uri="{FF2B5EF4-FFF2-40B4-BE49-F238E27FC236}">
                  <a16:creationId xmlns:a16="http://schemas.microsoft.com/office/drawing/2014/main" id="{68106B35-76DA-4DDE-A78D-6776B4151DE7}"/>
                </a:ext>
              </a:extLst>
            </p:cNvPr>
            <p:cNvCxnSpPr>
              <a:cxnSpLocks/>
            </p:cNvCxnSpPr>
            <p:nvPr/>
          </p:nvCxnSpPr>
          <p:spPr>
            <a:xfrm flipV="1">
              <a:off x="3705926" y="4284928"/>
              <a:ext cx="331985" cy="395479"/>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6" name="Straight Arrow Connector 25">
              <a:extLst>
                <a:ext uri="{FF2B5EF4-FFF2-40B4-BE49-F238E27FC236}">
                  <a16:creationId xmlns:a16="http://schemas.microsoft.com/office/drawing/2014/main" id="{02BCF6DD-1BF3-4BF2-8712-BBD382EDA778}"/>
                </a:ext>
              </a:extLst>
            </p:cNvPr>
            <p:cNvCxnSpPr>
              <a:cxnSpLocks/>
            </p:cNvCxnSpPr>
            <p:nvPr/>
          </p:nvCxnSpPr>
          <p:spPr>
            <a:xfrm>
              <a:off x="6162902" y="4276783"/>
              <a:ext cx="3365709" cy="19519"/>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9" name="Straight Arrow Connector 28">
              <a:extLst>
                <a:ext uri="{FF2B5EF4-FFF2-40B4-BE49-F238E27FC236}">
                  <a16:creationId xmlns:a16="http://schemas.microsoft.com/office/drawing/2014/main" id="{1B9A8E6C-E0F8-4825-9AD5-51FEE2C341B5}"/>
                </a:ext>
              </a:extLst>
            </p:cNvPr>
            <p:cNvCxnSpPr>
              <a:cxnSpLocks/>
            </p:cNvCxnSpPr>
            <p:nvPr/>
          </p:nvCxnSpPr>
          <p:spPr>
            <a:xfrm>
              <a:off x="7731554" y="3734218"/>
              <a:ext cx="0" cy="542565"/>
            </a:xfrm>
            <a:prstGeom prst="straightConnector1">
              <a:avLst/>
            </a:prstGeom>
            <a:noFill/>
            <a:ln w="31750" cap="flat" cmpd="sng" algn="ctr">
              <a:solidFill>
                <a:sysClr val="windowText" lastClr="000000"/>
              </a:solidFill>
              <a:prstDash val="solid"/>
              <a:miter lim="800000"/>
              <a:tailEnd type="triangle" w="lg" len="lg"/>
            </a:ln>
            <a:effectLst/>
          </p:spPr>
        </p:cxnSp>
        <p:sp>
          <p:nvSpPr>
            <p:cNvPr id="30" name="Rectangle 29">
              <a:extLst>
                <a:ext uri="{FF2B5EF4-FFF2-40B4-BE49-F238E27FC236}">
                  <a16:creationId xmlns:a16="http://schemas.microsoft.com/office/drawing/2014/main" id="{8DC87B60-D91C-4527-B194-7B7CC3F9EE1C}"/>
                </a:ext>
              </a:extLst>
            </p:cNvPr>
            <p:cNvSpPr/>
            <p:nvPr/>
          </p:nvSpPr>
          <p:spPr>
            <a:xfrm>
              <a:off x="6468161" y="2005760"/>
              <a:ext cx="2522740" cy="1728458"/>
            </a:xfrm>
            <a:prstGeom prst="rect">
              <a:avLst/>
            </a:prstGeom>
            <a:solidFill>
              <a:srgbClr val="4472C4">
                <a:lumMod val="40000"/>
                <a:lumOff val="60000"/>
              </a:srgbClr>
            </a:solidFill>
            <a:ln w="12700" cap="flat" cmpd="sng" algn="ctr">
              <a:noFill/>
              <a:prstDash val="solid"/>
              <a:miter lim="800000"/>
            </a:ln>
            <a:effectLst/>
          </p:spPr>
          <p:txBody>
            <a:bodyPr lIns="91440" tIns="137160" rIns="91440" bIns="137160" rtlCol="0" anchor="t" anchorCtr="1"/>
            <a:lstStyle/>
            <a:p>
              <a:pPr algn="ctr" defTabSz="771507">
                <a:defRPr/>
              </a:pPr>
              <a:r>
                <a:rPr lang="fr" sz="3200" b="1" kern="0" dirty="0">
                  <a:latin typeface="Poppins Light"/>
                  <a:cs typeface="Poppins Light"/>
                </a:rPr>
                <a:t>Enjeux pratiques</a:t>
              </a:r>
            </a:p>
            <a:p>
              <a:pPr algn="ctr" defTabSz="771507">
                <a:defRPr/>
              </a:pPr>
              <a:r>
                <a:rPr lang="fr" sz="1650" kern="0" dirty="0">
                  <a:latin typeface="Poppins Light"/>
                  <a:cs typeface="Poppins Light"/>
                </a:rPr>
                <a:t>Disponibilité</a:t>
              </a:r>
            </a:p>
            <a:p>
              <a:pPr algn="ctr" defTabSz="771507">
                <a:defRPr/>
              </a:pPr>
              <a:r>
                <a:rPr lang="fr" sz="1650" kern="0" dirty="0" err="1">
                  <a:latin typeface="Poppins Light"/>
                  <a:cs typeface="Poppins Light"/>
                </a:rPr>
                <a:t>Abordabilité</a:t>
              </a:r>
              <a:r>
                <a:rPr lang="fr" sz="1650" kern="0" dirty="0">
                  <a:latin typeface="Poppins Light"/>
                  <a:cs typeface="Poppins Light"/>
                </a:rPr>
                <a:t> </a:t>
              </a:r>
            </a:p>
            <a:p>
              <a:pPr algn="ctr" defTabSz="771507">
                <a:defRPr/>
              </a:pPr>
              <a:r>
                <a:rPr lang="fr" sz="1650" kern="0" dirty="0">
                  <a:latin typeface="Poppins Light"/>
                  <a:cs typeface="Poppins Light"/>
                </a:rPr>
                <a:t>Facilité d'accès </a:t>
              </a:r>
              <a:endParaRPr lang="fr" sz="1650" kern="0" dirty="0">
                <a:latin typeface="Poppins Light" panose="00000400000000000000" pitchFamily="2" charset="0"/>
                <a:cs typeface="Poppins Light" panose="00000400000000000000" pitchFamily="2" charset="0"/>
              </a:endParaRPr>
            </a:p>
            <a:p>
              <a:pPr algn="ctr" defTabSz="514337">
                <a:defRPr/>
              </a:pPr>
              <a:r>
                <a:rPr lang="fr" sz="1650" kern="0" dirty="0">
                  <a:latin typeface="Poppins Light"/>
                  <a:cs typeface="Poppins Light"/>
                </a:rPr>
                <a:t>Qualité des services</a:t>
              </a:r>
            </a:p>
            <a:p>
              <a:pPr algn="ctr" defTabSz="514337">
                <a:defRPr/>
              </a:pPr>
              <a:r>
                <a:rPr lang="fr" sz="1650" kern="0" dirty="0">
                  <a:latin typeface="Poppins Light"/>
                  <a:cs typeface="Poppins Light"/>
                </a:rPr>
                <a:t>Respect des agents de santé</a:t>
              </a:r>
            </a:p>
          </p:txBody>
        </p:sp>
        <p:sp>
          <p:nvSpPr>
            <p:cNvPr id="32" name="TextBox 31">
              <a:extLst>
                <a:ext uri="{FF2B5EF4-FFF2-40B4-BE49-F238E27FC236}">
                  <a16:creationId xmlns:a16="http://schemas.microsoft.com/office/drawing/2014/main" id="{D19E27F7-26CF-4C11-AB61-BF59B8D1729C}"/>
                </a:ext>
              </a:extLst>
            </p:cNvPr>
            <p:cNvSpPr txBox="1"/>
            <p:nvPr/>
          </p:nvSpPr>
          <p:spPr>
            <a:xfrm>
              <a:off x="375921" y="1367285"/>
              <a:ext cx="8635999" cy="477054"/>
            </a:xfrm>
            <a:prstGeom prst="rect">
              <a:avLst/>
            </a:prstGeom>
            <a:noFill/>
          </p:spPr>
          <p:txBody>
            <a:bodyPr wrap="square" rtlCol="0">
              <a:spAutoFit/>
            </a:bodyPr>
            <a:lstStyle/>
            <a:p>
              <a:pPr algn="ctr">
                <a:defRPr/>
              </a:pPr>
              <a:r>
                <a:rPr lang="fr" sz="4050" b="1" kern="0">
                  <a:solidFill>
                    <a:prstClr val="black"/>
                  </a:solidFill>
                  <a:latin typeface="Poppins Light" panose="00000400000000000000" pitchFamily="2" charset="0"/>
                  <a:cs typeface="Poppins Light" panose="00000400000000000000" pitchFamily="2" charset="0"/>
                </a:rPr>
                <a:t>Facteurs comportementaux et sociaux</a:t>
              </a:r>
            </a:p>
          </p:txBody>
        </p:sp>
      </p:grpSp>
      <p:sp>
        <p:nvSpPr>
          <p:cNvPr id="19" name="Rectangle 18">
            <a:extLst>
              <a:ext uri="{FF2B5EF4-FFF2-40B4-BE49-F238E27FC236}">
                <a16:creationId xmlns:a16="http://schemas.microsoft.com/office/drawing/2014/main" id="{328A05DA-1723-479E-B0FA-619421D1807D}"/>
              </a:ext>
            </a:extLst>
          </p:cNvPr>
          <p:cNvSpPr/>
          <p:nvPr/>
        </p:nvSpPr>
        <p:spPr>
          <a:xfrm>
            <a:off x="14928575" y="768958"/>
            <a:ext cx="2561240" cy="662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 sz="2100">
              <a:solidFill>
                <a:prstClr val="white"/>
              </a:solidFill>
              <a:latin typeface="Poppins Light" panose="00000400000000000000" pitchFamily="2" charset="0"/>
              <a:cs typeface="Poppins Light" panose="00000400000000000000" pitchFamily="2" charset="0"/>
            </a:endParaRPr>
          </a:p>
        </p:txBody>
      </p:sp>
      <p:sp>
        <p:nvSpPr>
          <p:cNvPr id="2" name="Title 1">
            <a:extLst>
              <a:ext uri="{FF2B5EF4-FFF2-40B4-BE49-F238E27FC236}">
                <a16:creationId xmlns:a16="http://schemas.microsoft.com/office/drawing/2014/main" id="{9B5D9662-EB85-41A6-BA05-D6F8E0F94931}"/>
              </a:ext>
            </a:extLst>
          </p:cNvPr>
          <p:cNvSpPr>
            <a:spLocks noGrp="1"/>
          </p:cNvSpPr>
          <p:nvPr>
            <p:ph type="title"/>
          </p:nvPr>
        </p:nvSpPr>
        <p:spPr>
          <a:xfrm>
            <a:off x="798187" y="397960"/>
            <a:ext cx="18291434" cy="1166813"/>
          </a:xfrm>
        </p:spPr>
        <p:txBody>
          <a:bodyPr lIns="91440" tIns="45720" rIns="91440" bIns="45720" anchor="t"/>
          <a:lstStyle/>
          <a:p>
            <a:r>
              <a:rPr lang="fr" sz="4800" dirty="0">
                <a:solidFill>
                  <a:schemeClr val="tx1"/>
                </a:solidFill>
                <a:latin typeface="Poppins"/>
                <a:ea typeface="Helvetica Neue"/>
                <a:cs typeface="Poppins"/>
                <a:sym typeface="Helvetica Neue"/>
              </a:rPr>
              <a:t>Mesurer les facteurs comportementaux et sociaux de la vaccination</a:t>
            </a:r>
            <a:br>
              <a:rPr lang="fr" sz="4800" dirty="0">
                <a:latin typeface="Poppins" panose="00000500000000000000" pitchFamily="2" charset="0"/>
                <a:ea typeface="Helvetica Neue"/>
                <a:cs typeface="Poppins" panose="00000500000000000000" pitchFamily="2" charset="0"/>
              </a:rPr>
            </a:br>
            <a:endParaRPr lang="fr" sz="2700" dirty="0">
              <a:solidFill>
                <a:srgbClr val="0B81D5"/>
              </a:solidFill>
              <a:latin typeface="Poppins" panose="00000500000000000000" pitchFamily="2" charset="0"/>
              <a:cs typeface="Poppins" panose="00000500000000000000" pitchFamily="2" charset="0"/>
            </a:endParaRPr>
          </a:p>
        </p:txBody>
      </p:sp>
      <p:sp>
        <p:nvSpPr>
          <p:cNvPr id="21" name="Rectangle 20"/>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90035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89EE4F2E-81A4-4B09-A51B-F7002B9D9246}"/>
              </a:ext>
            </a:extLst>
          </p:cNvPr>
          <p:cNvPicPr>
            <a:picLocks noChangeAspect="1"/>
          </p:cNvPicPr>
          <p:nvPr/>
        </p:nvPicPr>
        <p:blipFill>
          <a:blip r:embed="rId2"/>
          <a:stretch>
            <a:fillRect/>
          </a:stretch>
        </p:blipFill>
        <p:spPr>
          <a:xfrm>
            <a:off x="644240" y="351036"/>
            <a:ext cx="16143773" cy="9313716"/>
          </a:xfrm>
          <a:prstGeom prst="rect">
            <a:avLst/>
          </a:prstGeom>
          <a:solidFill>
            <a:srgbClr val="006B71"/>
          </a:solidFill>
        </p:spPr>
      </p:pic>
      <p:sp>
        <p:nvSpPr>
          <p:cNvPr id="3" name="Google Shape;680;p9">
            <a:extLst>
              <a:ext uri="{FF2B5EF4-FFF2-40B4-BE49-F238E27FC236}">
                <a16:creationId xmlns:a16="http://schemas.microsoft.com/office/drawing/2014/main" id="{1862DE0F-81DA-40C1-9231-98E50E00CC60}"/>
              </a:ext>
            </a:extLst>
          </p:cNvPr>
          <p:cNvSpPr txBox="1"/>
          <p:nvPr/>
        </p:nvSpPr>
        <p:spPr>
          <a:xfrm>
            <a:off x="633354" y="9291089"/>
            <a:ext cx="8377212" cy="392355"/>
          </a:xfrm>
          <a:prstGeom prst="rect">
            <a:avLst/>
          </a:prstGeom>
          <a:noFill/>
          <a:ln>
            <a:noFill/>
          </a:ln>
        </p:spPr>
        <p:txBody>
          <a:bodyPr spcFirstLastPara="1" wrap="square" lIns="137138" tIns="68550" rIns="137138" bIns="68550" anchor="t" anchorCtr="0">
            <a:spAutoFit/>
          </a:bodyPr>
          <a:lstStyle/>
          <a:p>
            <a:pPr defTabSz="1371600">
              <a:buClr>
                <a:srgbClr val="000000"/>
              </a:buClr>
              <a:buSzPts val="1100"/>
              <a:defRPr/>
            </a:pPr>
            <a:r>
              <a:rPr lang="en-US" sz="1650" i="1" kern="0">
                <a:solidFill>
                  <a:srgbClr val="000000"/>
                </a:solidFill>
                <a:latin typeface="Arial"/>
                <a:ea typeface="Arial"/>
                <a:cs typeface="Arial"/>
                <a:sym typeface="Arial"/>
              </a:rPr>
              <a:t>Source: </a:t>
            </a:r>
            <a:r>
              <a:rPr lang="en-US" sz="1650" kern="0">
                <a:solidFill>
                  <a:srgbClr val="000000"/>
                </a:solidFill>
                <a:latin typeface="Arial"/>
                <a:ea typeface="Arial"/>
                <a:cs typeface="Arial"/>
                <a:sym typeface="Arial"/>
              </a:rPr>
              <a:t>CDC COVID-19 Vaccine Task Force Vaccine Confidence Team</a:t>
            </a:r>
            <a:endParaRPr sz="2100" kern="0">
              <a:solidFill>
                <a:srgbClr val="000000"/>
              </a:solidFill>
              <a:latin typeface="Arial"/>
              <a:ea typeface="Arial"/>
              <a:cs typeface="Arial"/>
              <a:sym typeface="Arial"/>
            </a:endParaRPr>
          </a:p>
        </p:txBody>
      </p:sp>
      <p:grpSp>
        <p:nvGrpSpPr>
          <p:cNvPr id="13" name="Group 12"/>
          <p:cNvGrpSpPr/>
          <p:nvPr/>
        </p:nvGrpSpPr>
        <p:grpSpPr>
          <a:xfrm>
            <a:off x="1203320" y="729335"/>
            <a:ext cx="15451436" cy="8191028"/>
            <a:chOff x="1203320" y="729335"/>
            <a:chExt cx="15451436" cy="8191028"/>
          </a:xfrm>
        </p:grpSpPr>
        <p:sp>
          <p:nvSpPr>
            <p:cNvPr id="2" name="Rectangle 1"/>
            <p:cNvSpPr/>
            <p:nvPr/>
          </p:nvSpPr>
          <p:spPr>
            <a:xfrm>
              <a:off x="1203320" y="729335"/>
              <a:ext cx="5872394" cy="2595134"/>
            </a:xfrm>
            <a:prstGeom prst="rect">
              <a:avLst/>
            </a:prstGeom>
            <a:solidFill>
              <a:schemeClr val="bg1"/>
            </a:solidFill>
          </p:spPr>
          <p:txBody>
            <a:bodyPr wrap="square" lIns="91440" tIns="45720" rIns="91440" bIns="45720" anchor="t">
              <a:spAutoFit/>
            </a:bodyPr>
            <a:lstStyle/>
            <a:p>
              <a:pPr>
                <a:lnSpc>
                  <a:spcPct val="107000"/>
                </a:lnSpc>
              </a:pPr>
              <a:r>
                <a:rPr lang="en-US" sz="5400" b="1" dirty="0" err="1">
                  <a:solidFill>
                    <a:srgbClr val="44888A"/>
                  </a:solidFill>
                  <a:latin typeface="Arial" panose="020B0604020202020204" pitchFamily="34" charset="0"/>
                  <a:ea typeface="Calibri" panose="020F0502020204030204" pitchFamily="34" charset="0"/>
                  <a:cs typeface="Arial" panose="020B0604020202020204" pitchFamily="34" charset="0"/>
                </a:rPr>
                <a:t>L'échelle</a:t>
              </a:r>
              <a:r>
                <a:rPr lang="en-US" sz="5400" b="1" dirty="0">
                  <a:solidFill>
                    <a:srgbClr val="44888A"/>
                  </a:solidFill>
                  <a:latin typeface="Arial" panose="020B0604020202020204" pitchFamily="34" charset="0"/>
                  <a:ea typeface="Calibri" panose="020F0502020204030204" pitchFamily="34" charset="0"/>
                  <a:cs typeface="Arial" panose="020B0604020202020204" pitchFamily="34" charset="0"/>
                </a:rPr>
                <a:t> pour </a:t>
              </a:r>
              <a:r>
                <a:rPr lang="en-US" sz="5400" b="1" dirty="0" err="1">
                  <a:solidFill>
                    <a:srgbClr val="44888A"/>
                  </a:solidFill>
                  <a:latin typeface="Arial" panose="020B0604020202020204" pitchFamily="34" charset="0"/>
                  <a:ea typeface="Calibri" panose="020F0502020204030204" pitchFamily="34" charset="0"/>
                  <a:cs typeface="Arial" panose="020B0604020202020204" pitchFamily="34" charset="0"/>
                </a:rPr>
                <a:t>créer</a:t>
              </a:r>
              <a:r>
                <a:rPr lang="en-US" sz="5400" b="1" dirty="0">
                  <a:solidFill>
                    <a:srgbClr val="44888A"/>
                  </a:solidFill>
                  <a:latin typeface="Arial" panose="020B0604020202020204" pitchFamily="34" charset="0"/>
                  <a:ea typeface="Calibri" panose="020F0502020204030204" pitchFamily="34" charset="0"/>
                  <a:cs typeface="Arial" panose="020B0604020202020204" pitchFamily="34" charset="0"/>
                </a:rPr>
                <a:t> la </a:t>
              </a:r>
              <a:r>
                <a:rPr lang="en-US" sz="5400" b="1" dirty="0" err="1">
                  <a:solidFill>
                    <a:srgbClr val="44888A"/>
                  </a:solidFill>
                  <a:latin typeface="Arial" panose="020B0604020202020204" pitchFamily="34" charset="0"/>
                  <a:ea typeface="Calibri" panose="020F0502020204030204" pitchFamily="34" charset="0"/>
                  <a:cs typeface="Arial" panose="020B0604020202020204" pitchFamily="34" charset="0"/>
                </a:rPr>
                <a:t>demande</a:t>
              </a:r>
              <a:endParaRPr lang="en-US" sz="5400" b="1" dirty="0">
                <a:solidFill>
                  <a:srgbClr val="44888A"/>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4400" dirty="0" err="1">
                  <a:solidFill>
                    <a:srgbClr val="008775"/>
                  </a:solidFill>
                  <a:latin typeface="Arial"/>
                  <a:ea typeface="Calibri" panose="020F0502020204030204" pitchFamily="34" charset="0"/>
                  <a:cs typeface="Arial"/>
                </a:rPr>
                <a:t>Rendre</a:t>
              </a:r>
              <a:r>
                <a:rPr lang="en-US" sz="4400" dirty="0">
                  <a:solidFill>
                    <a:srgbClr val="008775"/>
                  </a:solidFill>
                  <a:latin typeface="Arial"/>
                  <a:ea typeface="Calibri" panose="020F0502020204030204" pitchFamily="34" charset="0"/>
                  <a:cs typeface="Arial"/>
                </a:rPr>
                <a:t> les </a:t>
              </a:r>
              <a:r>
                <a:rPr lang="en-US" sz="4400" dirty="0" err="1">
                  <a:solidFill>
                    <a:srgbClr val="008775"/>
                  </a:solidFill>
                  <a:latin typeface="Arial"/>
                  <a:ea typeface="Calibri" panose="020F0502020204030204" pitchFamily="34" charset="0"/>
                  <a:cs typeface="Arial"/>
                </a:rPr>
                <a:t>vaccins</a:t>
              </a:r>
              <a:r>
                <a:rPr lang="en-US" sz="4400" dirty="0">
                  <a:solidFill>
                    <a:srgbClr val="008775"/>
                  </a:solidFill>
                  <a:latin typeface="Arial"/>
                  <a:ea typeface="Calibri" panose="020F0502020204030204" pitchFamily="34" charset="0"/>
                  <a:cs typeface="Arial"/>
                </a:rPr>
                <a:t> :</a:t>
              </a:r>
            </a:p>
          </p:txBody>
        </p:sp>
        <p:sp>
          <p:nvSpPr>
            <p:cNvPr id="4" name="Rectangle 3"/>
            <p:cNvSpPr/>
            <p:nvPr/>
          </p:nvSpPr>
          <p:spPr>
            <a:xfrm>
              <a:off x="10030351" y="1232630"/>
              <a:ext cx="6624405" cy="1380443"/>
            </a:xfrm>
            <a:prstGeom prst="rect">
              <a:avLst/>
            </a:prstGeom>
            <a:solidFill>
              <a:srgbClr val="006B71"/>
            </a:solidFill>
          </p:spPr>
          <p:txBody>
            <a:bodyPr wrap="square" lIns="91440" tIns="45720" rIns="91440" bIns="45720" anchor="t">
              <a:spAutoFit/>
            </a:bodyPr>
            <a:lstStyle/>
            <a:p>
              <a:pPr>
                <a:lnSpc>
                  <a:spcPct val="107000"/>
                </a:lnSpc>
                <a:spcAft>
                  <a:spcPts val="800"/>
                </a:spcAft>
              </a:pPr>
              <a:r>
                <a:rPr lang="en-US" sz="2400" b="1" dirty="0" err="1">
                  <a:solidFill>
                    <a:srgbClr val="F5FBAB"/>
                  </a:solidFill>
                  <a:latin typeface="Calibri"/>
                  <a:ea typeface="Calibri" panose="020F0502020204030204" pitchFamily="34" charset="0"/>
                  <a:cs typeface="Times New Roman"/>
                </a:rPr>
                <a:t>Nécessaires</a:t>
              </a:r>
              <a:endParaRPr lang="en-US" sz="2400" b="1" dirty="0" err="1">
                <a:solidFill>
                  <a:srgbClr val="F5FBAB"/>
                </a:solidFill>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(indispensables pour </a:t>
              </a:r>
              <a:r>
                <a:rPr lang="en-US"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accéder</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aux choses </a:t>
              </a:r>
              <a:r>
                <a:rPr lang="en-US"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qu'ils</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veulent</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recommencer</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à faire)</a:t>
              </a:r>
            </a:p>
          </p:txBody>
        </p:sp>
        <p:sp>
          <p:nvSpPr>
            <p:cNvPr id="5" name="Rectangle 4"/>
            <p:cNvSpPr/>
            <p:nvPr/>
          </p:nvSpPr>
          <p:spPr>
            <a:xfrm>
              <a:off x="8643255" y="2849700"/>
              <a:ext cx="6400802" cy="985270"/>
            </a:xfrm>
            <a:prstGeom prst="rect">
              <a:avLst/>
            </a:prstGeom>
            <a:solidFill>
              <a:srgbClr val="035467"/>
            </a:solidFill>
          </p:spPr>
          <p:txBody>
            <a:bodyPr wrap="square" lIns="91440" tIns="45720" rIns="91440" bIns="45720" anchor="t">
              <a:spAutoFit/>
            </a:bodyPr>
            <a:lstStyle/>
            <a:p>
              <a:pPr>
                <a:lnSpc>
                  <a:spcPct val="107000"/>
                </a:lnSpc>
                <a:spcAft>
                  <a:spcPts val="800"/>
                </a:spcAft>
              </a:pPr>
              <a:r>
                <a:rPr lang="en-US" sz="2400" b="1" dirty="0" err="1">
                  <a:solidFill>
                    <a:srgbClr val="F5FBAB"/>
                  </a:solidFill>
                  <a:latin typeface="Calibri"/>
                  <a:ea typeface="Calibri" panose="020F0502020204030204" pitchFamily="34" charset="0"/>
                  <a:cs typeface="Times New Roman"/>
                </a:rPr>
                <a:t>Normatifs</a:t>
              </a:r>
              <a:endParaRPr lang="en-US" sz="2400" b="1" dirty="0" err="1">
                <a:solidFill>
                  <a:srgbClr val="F5FBAB"/>
                </a:solidFill>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chemeClr val="bg1"/>
                  </a:solidFill>
                  <a:latin typeface="Calibri"/>
                  <a:ea typeface="Calibri" panose="020F0502020204030204" pitchFamily="34" charset="0"/>
                  <a:cs typeface="Times New Roman"/>
                </a:rPr>
                <a:t>(</a:t>
              </a:r>
              <a:r>
                <a:rPr lang="en-US" sz="2400" dirty="0" err="1">
                  <a:solidFill>
                    <a:schemeClr val="bg1"/>
                  </a:solidFill>
                  <a:latin typeface="Calibri"/>
                  <a:ea typeface="Calibri" panose="020F0502020204030204" pitchFamily="34" charset="0"/>
                  <a:cs typeface="Times New Roman"/>
                </a:rPr>
                <a:t>présenté</a:t>
              </a:r>
              <a:r>
                <a:rPr lang="en-US" sz="2400" dirty="0">
                  <a:solidFill>
                    <a:schemeClr val="bg1"/>
                  </a:solidFill>
                  <a:latin typeface="Calibri"/>
                  <a:ea typeface="Calibri" panose="020F0502020204030204" pitchFamily="34" charset="0"/>
                  <a:cs typeface="Times New Roman"/>
                </a:rPr>
                <a:t> </a:t>
              </a:r>
              <a:r>
                <a:rPr lang="en-US" sz="2400" dirty="0" err="1">
                  <a:solidFill>
                    <a:schemeClr val="bg1"/>
                  </a:solidFill>
                  <a:latin typeface="Calibri"/>
                  <a:ea typeface="Calibri" panose="020F0502020204030204" pitchFamily="34" charset="0"/>
                  <a:cs typeface="Times New Roman"/>
                </a:rPr>
                <a:t>comme</a:t>
              </a:r>
              <a:r>
                <a:rPr lang="en-US" sz="2400" dirty="0">
                  <a:solidFill>
                    <a:schemeClr val="bg1"/>
                  </a:solidFill>
                  <a:latin typeface="Calibri"/>
                  <a:ea typeface="Calibri" panose="020F0502020204030204" pitchFamily="34" charset="0"/>
                  <a:cs typeface="Times New Roman"/>
                </a:rPr>
                <a:t> social par </a:t>
              </a:r>
              <a:r>
                <a:rPr lang="en-US" sz="2400" dirty="0" err="1">
                  <a:solidFill>
                    <a:schemeClr val="bg1"/>
                  </a:solidFill>
                  <a:latin typeface="Calibri"/>
                  <a:ea typeface="Calibri" panose="020F0502020204030204" pitchFamily="34" charset="0"/>
                  <a:cs typeface="Times New Roman"/>
                </a:rPr>
                <a:t>défaut</a:t>
              </a:r>
              <a:r>
                <a:rPr lang="en-US" sz="2400" dirty="0">
                  <a:solidFill>
                    <a:schemeClr val="bg1"/>
                  </a:solidFill>
                  <a:latin typeface="Calibri"/>
                  <a:ea typeface="Calibri" panose="020F0502020204030204" pitchFamily="34" charset="0"/>
                  <a:cs typeface="Times New Roman"/>
                </a:rPr>
                <a:t>)</a:t>
              </a:r>
            </a:p>
          </p:txBody>
        </p:sp>
        <p:sp>
          <p:nvSpPr>
            <p:cNvPr id="6" name="Rectangle 5"/>
            <p:cNvSpPr/>
            <p:nvPr/>
          </p:nvSpPr>
          <p:spPr>
            <a:xfrm>
              <a:off x="7249885" y="4153950"/>
              <a:ext cx="7794172" cy="985270"/>
            </a:xfrm>
            <a:prstGeom prst="rect">
              <a:avLst/>
            </a:prstGeom>
            <a:solidFill>
              <a:srgbClr val="00897F"/>
            </a:solidFill>
          </p:spPr>
          <p:txBody>
            <a:bodyPr wrap="square" lIns="91440" tIns="45720" rIns="91440" bIns="45720" anchor="t">
              <a:spAutoFit/>
            </a:bodyPr>
            <a:lstStyle/>
            <a:p>
              <a:pPr>
                <a:lnSpc>
                  <a:spcPct val="107000"/>
                </a:lnSpc>
                <a:spcAft>
                  <a:spcPts val="800"/>
                </a:spcAft>
              </a:pPr>
              <a:r>
                <a:rPr lang="en-US" sz="2400" b="1" dirty="0" err="1">
                  <a:solidFill>
                    <a:srgbClr val="F5FBAB"/>
                  </a:solidFill>
                  <a:latin typeface="Calibri" panose="020F0502020204030204" pitchFamily="34" charset="0"/>
                  <a:ea typeface="Calibri" panose="020F0502020204030204" pitchFamily="34" charset="0"/>
                  <a:cs typeface="Times New Roman" panose="02020603050405020304" pitchFamily="18" charset="0"/>
                </a:rPr>
                <a:t>Désirables</a:t>
              </a:r>
              <a:endParaRPr lang="en-US" sz="2400" b="1" dirty="0">
                <a:solidFill>
                  <a:srgbClr val="F5FBAB"/>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chemeClr val="bg1"/>
                  </a:solidFill>
                  <a:latin typeface="Calibri"/>
                  <a:ea typeface="Calibri" panose="020F0502020204030204" pitchFamily="34" charset="0"/>
                  <a:cs typeface="Times New Roman"/>
                </a:rPr>
                <a:t>(</a:t>
              </a:r>
              <a:r>
                <a:rPr lang="en-US" sz="2400" dirty="0" err="1">
                  <a:solidFill>
                    <a:schemeClr val="bg1"/>
                  </a:solidFill>
                  <a:latin typeface="Calibri"/>
                  <a:ea typeface="Calibri" panose="020F0502020204030204" pitchFamily="34" charset="0"/>
                  <a:cs typeface="Times New Roman"/>
                </a:rPr>
                <a:t>attrayants</a:t>
              </a:r>
              <a:r>
                <a:rPr lang="en-US" sz="2400" dirty="0">
                  <a:solidFill>
                    <a:schemeClr val="bg1"/>
                  </a:solidFill>
                  <a:latin typeface="Calibri"/>
                  <a:ea typeface="Calibri" panose="020F0502020204030204" pitchFamily="34" charset="0"/>
                  <a:cs typeface="Times New Roman"/>
                </a:rPr>
                <a:t>)</a:t>
              </a:r>
            </a:p>
          </p:txBody>
        </p:sp>
        <p:sp>
          <p:nvSpPr>
            <p:cNvPr id="8" name="Rectangle 7"/>
            <p:cNvSpPr/>
            <p:nvPr/>
          </p:nvSpPr>
          <p:spPr>
            <a:xfrm>
              <a:off x="5943599" y="5430717"/>
              <a:ext cx="9144000" cy="985270"/>
            </a:xfrm>
            <a:prstGeom prst="rect">
              <a:avLst/>
            </a:prstGeom>
            <a:solidFill>
              <a:srgbClr val="226B9F"/>
            </a:solidFill>
          </p:spPr>
          <p:txBody>
            <a:bodyPr wrap="square" lIns="91440" tIns="45720" rIns="91440" bIns="45720" anchor="t">
              <a:spAutoFit/>
            </a:bodyPr>
            <a:lstStyle/>
            <a:p>
              <a:pPr>
                <a:lnSpc>
                  <a:spcPct val="107000"/>
                </a:lnSpc>
                <a:spcAft>
                  <a:spcPts val="800"/>
                </a:spcAft>
              </a:pPr>
              <a:r>
                <a:rPr lang="en-US" sz="2400" b="1" dirty="0">
                  <a:solidFill>
                    <a:srgbClr val="F5FBAB"/>
                  </a:solidFill>
                  <a:latin typeface="Calibri"/>
                  <a:ea typeface="Calibri" panose="020F0502020204030204" pitchFamily="34" charset="0"/>
                  <a:cs typeface="Times New Roman"/>
                </a:rPr>
                <a:t>Commodes</a:t>
              </a:r>
              <a:endParaRPr lang="en-US" sz="2400" b="1" dirty="0">
                <a:solidFill>
                  <a:srgbClr val="F5FBAB"/>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chemeClr val="bg1"/>
                  </a:solidFill>
                  <a:latin typeface="Calibri"/>
                  <a:ea typeface="Calibri" panose="020F0502020204030204" pitchFamily="34" charset="0"/>
                  <a:cs typeface="Times New Roman"/>
                </a:rPr>
                <a:t>(</a:t>
              </a:r>
              <a:r>
                <a:rPr lang="en-US" sz="2400" dirty="0" err="1">
                  <a:solidFill>
                    <a:schemeClr val="bg1"/>
                  </a:solidFill>
                  <a:latin typeface="Calibri"/>
                  <a:ea typeface="Calibri" panose="020F0502020204030204" pitchFamily="34" charset="0"/>
                  <a:cs typeface="Times New Roman"/>
                </a:rPr>
                <a:t>réduisent</a:t>
              </a:r>
              <a:r>
                <a:rPr lang="en-US" sz="2400" dirty="0">
                  <a:solidFill>
                    <a:schemeClr val="bg1"/>
                  </a:solidFill>
                  <a:latin typeface="Calibri"/>
                  <a:ea typeface="Calibri" panose="020F0502020204030204" pitchFamily="34" charset="0"/>
                  <a:cs typeface="Times New Roman"/>
                </a:rPr>
                <a:t> les </a:t>
              </a:r>
              <a:r>
                <a:rPr lang="en-US" sz="2400" dirty="0" err="1">
                  <a:solidFill>
                    <a:schemeClr val="bg1"/>
                  </a:solidFill>
                  <a:latin typeface="Calibri"/>
                  <a:ea typeface="Calibri" panose="020F0502020204030204" pitchFamily="34" charset="0"/>
                  <a:cs typeface="Times New Roman"/>
                </a:rPr>
                <a:t>dépenses</a:t>
              </a:r>
              <a:r>
                <a:rPr lang="en-US" sz="2400" dirty="0">
                  <a:solidFill>
                    <a:schemeClr val="bg1"/>
                  </a:solidFill>
                  <a:latin typeface="Calibri"/>
                  <a:ea typeface="Calibri" panose="020F0502020204030204" pitchFamily="34" charset="0"/>
                  <a:cs typeface="Times New Roman"/>
                </a:rPr>
                <a:t>, les </a:t>
              </a:r>
              <a:r>
                <a:rPr lang="en-US" sz="2400" dirty="0" err="1">
                  <a:solidFill>
                    <a:schemeClr val="bg1"/>
                  </a:solidFill>
                  <a:latin typeface="Calibri"/>
                  <a:ea typeface="Calibri" panose="020F0502020204030204" pitchFamily="34" charset="0"/>
                  <a:cs typeface="Times New Roman"/>
                </a:rPr>
                <a:t>coûts</a:t>
              </a:r>
              <a:r>
                <a:rPr lang="en-US" sz="2400" dirty="0">
                  <a:solidFill>
                    <a:schemeClr val="bg1"/>
                  </a:solidFill>
                  <a:latin typeface="Calibri"/>
                  <a:ea typeface="Calibri" panose="020F0502020204030204" pitchFamily="34" charset="0"/>
                  <a:cs typeface="Times New Roman"/>
                </a:rPr>
                <a:t> </a:t>
              </a:r>
              <a:r>
                <a:rPr lang="en-US" sz="2400" dirty="0" err="1">
                  <a:solidFill>
                    <a:schemeClr val="bg1"/>
                  </a:solidFill>
                  <a:latin typeface="Calibri"/>
                  <a:ea typeface="Calibri" panose="020F0502020204030204" pitchFamily="34" charset="0"/>
                  <a:cs typeface="Times New Roman"/>
                </a:rPr>
                <a:t>sociaux</a:t>
              </a:r>
              <a:r>
                <a:rPr lang="en-US" sz="2400" dirty="0">
                  <a:solidFill>
                    <a:schemeClr val="bg1"/>
                  </a:solidFill>
                  <a:latin typeface="Calibri"/>
                  <a:ea typeface="Calibri" panose="020F0502020204030204" pitchFamily="34" charset="0"/>
                  <a:cs typeface="Times New Roman"/>
                </a:rPr>
                <a:t> et les </a:t>
              </a:r>
              <a:r>
                <a:rPr lang="en-US" sz="2400" dirty="0" err="1">
                  <a:solidFill>
                    <a:schemeClr val="bg1"/>
                  </a:solidFill>
                  <a:latin typeface="Calibri"/>
                  <a:ea typeface="Calibri" panose="020F0502020204030204" pitchFamily="34" charset="0"/>
                  <a:cs typeface="Times New Roman"/>
                </a:rPr>
                <a:t>coûts</a:t>
              </a:r>
              <a:r>
                <a:rPr lang="en-US" sz="2400" dirty="0">
                  <a:solidFill>
                    <a:schemeClr val="bg1"/>
                  </a:solidFill>
                  <a:latin typeface="Calibri"/>
                  <a:ea typeface="Calibri" panose="020F0502020204030204" pitchFamily="34" charset="0"/>
                  <a:cs typeface="Times New Roman"/>
                </a:rPr>
                <a:t> </a:t>
              </a:r>
              <a:r>
                <a:rPr lang="en-US" sz="2400" dirty="0" err="1">
                  <a:solidFill>
                    <a:schemeClr val="bg1"/>
                  </a:solidFill>
                  <a:latin typeface="Calibri"/>
                  <a:ea typeface="Calibri" panose="020F0502020204030204" pitchFamily="34" charset="0"/>
                  <a:cs typeface="Times New Roman"/>
                </a:rPr>
                <a:t>d'opportunité</a:t>
              </a:r>
              <a:r>
                <a:rPr lang="en-US" sz="2400" dirty="0">
                  <a:solidFill>
                    <a:schemeClr val="bg1"/>
                  </a:solidFill>
                  <a:latin typeface="Calibri"/>
                  <a:ea typeface="Calibri" panose="020F0502020204030204" pitchFamily="34" charset="0"/>
                  <a:cs typeface="Times New Roman"/>
                </a:rPr>
                <a:t>)</a:t>
              </a:r>
            </a:p>
          </p:txBody>
        </p:sp>
        <p:sp>
          <p:nvSpPr>
            <p:cNvPr id="9" name="Rectangle 8"/>
            <p:cNvSpPr/>
            <p:nvPr/>
          </p:nvSpPr>
          <p:spPr>
            <a:xfrm>
              <a:off x="4482108" y="6755206"/>
              <a:ext cx="10344235" cy="882678"/>
            </a:xfrm>
            <a:prstGeom prst="rect">
              <a:avLst/>
            </a:prstGeom>
            <a:solidFill>
              <a:srgbClr val="333395"/>
            </a:solidFill>
          </p:spPr>
          <p:txBody>
            <a:bodyPr wrap="square" lIns="91440" tIns="45720" rIns="91440" bIns="45720" anchor="t">
              <a:spAutoFit/>
            </a:bodyPr>
            <a:lstStyle/>
            <a:p>
              <a:pPr>
                <a:lnSpc>
                  <a:spcPct val="107000"/>
                </a:lnSpc>
                <a:spcAft>
                  <a:spcPts val="800"/>
                </a:spcAft>
              </a:pPr>
              <a:r>
                <a:rPr lang="en-US" sz="2400" b="1" dirty="0" err="1">
                  <a:solidFill>
                    <a:srgbClr val="F5FBAB"/>
                  </a:solidFill>
                  <a:latin typeface="Calibri"/>
                  <a:ea typeface="Calibri" panose="020F0502020204030204" pitchFamily="34" charset="0"/>
                  <a:cs typeface="Times New Roman"/>
                </a:rPr>
                <a:t>Bénéfiques</a:t>
              </a:r>
              <a:r>
                <a:rPr lang="en-US" sz="2400" b="1" dirty="0">
                  <a:solidFill>
                    <a:srgbClr val="F5FBAB"/>
                  </a:solidFill>
                  <a:latin typeface="Calibri"/>
                  <a:ea typeface="Calibri" panose="020F0502020204030204" pitchFamily="34" charset="0"/>
                  <a:cs typeface="Times New Roman"/>
                </a:rPr>
                <a:t> </a:t>
              </a:r>
              <a:r>
                <a:rPr lang="en-US" sz="2400" dirty="0">
                  <a:solidFill>
                    <a:schemeClr val="bg1"/>
                  </a:solidFill>
                  <a:latin typeface="Calibri"/>
                  <a:ea typeface="Calibri" panose="020F0502020204030204" pitchFamily="34" charset="0"/>
                  <a:cs typeface="Times New Roman"/>
                </a:rPr>
                <a:t>(les </a:t>
              </a:r>
              <a:r>
                <a:rPr lang="en-US" sz="2400" dirty="0" err="1">
                  <a:solidFill>
                    <a:schemeClr val="bg1"/>
                  </a:solidFill>
                  <a:latin typeface="Calibri"/>
                  <a:ea typeface="Calibri" panose="020F0502020204030204" pitchFamily="34" charset="0"/>
                  <a:cs typeface="Times New Roman"/>
                </a:rPr>
                <a:t>avantages</a:t>
              </a:r>
              <a:r>
                <a:rPr lang="en-US" sz="2400" dirty="0">
                  <a:solidFill>
                    <a:schemeClr val="bg1"/>
                  </a:solidFill>
                  <a:latin typeface="Calibri"/>
                  <a:ea typeface="Calibri" panose="020F0502020204030204" pitchFamily="34" charset="0"/>
                  <a:cs typeface="Times New Roman"/>
                </a:rPr>
                <a:t> pour la </a:t>
              </a:r>
              <a:r>
                <a:rPr lang="en-US" sz="2400" dirty="0" err="1">
                  <a:solidFill>
                    <a:schemeClr val="bg1"/>
                  </a:solidFill>
                  <a:latin typeface="Calibri"/>
                  <a:ea typeface="Calibri" panose="020F0502020204030204" pitchFamily="34" charset="0"/>
                  <a:cs typeface="Times New Roman"/>
                </a:rPr>
                <a:t>santé</a:t>
              </a:r>
              <a:r>
                <a:rPr lang="en-US" sz="2400" dirty="0">
                  <a:solidFill>
                    <a:schemeClr val="bg1"/>
                  </a:solidFill>
                  <a:latin typeface="Calibri"/>
                  <a:ea typeface="Calibri" panose="020F0502020204030204" pitchFamily="34" charset="0"/>
                  <a:cs typeface="Times New Roman"/>
                </a:rPr>
                <a:t> </a:t>
              </a:r>
              <a:r>
                <a:rPr lang="en-US" sz="2400" dirty="0" err="1">
                  <a:solidFill>
                    <a:schemeClr val="bg1"/>
                  </a:solidFill>
                  <a:latin typeface="Calibri"/>
                  <a:ea typeface="Calibri" panose="020F0502020204030204" pitchFamily="34" charset="0"/>
                  <a:cs typeface="Times New Roman"/>
                </a:rPr>
                <a:t>l'emportent</a:t>
              </a:r>
              <a:r>
                <a:rPr lang="en-US" sz="2400" dirty="0">
                  <a:solidFill>
                    <a:schemeClr val="bg1"/>
                  </a:solidFill>
                  <a:latin typeface="Calibri"/>
                  <a:ea typeface="Calibri" panose="020F0502020204030204" pitchFamily="34" charset="0"/>
                  <a:cs typeface="Times New Roman"/>
                </a:rPr>
                <a:t> sur le </a:t>
              </a:r>
              <a:r>
                <a:rPr lang="en-US" sz="2400" dirty="0" err="1">
                  <a:solidFill>
                    <a:schemeClr val="bg1"/>
                  </a:solidFill>
                  <a:latin typeface="Calibri"/>
                  <a:ea typeface="Calibri" panose="020F0502020204030204" pitchFamily="34" charset="0"/>
                  <a:cs typeface="Times New Roman"/>
                </a:rPr>
                <a:t>risque</a:t>
              </a:r>
              <a:r>
                <a:rPr lang="en-US" sz="2400" dirty="0">
                  <a:solidFill>
                    <a:schemeClr val="bg1"/>
                  </a:solidFill>
                  <a:latin typeface="Calibri"/>
                  <a:ea typeface="Calibri" panose="020F0502020204030204" pitchFamily="34" charset="0"/>
                  <a:cs typeface="Times New Roman"/>
                </a:rPr>
                <a:t> de </a:t>
              </a:r>
              <a:r>
                <a:rPr lang="en-US" sz="2400" dirty="0" err="1">
                  <a:solidFill>
                    <a:schemeClr val="bg1"/>
                  </a:solidFill>
                  <a:latin typeface="Calibri"/>
                  <a:ea typeface="Calibri" panose="020F0502020204030204" pitchFamily="34" charset="0"/>
                  <a:cs typeface="Times New Roman"/>
                </a:rPr>
                <a:t>contracter</a:t>
              </a:r>
              <a:r>
                <a:rPr lang="en-US" sz="2400" dirty="0">
                  <a:solidFill>
                    <a:schemeClr val="bg1"/>
                  </a:solidFill>
                  <a:latin typeface="Calibri"/>
                  <a:ea typeface="Calibri" panose="020F0502020204030204" pitchFamily="34" charset="0"/>
                  <a:cs typeface="Times New Roman"/>
                </a:rPr>
                <a:t> la COVID-19 </a:t>
              </a:r>
              <a:r>
                <a:rPr lang="en-US" sz="2400" dirty="0" err="1">
                  <a:solidFill>
                    <a:schemeClr val="bg1"/>
                  </a:solidFill>
                  <a:latin typeface="Calibri"/>
                  <a:ea typeface="Calibri" panose="020F0502020204030204" pitchFamily="34" charset="0"/>
                  <a:cs typeface="Times New Roman"/>
                </a:rPr>
                <a:t>ou</a:t>
              </a:r>
              <a:r>
                <a:rPr lang="en-US" sz="2400" dirty="0">
                  <a:solidFill>
                    <a:schemeClr val="bg1"/>
                  </a:solidFill>
                  <a:latin typeface="Calibri"/>
                  <a:ea typeface="Calibri" panose="020F0502020204030204" pitchFamily="34" charset="0"/>
                  <a:cs typeface="Times New Roman"/>
                </a:rPr>
                <a:t> sur les </a:t>
              </a:r>
              <a:r>
                <a:rPr lang="en-US" sz="2400" dirty="0" err="1">
                  <a:solidFill>
                    <a:schemeClr val="bg1"/>
                  </a:solidFill>
                  <a:latin typeface="Calibri"/>
                  <a:ea typeface="Calibri" panose="020F0502020204030204" pitchFamily="34" charset="0"/>
                  <a:cs typeface="Times New Roman"/>
                </a:rPr>
                <a:t>effets</a:t>
              </a:r>
              <a:r>
                <a:rPr lang="en-US" sz="2400" dirty="0">
                  <a:solidFill>
                    <a:schemeClr val="bg1"/>
                  </a:solidFill>
                  <a:latin typeface="Calibri"/>
                  <a:ea typeface="Calibri" panose="020F0502020204030204" pitchFamily="34" charset="0"/>
                  <a:cs typeface="Times New Roman"/>
                </a:rPr>
                <a:t> </a:t>
              </a:r>
              <a:r>
                <a:rPr lang="en-US" sz="2400" dirty="0" err="1">
                  <a:solidFill>
                    <a:schemeClr val="bg1"/>
                  </a:solidFill>
                  <a:latin typeface="Calibri"/>
                  <a:ea typeface="Calibri" panose="020F0502020204030204" pitchFamily="34" charset="0"/>
                  <a:cs typeface="Times New Roman"/>
                </a:rPr>
                <a:t>secondaires</a:t>
              </a:r>
              <a:r>
                <a:rPr lang="en-US" sz="2400" dirty="0">
                  <a:solidFill>
                    <a:schemeClr val="bg1"/>
                  </a:solidFill>
                  <a:latin typeface="Calibri"/>
                  <a:ea typeface="Calibri" panose="020F0502020204030204" pitchFamily="34" charset="0"/>
                  <a:cs typeface="Times New Roman"/>
                </a:rPr>
                <a:t> </a:t>
              </a:r>
              <a:r>
                <a:rPr lang="en-US" sz="2400" dirty="0" err="1">
                  <a:solidFill>
                    <a:schemeClr val="bg1"/>
                  </a:solidFill>
                  <a:latin typeface="Calibri"/>
                  <a:ea typeface="Calibri" panose="020F0502020204030204" pitchFamily="34" charset="0"/>
                  <a:cs typeface="Times New Roman"/>
                </a:rPr>
                <a:t>perçus</a:t>
              </a:r>
              <a:r>
                <a:rPr lang="en-US" sz="2400" dirty="0">
                  <a:solidFill>
                    <a:schemeClr val="bg1"/>
                  </a:solidFill>
                  <a:latin typeface="Calibri"/>
                  <a:ea typeface="Calibri" panose="020F0502020204030204" pitchFamily="34" charset="0"/>
                  <a:cs typeface="Times New Roman"/>
                </a:rPr>
                <a:t> </a:t>
              </a:r>
              <a:r>
                <a:rPr lang="en-US" sz="2400" dirty="0" err="1">
                  <a:solidFill>
                    <a:schemeClr val="bg1"/>
                  </a:solidFill>
                  <a:latin typeface="Calibri"/>
                  <a:ea typeface="Calibri" panose="020F0502020204030204" pitchFamily="34" charset="0"/>
                  <a:cs typeface="Times New Roman"/>
                </a:rPr>
                <a:t>ou</a:t>
              </a:r>
              <a:r>
                <a:rPr lang="en-US" sz="2400" dirty="0">
                  <a:solidFill>
                    <a:schemeClr val="bg1"/>
                  </a:solidFill>
                  <a:latin typeface="Calibri"/>
                  <a:ea typeface="Calibri" panose="020F0502020204030204" pitchFamily="34" charset="0"/>
                  <a:cs typeface="Times New Roman"/>
                </a:rPr>
                <a:t> </a:t>
              </a:r>
              <a:r>
                <a:rPr lang="en-US" sz="2400" dirty="0" err="1">
                  <a:solidFill>
                    <a:schemeClr val="bg1"/>
                  </a:solidFill>
                  <a:latin typeface="Calibri"/>
                  <a:ea typeface="Calibri" panose="020F0502020204030204" pitchFamily="34" charset="0"/>
                  <a:cs typeface="Times New Roman"/>
                </a:rPr>
                <a:t>réels</a:t>
              </a:r>
              <a:r>
                <a:rPr lang="en-US" sz="2400" dirty="0">
                  <a:solidFill>
                    <a:schemeClr val="bg1"/>
                  </a:solidFill>
                  <a:latin typeface="Calibri"/>
                  <a:ea typeface="Calibri" panose="020F0502020204030204" pitchFamily="34" charset="0"/>
                  <a:cs typeface="Times New Roman"/>
                </a:rPr>
                <a:t> de la vaccination)</a:t>
              </a:r>
            </a:p>
          </p:txBody>
        </p:sp>
        <p:sp>
          <p:nvSpPr>
            <p:cNvPr id="10" name="Rectangle 9"/>
            <p:cNvSpPr/>
            <p:nvPr/>
          </p:nvSpPr>
          <p:spPr>
            <a:xfrm>
              <a:off x="3135083" y="7935093"/>
              <a:ext cx="9144000" cy="985270"/>
            </a:xfrm>
            <a:prstGeom prst="rect">
              <a:avLst/>
            </a:prstGeom>
            <a:solidFill>
              <a:srgbClr val="5B1642"/>
            </a:solidFill>
          </p:spPr>
          <p:txBody>
            <a:bodyPr wrap="square" lIns="91440" tIns="45720" rIns="91440" bIns="45720" anchor="t">
              <a:spAutoFit/>
            </a:bodyPr>
            <a:lstStyle/>
            <a:p>
              <a:pPr>
                <a:lnSpc>
                  <a:spcPct val="107000"/>
                </a:lnSpc>
                <a:spcAft>
                  <a:spcPts val="800"/>
                </a:spcAft>
              </a:pPr>
              <a:r>
                <a:rPr lang="en-US" sz="2400" b="1" dirty="0" err="1">
                  <a:solidFill>
                    <a:srgbClr val="F5FBAB"/>
                  </a:solidFill>
                  <a:latin typeface="Calibri"/>
                  <a:ea typeface="Calibri" panose="020F0502020204030204" pitchFamily="34" charset="0"/>
                  <a:cs typeface="Times New Roman"/>
                </a:rPr>
                <a:t>Accessibles</a:t>
              </a:r>
              <a:endParaRPr lang="en-US" sz="2400" b="1" dirty="0" err="1">
                <a:solidFill>
                  <a:srgbClr val="F5FBAB"/>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chemeClr val="bg1"/>
                  </a:solidFill>
                  <a:latin typeface="Calibri"/>
                  <a:ea typeface="Calibri" panose="020F0502020204030204" pitchFamily="34" charset="0"/>
                  <a:cs typeface="Times New Roman"/>
                </a:rPr>
                <a:t>(</a:t>
              </a:r>
              <a:r>
                <a:rPr lang="en-US" sz="2400" dirty="0" err="1">
                  <a:solidFill>
                    <a:schemeClr val="bg1"/>
                  </a:solidFill>
                  <a:latin typeface="Calibri"/>
                  <a:ea typeface="Calibri" panose="020F0502020204030204" pitchFamily="34" charset="0"/>
                  <a:cs typeface="Times New Roman"/>
                </a:rPr>
                <a:t>faciles</a:t>
              </a:r>
              <a:r>
                <a:rPr lang="en-US" sz="2400" dirty="0">
                  <a:solidFill>
                    <a:schemeClr val="bg1"/>
                  </a:solidFill>
                  <a:latin typeface="Calibri"/>
                  <a:ea typeface="Calibri" panose="020F0502020204030204" pitchFamily="34" charset="0"/>
                  <a:cs typeface="Times New Roman"/>
                </a:rPr>
                <a:t> à </a:t>
              </a:r>
              <a:r>
                <a:rPr lang="en-US" sz="2400" dirty="0" err="1">
                  <a:solidFill>
                    <a:schemeClr val="bg1"/>
                  </a:solidFill>
                  <a:latin typeface="Calibri"/>
                  <a:ea typeface="Calibri" panose="020F0502020204030204" pitchFamily="34" charset="0"/>
                  <a:cs typeface="Times New Roman"/>
                </a:rPr>
                <a:t>obtenir</a:t>
              </a:r>
              <a:r>
                <a:rPr lang="en-US" sz="2400" dirty="0">
                  <a:solidFill>
                    <a:schemeClr val="bg1"/>
                  </a:solidFill>
                  <a:latin typeface="Calibri"/>
                  <a:ea typeface="Calibri" panose="020F0502020204030204" pitchFamily="34" charset="0"/>
                  <a:cs typeface="Times New Roman"/>
                </a:rPr>
                <a:t>)</a:t>
              </a:r>
            </a:p>
          </p:txBody>
        </p:sp>
        <p:sp>
          <p:nvSpPr>
            <p:cNvPr id="11" name="Rectangle 10"/>
            <p:cNvSpPr/>
            <p:nvPr/>
          </p:nvSpPr>
          <p:spPr>
            <a:xfrm>
              <a:off x="7053943" y="1224173"/>
              <a:ext cx="1480457" cy="1328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12531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06F2-4626-4BED-B1E4-CFAB05AAC1A5}"/>
              </a:ext>
            </a:extLst>
          </p:cNvPr>
          <p:cNvSpPr>
            <a:spLocks noGrp="1"/>
          </p:cNvSpPr>
          <p:nvPr>
            <p:ph type="title"/>
          </p:nvPr>
        </p:nvSpPr>
        <p:spPr/>
        <p:txBody>
          <a:bodyPr/>
          <a:lstStyle/>
          <a:p>
            <a:r>
              <a:rPr lang="en-US" sz="6000" dirty="0"/>
              <a:t>12 </a:t>
            </a:r>
            <a:r>
              <a:rPr lang="en-US" sz="6000" dirty="0" err="1"/>
              <a:t>stratégies</a:t>
            </a:r>
            <a:r>
              <a:rPr lang="en-US" sz="6000" dirty="0"/>
              <a:t> de vaccination </a:t>
            </a:r>
            <a:r>
              <a:rPr lang="en-US" sz="6000" dirty="0" err="1"/>
              <a:t>contre</a:t>
            </a:r>
            <a:r>
              <a:rPr lang="en-US" sz="6000" dirty="0"/>
              <a:t> le COVID-19 pour </a:t>
            </a:r>
            <a:r>
              <a:rPr lang="en-US" sz="6000" dirty="0" err="1"/>
              <a:t>votre</a:t>
            </a:r>
            <a:r>
              <a:rPr lang="en-US" sz="6000" dirty="0"/>
              <a:t> </a:t>
            </a:r>
            <a:r>
              <a:rPr lang="en-US" sz="6000" dirty="0" err="1"/>
              <a:t>communauté</a:t>
            </a:r>
            <a:endParaRPr lang="en-BE" sz="6000" dirty="0"/>
          </a:p>
        </p:txBody>
      </p:sp>
      <p:sp>
        <p:nvSpPr>
          <p:cNvPr id="10" name="TextBox 9">
            <a:extLst>
              <a:ext uri="{FF2B5EF4-FFF2-40B4-BE49-F238E27FC236}">
                <a16:creationId xmlns:a16="http://schemas.microsoft.com/office/drawing/2014/main" id="{E4D87FB5-B566-4A7F-B9FB-833067650326}"/>
              </a:ext>
            </a:extLst>
          </p:cNvPr>
          <p:cNvSpPr txBox="1"/>
          <p:nvPr/>
        </p:nvSpPr>
        <p:spPr>
          <a:xfrm>
            <a:off x="2152662" y="9153720"/>
            <a:ext cx="15306663" cy="507831"/>
          </a:xfrm>
          <a:prstGeom prst="rect">
            <a:avLst/>
          </a:prstGeom>
          <a:noFill/>
        </p:spPr>
        <p:txBody>
          <a:bodyPr wrap="square">
            <a:spAutoFit/>
          </a:bodyPr>
          <a:lstStyle/>
          <a:p>
            <a:pPr defTabSz="1371600">
              <a:buClr>
                <a:srgbClr val="000000"/>
              </a:buClr>
              <a:defRPr/>
            </a:pPr>
            <a:r>
              <a:rPr lang="en-US" sz="2700" kern="0">
                <a:solidFill>
                  <a:srgbClr val="000000"/>
                </a:solidFill>
                <a:latin typeface="Calibri" panose="020F0502020204030204" pitchFamily="34" charset="0"/>
                <a:cs typeface="Calibri" panose="020F0502020204030204" pitchFamily="34" charset="0"/>
                <a:sym typeface="Arial"/>
                <a:hlinkClick r:id="rId3" tooltip="https://wwwdev.cdc.gov/vaccines/covid-19/vaccinate-with-confidence/community.html"/>
              </a:rPr>
              <a:t>https://www.cdc.gov/vaccines/covid-19/vaccinate-with-confidence/community.html</a:t>
            </a:r>
            <a:endParaRPr lang="en-US" sz="2700" kern="0">
              <a:solidFill>
                <a:srgbClr val="000000"/>
              </a:solidFill>
              <a:latin typeface="Calibri" panose="020F0502020204030204" pitchFamily="34" charset="0"/>
              <a:cs typeface="Calibri" panose="020F0502020204030204" pitchFamily="34" charset="0"/>
              <a:sym typeface="Arial"/>
            </a:endParaRPr>
          </a:p>
        </p:txBody>
      </p:sp>
      <p:sp>
        <p:nvSpPr>
          <p:cNvPr id="5" name="Rectangle 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grpSp>
        <p:nvGrpSpPr>
          <p:cNvPr id="18" name="Group 17"/>
          <p:cNvGrpSpPr/>
          <p:nvPr/>
        </p:nvGrpSpPr>
        <p:grpSpPr>
          <a:xfrm>
            <a:off x="494603" y="2386208"/>
            <a:ext cx="17298795" cy="6087650"/>
            <a:chOff x="494603" y="2386208"/>
            <a:chExt cx="17298795" cy="6087650"/>
          </a:xfrm>
        </p:grpSpPr>
        <p:pic>
          <p:nvPicPr>
            <p:cNvPr id="9" name="Picture 8" descr="Graphical user interface, application&#10;&#10;Description automatically generated">
              <a:extLst>
                <a:ext uri="{FF2B5EF4-FFF2-40B4-BE49-F238E27FC236}">
                  <a16:creationId xmlns:a16="http://schemas.microsoft.com/office/drawing/2014/main" id="{148690C2-0CE1-4FE9-A5D8-5DE4B0B142F7}"/>
                </a:ext>
              </a:extLst>
            </p:cNvPr>
            <p:cNvPicPr>
              <a:picLocks noChangeAspect="1"/>
            </p:cNvPicPr>
            <p:nvPr/>
          </p:nvPicPr>
          <p:blipFill rotWithShape="1">
            <a:blip r:embed="rId4"/>
            <a:srcRect l="3213" t="26421" r="1607" b="17916"/>
            <a:stretch/>
          </p:blipFill>
          <p:spPr>
            <a:xfrm>
              <a:off x="494603" y="2386208"/>
              <a:ext cx="17298795" cy="6087650"/>
            </a:xfrm>
            <a:prstGeom prst="rect">
              <a:avLst/>
            </a:prstGeom>
          </p:spPr>
        </p:pic>
        <p:sp>
          <p:nvSpPr>
            <p:cNvPr id="3" name="Rectangle 2"/>
            <p:cNvSpPr/>
            <p:nvPr/>
          </p:nvSpPr>
          <p:spPr>
            <a:xfrm>
              <a:off x="752574" y="4461573"/>
              <a:ext cx="2530177" cy="671915"/>
            </a:xfrm>
            <a:prstGeom prst="rect">
              <a:avLst/>
            </a:prstGeom>
            <a:solidFill>
              <a:srgbClr val="00505B"/>
            </a:solidFill>
          </p:spPr>
          <p:txBody>
            <a:bodyPr wrap="square" lIns="91440" tIns="45720" rIns="91440" bIns="45720" anchor="t">
              <a:spAutoFit/>
            </a:bodyPr>
            <a:lstStyle/>
            <a:p>
              <a:pPr algn="ctr">
                <a:lnSpc>
                  <a:spcPct val="107000"/>
                </a:lnSpc>
                <a:spcAft>
                  <a:spcPts val="800"/>
                </a:spcAft>
              </a:pPr>
              <a:r>
                <a:rPr lang="en-US" b="1" dirty="0" err="1">
                  <a:solidFill>
                    <a:schemeClr val="bg1"/>
                  </a:solidFill>
                  <a:latin typeface="Calibri"/>
                  <a:ea typeface="Calibri" panose="020F0502020204030204" pitchFamily="34" charset="0"/>
                  <a:cs typeface="Times New Roman"/>
                </a:rPr>
                <a:t>Combattre</a:t>
              </a:r>
              <a:r>
                <a:rPr lang="en-US" b="1" dirty="0">
                  <a:solidFill>
                    <a:schemeClr val="bg1"/>
                  </a:solidFill>
                  <a:latin typeface="Calibri"/>
                  <a:ea typeface="Calibri" panose="020F0502020204030204" pitchFamily="34" charset="0"/>
                  <a:cs typeface="Times New Roman"/>
                </a:rPr>
                <a:t> la </a:t>
              </a:r>
              <a:r>
                <a:rPr lang="en-US" b="1" dirty="0" err="1">
                  <a:solidFill>
                    <a:schemeClr val="bg1"/>
                  </a:solidFill>
                  <a:latin typeface="Calibri"/>
                  <a:ea typeface="Calibri" panose="020F0502020204030204" pitchFamily="34" charset="0"/>
                  <a:cs typeface="Times New Roman"/>
                </a:rPr>
                <a:t>més</a:t>
              </a:r>
              <a:r>
                <a:rPr lang="en-US" b="1" dirty="0">
                  <a:solidFill>
                    <a:schemeClr val="bg1"/>
                  </a:solidFill>
                  <a:latin typeface="Calibri"/>
                  <a:ea typeface="Calibri" panose="020F0502020204030204" pitchFamily="34" charset="0"/>
                  <a:cs typeface="Times New Roman"/>
                </a:rPr>
                <a:t>/</a:t>
              </a:r>
              <a:r>
                <a:rPr lang="en-US" b="1" dirty="0" err="1">
                  <a:solidFill>
                    <a:schemeClr val="bg1"/>
                  </a:solidFill>
                  <a:latin typeface="Calibri"/>
                  <a:ea typeface="Calibri" panose="020F0502020204030204" pitchFamily="34" charset="0"/>
                  <a:cs typeface="Times New Roman"/>
                </a:rPr>
                <a:t>désinformation</a:t>
              </a:r>
              <a:endParaRPr lang="en-US" b="1" dirty="0" err="1">
                <a:solidFill>
                  <a:schemeClr val="bg1"/>
                </a:solidFill>
                <a:latin typeface="Calibri"/>
                <a:ea typeface="Calibri" panose="020F0502020204030204" pitchFamily="34" charset="0"/>
                <a:cs typeface="Times New Roman" panose="02020603050405020304" pitchFamily="18" charset="0"/>
              </a:endParaRPr>
            </a:p>
          </p:txBody>
        </p:sp>
        <p:sp>
          <p:nvSpPr>
            <p:cNvPr id="4" name="Rectangle 3"/>
            <p:cNvSpPr/>
            <p:nvPr/>
          </p:nvSpPr>
          <p:spPr>
            <a:xfrm>
              <a:off x="668771" y="7417387"/>
              <a:ext cx="2057883" cy="685059"/>
            </a:xfrm>
            <a:prstGeom prst="rect">
              <a:avLst/>
            </a:prstGeom>
            <a:solidFill>
              <a:srgbClr val="00505B"/>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Entretien</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motivation</a:t>
              </a:r>
            </a:p>
          </p:txBody>
        </p:sp>
        <p:sp>
          <p:nvSpPr>
            <p:cNvPr id="6" name="Rectangle 5"/>
            <p:cNvSpPr/>
            <p:nvPr/>
          </p:nvSpPr>
          <p:spPr>
            <a:xfrm>
              <a:off x="3721386" y="4461573"/>
              <a:ext cx="1852094" cy="685059"/>
            </a:xfrm>
            <a:prstGeom prst="rect">
              <a:avLst/>
            </a:prstGeom>
            <a:solidFill>
              <a:srgbClr val="00505B"/>
            </a:solidFill>
          </p:spPr>
          <p:txBody>
            <a:bodyPr wrap="square">
              <a:spAutoFit/>
            </a:bodyPr>
            <a:lstStyle/>
            <a:p>
              <a:pPr algn="ctr">
                <a:lnSpc>
                  <a:spcPct val="107000"/>
                </a:lnSpc>
                <a:spcAft>
                  <a:spcPts val="8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Communication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efficace</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463504" y="7417388"/>
              <a:ext cx="2338509" cy="685059"/>
            </a:xfrm>
            <a:prstGeom prst="rect">
              <a:avLst/>
            </a:prstGeom>
            <a:solidFill>
              <a:srgbClr val="00505B"/>
            </a:solidFill>
          </p:spPr>
          <p:txBody>
            <a:bodyPr wrap="square" lIns="91440" tIns="45720" rIns="91440" bIns="45720" anchor="t">
              <a:spAutoFit/>
            </a:bodyPr>
            <a:lstStyle/>
            <a:p>
              <a:pPr algn="ctr">
                <a:lnSpc>
                  <a:spcPct val="107000"/>
                </a:lnSpc>
                <a:spcAft>
                  <a:spcPts val="800"/>
                </a:spcAft>
              </a:pPr>
              <a:r>
                <a:rPr lang="en-US" b="1" dirty="0" err="1">
                  <a:solidFill>
                    <a:schemeClr val="bg1"/>
                  </a:solidFill>
                  <a:latin typeface="Calibri"/>
                  <a:ea typeface="Calibri" panose="020F0502020204030204" pitchFamily="34" charset="0"/>
                  <a:cs typeface="Times New Roman"/>
                </a:rPr>
                <a:t>Recommandations</a:t>
              </a:r>
              <a:r>
                <a:rPr lang="en-US" b="1" dirty="0">
                  <a:solidFill>
                    <a:schemeClr val="bg1"/>
                  </a:solidFill>
                  <a:latin typeface="Calibri"/>
                  <a:ea typeface="Calibri" panose="020F0502020204030204" pitchFamily="34" charset="0"/>
                  <a:cs typeface="Times New Roman"/>
                </a:rPr>
                <a:t> des </a:t>
              </a:r>
              <a:r>
                <a:rPr lang="en-US" b="1" dirty="0" err="1">
                  <a:solidFill>
                    <a:schemeClr val="bg1"/>
                  </a:solidFill>
                  <a:latin typeface="Calibri"/>
                  <a:ea typeface="Calibri" panose="020F0502020204030204" pitchFamily="34" charset="0"/>
                  <a:cs typeface="Times New Roman"/>
                </a:rPr>
                <a:t>prestataires</a:t>
              </a:r>
              <a:endParaRPr lang="en-US" b="1" dirty="0">
                <a:solidFill>
                  <a:schemeClr val="bg1"/>
                </a:solidFill>
                <a:latin typeface="Calibri"/>
                <a:ea typeface="Calibri" panose="020F0502020204030204" pitchFamily="34" charset="0"/>
                <a:cs typeface="Times New Roman"/>
              </a:endParaRPr>
            </a:p>
          </p:txBody>
        </p:sp>
        <p:sp>
          <p:nvSpPr>
            <p:cNvPr id="8" name="Rectangle 7"/>
            <p:cNvSpPr/>
            <p:nvPr/>
          </p:nvSpPr>
          <p:spPr>
            <a:xfrm>
              <a:off x="6426494" y="4481774"/>
              <a:ext cx="2286000" cy="685059"/>
            </a:xfrm>
            <a:prstGeom prst="rect">
              <a:avLst/>
            </a:prstGeom>
            <a:solidFill>
              <a:srgbClr val="00505B"/>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Incitations</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financières</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408237" y="7417388"/>
              <a:ext cx="2278567" cy="685059"/>
            </a:xfrm>
            <a:prstGeom prst="rect">
              <a:avLst/>
            </a:prstGeom>
            <a:solidFill>
              <a:srgbClr val="00505B"/>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Programmes</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vaccination à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l'école</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9436229" y="4481774"/>
              <a:ext cx="2236559" cy="685059"/>
            </a:xfrm>
            <a:prstGeom prst="rect">
              <a:avLst/>
            </a:prstGeom>
            <a:solidFill>
              <a:srgbClr val="00505B"/>
            </a:solidFill>
          </p:spPr>
          <p:txBody>
            <a:bodyPr wrap="square">
              <a:spAutoFit/>
            </a:bodyPr>
            <a:lstStyle/>
            <a:p>
              <a:pPr algn="ctr">
                <a:lnSpc>
                  <a:spcPct val="107000"/>
                </a:lnSpc>
                <a:spcAft>
                  <a:spcPts val="8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Vaccination à domicile</a:t>
              </a:r>
            </a:p>
          </p:txBody>
        </p:sp>
        <p:sp>
          <p:nvSpPr>
            <p:cNvPr id="13" name="Rectangle 12"/>
            <p:cNvSpPr/>
            <p:nvPr/>
          </p:nvSpPr>
          <p:spPr>
            <a:xfrm>
              <a:off x="9280598" y="7417388"/>
              <a:ext cx="2468880" cy="685059"/>
            </a:xfrm>
            <a:prstGeom prst="rect">
              <a:avLst/>
            </a:prstGeom>
            <a:solidFill>
              <a:srgbClr val="00505B"/>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Ambassadeurs</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la vaccination</a:t>
              </a:r>
            </a:p>
          </p:txBody>
        </p:sp>
        <p:sp>
          <p:nvSpPr>
            <p:cNvPr id="14" name="Rectangle 13"/>
            <p:cNvSpPr/>
            <p:nvPr/>
          </p:nvSpPr>
          <p:spPr>
            <a:xfrm>
              <a:off x="11694559" y="4460003"/>
              <a:ext cx="3472394" cy="685059"/>
            </a:xfrm>
            <a:prstGeom prst="rect">
              <a:avLst/>
            </a:prstGeom>
            <a:solidFill>
              <a:srgbClr val="00505B"/>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Normes</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vaccination des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prestataires</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soins</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médicaux</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12257300" y="7417388"/>
              <a:ext cx="2329555" cy="685059"/>
            </a:xfrm>
            <a:prstGeom prst="rect">
              <a:avLst/>
            </a:prstGeom>
            <a:solidFill>
              <a:srgbClr val="00505B"/>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Exigences</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en</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matière</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vaccins</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5243511" y="4481774"/>
              <a:ext cx="2286000" cy="388696"/>
            </a:xfrm>
            <a:prstGeom prst="rect">
              <a:avLst/>
            </a:prstGeom>
            <a:solidFill>
              <a:srgbClr val="00505B"/>
            </a:solidFill>
          </p:spPr>
          <p:txBody>
            <a:bodyPr wrap="none">
              <a:spAutoFit/>
            </a:bodyPr>
            <a:lstStyle/>
            <a:p>
              <a:pPr algn="ctr">
                <a:lnSpc>
                  <a:spcPct val="107000"/>
                </a:lnSpc>
                <a:spcAft>
                  <a:spcPts val="8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Rappels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médicaux</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15112886" y="7417388"/>
              <a:ext cx="2468880" cy="646331"/>
            </a:xfrm>
            <a:prstGeom prst="rect">
              <a:avLst/>
            </a:prstGeom>
            <a:solidFill>
              <a:srgbClr val="00505B"/>
            </a:solidFill>
          </p:spPr>
          <p:txBody>
            <a:bodyPr wrap="square">
              <a:spAutoFit/>
            </a:bodyPr>
            <a:lstStyle/>
            <a:p>
              <a:pPr algn="ct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Vaccinations sur le lieu de travail</a:t>
              </a:r>
              <a:endParaRPr lang="en-US" b="1" dirty="0">
                <a:solidFill>
                  <a:schemeClr val="bg1"/>
                </a:solidFill>
              </a:endParaRPr>
            </a:p>
          </p:txBody>
        </p:sp>
      </p:grpSp>
    </p:spTree>
    <p:extLst>
      <p:ext uri="{BB962C8B-B14F-4D97-AF65-F5344CB8AC3E}">
        <p14:creationId xmlns:p14="http://schemas.microsoft.com/office/powerpoint/2010/main" val="3556732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475D-FFCF-44A7-AE9B-F9E14EAC7B1C}"/>
              </a:ext>
            </a:extLst>
          </p:cNvPr>
          <p:cNvSpPr>
            <a:spLocks noGrp="1"/>
          </p:cNvSpPr>
          <p:nvPr>
            <p:ph type="title"/>
          </p:nvPr>
        </p:nvSpPr>
        <p:spPr/>
        <p:txBody>
          <a:bodyPr/>
          <a:lstStyle/>
          <a:p>
            <a:r>
              <a:rPr lang="en-US" dirty="0" err="1"/>
              <a:t>Messagers</a:t>
            </a:r>
            <a:r>
              <a:rPr lang="en-US" dirty="0"/>
              <a:t> de </a:t>
            </a:r>
            <a:r>
              <a:rPr lang="en-US" dirty="0" err="1"/>
              <a:t>confiance</a:t>
            </a:r>
            <a:endParaRPr lang="en-US" dirty="0"/>
          </a:p>
        </p:txBody>
      </p:sp>
      <p:pic>
        <p:nvPicPr>
          <p:cNvPr id="6146" name="Picture 2">
            <a:extLst>
              <a:ext uri="{FF2B5EF4-FFF2-40B4-BE49-F238E27FC236}">
                <a16:creationId xmlns:a16="http://schemas.microsoft.com/office/drawing/2014/main" id="{082522C0-D725-4EE7-8707-74618D9C2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8378" y="1251874"/>
            <a:ext cx="8071651" cy="8071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
        <p:nvSpPr>
          <p:cNvPr id="6" name="Text Placeholder 2">
            <a:extLst>
              <a:ext uri="{FF2B5EF4-FFF2-40B4-BE49-F238E27FC236}">
                <a16:creationId xmlns:a16="http://schemas.microsoft.com/office/drawing/2014/main" id="{C5D334A1-6258-488F-BCD6-40E09DF09CD4}"/>
              </a:ext>
            </a:extLst>
          </p:cNvPr>
          <p:cNvSpPr>
            <a:spLocks noGrp="1"/>
          </p:cNvSpPr>
          <p:nvPr>
            <p:ph type="body" sz="quarter" idx="4294967295"/>
          </p:nvPr>
        </p:nvSpPr>
        <p:spPr>
          <a:xfrm>
            <a:off x="1371600" y="2419801"/>
            <a:ext cx="10381306" cy="6683375"/>
          </a:xfrm>
        </p:spPr>
        <p:txBody>
          <a:bodyPr lIns="91440" tIns="45720" rIns="91440" bIns="45720" anchor="t"/>
          <a:lstStyle/>
          <a:p>
            <a:pPr marL="459740" indent="-459740"/>
            <a:r>
              <a:rPr lang="fr-FR" sz="4500" dirty="0">
                <a:latin typeface="Calibri"/>
                <a:cs typeface="Calibri"/>
              </a:rPr>
              <a:t>Diffuser efficacement les messages et les stratégies</a:t>
            </a:r>
          </a:p>
          <a:p>
            <a:pPr marL="459740" indent="-459740"/>
            <a:r>
              <a:rPr lang="fr-FR" sz="4500" dirty="0">
                <a:latin typeface="Calibri"/>
                <a:cs typeface="Calibri"/>
              </a:rPr>
              <a:t>Valider la crédibilité de l'information</a:t>
            </a:r>
          </a:p>
          <a:p>
            <a:pPr marL="459740" indent="-459740"/>
            <a:r>
              <a:rPr lang="fr-FR" sz="4500" dirty="0">
                <a:latin typeface="Calibri"/>
                <a:cs typeface="Calibri"/>
              </a:rPr>
              <a:t>S'attaquer à la mésinformation et à la désinformation </a:t>
            </a:r>
          </a:p>
          <a:p>
            <a:pPr marL="459740" indent="-459740"/>
            <a:r>
              <a:rPr lang="fr-FR" sz="4500" dirty="0">
                <a:latin typeface="Calibri"/>
                <a:cs typeface="Calibri"/>
              </a:rPr>
              <a:t>Contribuer à créer une boucle rétroactive pour répondre aux questions et aux préoccupations.</a:t>
            </a:r>
          </a:p>
          <a:p>
            <a:pPr marL="459740" indent="-459740"/>
            <a:r>
              <a:rPr lang="fr-FR" sz="4500" dirty="0">
                <a:latin typeface="Calibri"/>
                <a:cs typeface="Calibri"/>
              </a:rPr>
              <a:t>Combler le fossé entre les prestataires de soins de santé et les patients. </a:t>
            </a:r>
            <a:endParaRPr lang="en-US" sz="4500" dirty="0">
              <a:cs typeface="Calibri" panose="020F0502020204030204"/>
            </a:endParaRPr>
          </a:p>
        </p:txBody>
      </p:sp>
    </p:spTree>
    <p:extLst>
      <p:ext uri="{BB962C8B-B14F-4D97-AF65-F5344CB8AC3E}">
        <p14:creationId xmlns:p14="http://schemas.microsoft.com/office/powerpoint/2010/main" val="3806990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F025-E5A4-4ABF-86F3-39E0065F4032}"/>
              </a:ext>
            </a:extLst>
          </p:cNvPr>
          <p:cNvSpPr>
            <a:spLocks noGrp="1"/>
          </p:cNvSpPr>
          <p:nvPr>
            <p:ph type="title"/>
          </p:nvPr>
        </p:nvSpPr>
        <p:spPr/>
        <p:txBody>
          <a:bodyPr/>
          <a:lstStyle/>
          <a:p>
            <a:r>
              <a:rPr lang="en-US" dirty="0" err="1"/>
              <a:t>Ambassadeurs</a:t>
            </a:r>
            <a:r>
              <a:rPr lang="en-US" dirty="0"/>
              <a:t> des </a:t>
            </a:r>
            <a:r>
              <a:rPr lang="en-US" dirty="0" err="1"/>
              <a:t>Vaccins</a:t>
            </a:r>
            <a:endParaRPr lang="en-US" dirty="0"/>
          </a:p>
        </p:txBody>
      </p:sp>
      <p:sp>
        <p:nvSpPr>
          <p:cNvPr id="3" name="Content Placeholder 2">
            <a:extLst>
              <a:ext uri="{FF2B5EF4-FFF2-40B4-BE49-F238E27FC236}">
                <a16:creationId xmlns:a16="http://schemas.microsoft.com/office/drawing/2014/main" id="{188129ED-88A8-4EB9-BFA7-1C0D0C5096AF}"/>
              </a:ext>
            </a:extLst>
          </p:cNvPr>
          <p:cNvSpPr>
            <a:spLocks noGrp="1"/>
          </p:cNvSpPr>
          <p:nvPr>
            <p:ph sz="half" idx="1"/>
          </p:nvPr>
        </p:nvSpPr>
        <p:spPr>
          <a:xfrm>
            <a:off x="789213" y="1935165"/>
            <a:ext cx="17072409" cy="7170735"/>
          </a:xfrm>
        </p:spPr>
        <p:txBody>
          <a:bodyPr lIns="91440" tIns="45720" rIns="91440" bIns="45720" anchor="t">
            <a:normAutofit fontScale="92500" lnSpcReduction="10000"/>
          </a:bodyPr>
          <a:lstStyle/>
          <a:p>
            <a:pPr>
              <a:lnSpc>
                <a:spcPct val="114000"/>
              </a:lnSpc>
            </a:pPr>
            <a:r>
              <a:rPr lang="en-US" sz="3300" b="1" dirty="0">
                <a:solidFill>
                  <a:srgbClr val="000000"/>
                </a:solidFill>
                <a:latin typeface="Poppins Light"/>
                <a:cs typeface="Poppins Light"/>
              </a:rPr>
              <a:t>Les </a:t>
            </a:r>
            <a:r>
              <a:rPr lang="en-US" sz="3300" b="1" dirty="0" err="1">
                <a:solidFill>
                  <a:srgbClr val="000000"/>
                </a:solidFill>
                <a:latin typeface="Poppins Light"/>
                <a:cs typeface="Poppins Light"/>
              </a:rPr>
              <a:t>ambassadeurs</a:t>
            </a:r>
            <a:r>
              <a:rPr lang="en-US" sz="3300" b="1" dirty="0">
                <a:solidFill>
                  <a:srgbClr val="000000"/>
                </a:solidFill>
                <a:latin typeface="Poppins Light"/>
                <a:cs typeface="Poppins Light"/>
              </a:rPr>
              <a:t> des Vaccins</a:t>
            </a:r>
            <a:r>
              <a:rPr lang="en-US" sz="3300" dirty="0">
                <a:solidFill>
                  <a:srgbClr val="000000"/>
                </a:solidFill>
                <a:latin typeface="Poppins Light"/>
                <a:cs typeface="Poppins Light"/>
              </a:rPr>
              <a:t> </a:t>
            </a:r>
            <a:r>
              <a:rPr lang="fr-FR" sz="3300" dirty="0">
                <a:solidFill>
                  <a:srgbClr val="000000"/>
                </a:solidFill>
                <a:latin typeface="Poppins Light"/>
                <a:cs typeface="Poppins Light"/>
              </a:rPr>
              <a:t>forment les membres de la communauté à la diffusion d'informations sanitaires importantes dans leurs communautés. Les ambassadeurs sont plus efficaces lorsqu'ils sont des membres de la communauté en qui l'on a confiance et qu'ils partagent les mêmes croyances et caractéristiques que leurs pairs</a:t>
            </a:r>
            <a:r>
              <a:rPr lang="en-US" sz="3300" dirty="0">
                <a:solidFill>
                  <a:srgbClr val="000000"/>
                </a:solidFill>
                <a:latin typeface="Poppins Light"/>
                <a:cs typeface="Poppins Light"/>
              </a:rPr>
              <a:t>.</a:t>
            </a:r>
          </a:p>
          <a:p>
            <a:pPr>
              <a:lnSpc>
                <a:spcPct val="114000"/>
              </a:lnSpc>
            </a:pPr>
            <a:r>
              <a:rPr lang="en-US" sz="3300" b="1" dirty="0">
                <a:solidFill>
                  <a:srgbClr val="000000"/>
                </a:solidFill>
              </a:rPr>
              <a:t>Justification de la recherche:</a:t>
            </a:r>
          </a:p>
          <a:p>
            <a:pPr lvl="1">
              <a:lnSpc>
                <a:spcPct val="114000"/>
              </a:lnSpc>
            </a:pPr>
            <a:r>
              <a:rPr lang="fr-FR" sz="3300" dirty="0">
                <a:solidFill>
                  <a:srgbClr val="000000"/>
                </a:solidFill>
              </a:rPr>
              <a:t>Lorsque les gens pensent que la plupart des personnes de leur entourage veulent se faire vacciner, ils sont plus susceptibles de se faire vacciner également</a:t>
            </a:r>
            <a:r>
              <a:rPr lang="en-US" sz="3300" baseline="30000" dirty="0">
                <a:solidFill>
                  <a:srgbClr val="000000"/>
                </a:solidFill>
              </a:rPr>
              <a:t>1</a:t>
            </a:r>
            <a:r>
              <a:rPr lang="en-US" sz="3300" dirty="0">
                <a:solidFill>
                  <a:srgbClr val="000000"/>
                </a:solidFill>
              </a:rPr>
              <a:t>.</a:t>
            </a:r>
          </a:p>
          <a:p>
            <a:pPr lvl="1">
              <a:lnSpc>
                <a:spcPct val="114000"/>
              </a:lnSpc>
            </a:pPr>
            <a:r>
              <a:rPr lang="fr-FR" sz="3300" dirty="0">
                <a:solidFill>
                  <a:srgbClr val="000000"/>
                </a:solidFill>
              </a:rPr>
              <a:t>L'approbation des pairs de son propre réseau social peut également contribuer à diffuser des informations crédibles sur les vaccins</a:t>
            </a:r>
            <a:r>
              <a:rPr lang="en-US" sz="3300" baseline="30000" dirty="0">
                <a:solidFill>
                  <a:srgbClr val="000000"/>
                </a:solidFill>
              </a:rPr>
              <a:t>2</a:t>
            </a:r>
            <a:r>
              <a:rPr lang="en-US" sz="3300" dirty="0">
                <a:solidFill>
                  <a:srgbClr val="000000"/>
                </a:solidFill>
              </a:rPr>
              <a:t>.</a:t>
            </a:r>
          </a:p>
          <a:p>
            <a:pPr>
              <a:lnSpc>
                <a:spcPct val="114000"/>
              </a:lnSpc>
            </a:pPr>
            <a:r>
              <a:rPr lang="en-US" sz="3300" b="1" dirty="0">
                <a:solidFill>
                  <a:srgbClr val="000000"/>
                </a:solidFill>
              </a:rPr>
              <a:t>Obstacles abord</a:t>
            </a:r>
            <a:r>
              <a:rPr lang="fr-FR" sz="3300" b="1" dirty="0" err="1">
                <a:solidFill>
                  <a:srgbClr val="000000"/>
                </a:solidFill>
              </a:rPr>
              <a:t>és</a:t>
            </a:r>
            <a:r>
              <a:rPr lang="en-US" sz="3300" b="1" dirty="0">
                <a:solidFill>
                  <a:srgbClr val="000000"/>
                </a:solidFill>
              </a:rPr>
              <a:t>:  </a:t>
            </a:r>
          </a:p>
          <a:p>
            <a:pPr lvl="1">
              <a:lnSpc>
                <a:spcPct val="114000"/>
              </a:lnSpc>
            </a:pPr>
            <a:r>
              <a:rPr lang="fr-FR" sz="3300" dirty="0">
                <a:solidFill>
                  <a:srgbClr val="000000"/>
                </a:solidFill>
                <a:latin typeface="Poppins Light"/>
                <a:cs typeface="Poppins Light"/>
              </a:rPr>
              <a:t>Équité, accès, normes sociales dominantes, méfiance, mésinformation et désinformation, pertinence culturelle.</a:t>
            </a:r>
            <a:endParaRPr lang="en-US" sz="3000" dirty="0">
              <a:latin typeface="Poppins Light"/>
              <a:cs typeface="Poppins Light"/>
            </a:endParaRPr>
          </a:p>
        </p:txBody>
      </p:sp>
      <p:sp>
        <p:nvSpPr>
          <p:cNvPr id="4" name="TextBox 3">
            <a:extLst>
              <a:ext uri="{FF2B5EF4-FFF2-40B4-BE49-F238E27FC236}">
                <a16:creationId xmlns:a16="http://schemas.microsoft.com/office/drawing/2014/main" id="{DF3EB91D-919A-4774-95A6-A42E030EDBD0}"/>
              </a:ext>
            </a:extLst>
          </p:cNvPr>
          <p:cNvSpPr txBox="1"/>
          <p:nvPr/>
        </p:nvSpPr>
        <p:spPr>
          <a:xfrm>
            <a:off x="178952" y="8876631"/>
            <a:ext cx="17537987" cy="830997"/>
          </a:xfrm>
          <a:prstGeom prst="rect">
            <a:avLst/>
          </a:prstGeom>
          <a:noFill/>
        </p:spPr>
        <p:txBody>
          <a:bodyPr wrap="square" lIns="91440" tIns="45720" rIns="91440" bIns="45720" rtlCol="0" anchor="t">
            <a:spAutoFit/>
          </a:bodyPr>
          <a:lstStyle/>
          <a:p>
            <a:r>
              <a:rPr lang="en-US" sz="1600" baseline="30000" dirty="0"/>
              <a:t>1</a:t>
            </a:r>
            <a:r>
              <a:rPr lang="en-US" sz="1600" dirty="0"/>
              <a:t> </a:t>
            </a:r>
            <a:r>
              <a:rPr lang="en-US" sz="1600" dirty="0">
                <a:solidFill>
                  <a:srgbClr val="2A2A2A"/>
                </a:solidFill>
                <a:latin typeface="Source Sans Pro"/>
                <a:ea typeface="Source Sans Pro"/>
              </a:rPr>
              <a:t>Sandra Crouse Quinn, Karen M Hilyard, Amelia M Jamison, Ji An, Gregory R Hancock, Donald Musa, Vicki S Freimuth, The influence of social norms on flu vaccination among African American and White adults, </a:t>
            </a:r>
            <a:r>
              <a:rPr lang="en-US" sz="1600" i="1" dirty="0">
                <a:solidFill>
                  <a:srgbClr val="2A2A2A"/>
                </a:solidFill>
                <a:latin typeface="Source Sans Pro"/>
                <a:ea typeface="Source Sans Pro"/>
              </a:rPr>
              <a:t>Health Education Research</a:t>
            </a:r>
            <a:r>
              <a:rPr lang="en-US" sz="1600" dirty="0">
                <a:solidFill>
                  <a:srgbClr val="2A2A2A"/>
                </a:solidFill>
                <a:latin typeface="Source Sans Pro"/>
                <a:ea typeface="Source Sans Pro"/>
              </a:rPr>
              <a:t>, Volume 32, Issue 6, December 2017, Pages 473–486, </a:t>
            </a:r>
            <a:r>
              <a:rPr lang="en-US" sz="1600" dirty="0">
                <a:solidFill>
                  <a:srgbClr val="006FB7"/>
                </a:solidFill>
                <a:latin typeface="Source Sans Pro"/>
                <a:ea typeface="Source Sans Pro"/>
                <a:hlinkClick r:id="rId2"/>
              </a:rPr>
              <a:t>https://doi.org/10.1093/her/cyx070</a:t>
            </a:r>
            <a:endParaRPr lang="en-US" sz="1600" dirty="0">
              <a:solidFill>
                <a:srgbClr val="006FB7"/>
              </a:solidFill>
              <a:latin typeface="Source Sans Pro"/>
              <a:ea typeface="Source Sans Pro"/>
            </a:endParaRPr>
          </a:p>
          <a:p>
            <a:r>
              <a:rPr lang="en-US" sz="1600" baseline="30000" dirty="0">
                <a:solidFill>
                  <a:srgbClr val="006FB7"/>
                </a:solidFill>
                <a:latin typeface="Source Sans Pro"/>
                <a:ea typeface="Source Sans Pro"/>
              </a:rPr>
              <a:t>2</a:t>
            </a:r>
            <a:r>
              <a:rPr lang="en-US" sz="1600" dirty="0">
                <a:hlinkClick r:id="rId3"/>
              </a:rPr>
              <a:t>Attention, intentions, and follow-through in preventive health behavior: Field experimental evidence on flu vaccination (swarthmore.edu)</a:t>
            </a:r>
            <a:endParaRPr lang="en-US" sz="1600" baseline="30000" dirty="0">
              <a:cs typeface="Calibri"/>
            </a:endParaRPr>
          </a:p>
        </p:txBody>
      </p:sp>
      <p:sp>
        <p:nvSpPr>
          <p:cNvPr id="5" name="Rectangle 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080051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B4EDA-3D71-4813-A126-58BC2C6CDFEC}"/>
              </a:ext>
            </a:extLst>
          </p:cNvPr>
          <p:cNvSpPr>
            <a:spLocks noGrp="1"/>
          </p:cNvSpPr>
          <p:nvPr>
            <p:ph type="title"/>
          </p:nvPr>
        </p:nvSpPr>
        <p:spPr/>
        <p:txBody>
          <a:bodyPr/>
          <a:lstStyle/>
          <a:p>
            <a:r>
              <a:rPr lang="en-US" sz="5000" dirty="0"/>
              <a:t>Intervention des </a:t>
            </a:r>
            <a:r>
              <a:rPr lang="en-US" sz="5000" dirty="0" err="1"/>
              <a:t>ambassadeurs</a:t>
            </a:r>
            <a:r>
              <a:rPr lang="en-US" sz="5000" dirty="0"/>
              <a:t> des </a:t>
            </a:r>
            <a:r>
              <a:rPr lang="en-US" sz="5000" dirty="0" err="1"/>
              <a:t>vaccins</a:t>
            </a:r>
            <a:endParaRPr lang="en-US" sz="5000" dirty="0"/>
          </a:p>
        </p:txBody>
      </p:sp>
      <p:sp>
        <p:nvSpPr>
          <p:cNvPr id="3" name="Content Placeholder 2">
            <a:extLst>
              <a:ext uri="{FF2B5EF4-FFF2-40B4-BE49-F238E27FC236}">
                <a16:creationId xmlns:a16="http://schemas.microsoft.com/office/drawing/2014/main" id="{72F352F7-8FBA-4CCF-8D42-4449EA6A6273}"/>
              </a:ext>
            </a:extLst>
          </p:cNvPr>
          <p:cNvSpPr>
            <a:spLocks noGrp="1"/>
          </p:cNvSpPr>
          <p:nvPr>
            <p:ph sz="half" idx="1"/>
          </p:nvPr>
        </p:nvSpPr>
        <p:spPr>
          <a:xfrm>
            <a:off x="990600" y="2552700"/>
            <a:ext cx="15773400" cy="7170735"/>
          </a:xfrm>
        </p:spPr>
        <p:txBody>
          <a:bodyPr lIns="91440" tIns="45720" rIns="91440" bIns="45720" anchor="t">
            <a:normAutofit lnSpcReduction="10000"/>
          </a:bodyPr>
          <a:lstStyle/>
          <a:p>
            <a:pPr>
              <a:lnSpc>
                <a:spcPct val="114000"/>
              </a:lnSpc>
            </a:pPr>
            <a:r>
              <a:rPr lang="en-US" sz="3600" dirty="0">
                <a:solidFill>
                  <a:srgbClr val="000000"/>
                </a:solidFill>
              </a:rPr>
              <a:t>La </a:t>
            </a:r>
            <a:r>
              <a:rPr lang="en-US" sz="3600" dirty="0" err="1">
                <a:solidFill>
                  <a:srgbClr val="000000"/>
                </a:solidFill>
              </a:rPr>
              <a:t>campagne</a:t>
            </a:r>
            <a:r>
              <a:rPr lang="en-US" sz="3600" dirty="0">
                <a:solidFill>
                  <a:srgbClr val="000000"/>
                </a:solidFill>
              </a:rPr>
              <a:t> </a:t>
            </a:r>
            <a:r>
              <a:rPr lang="en-US" sz="3600" u="sng" dirty="0">
                <a:solidFill>
                  <a:srgbClr val="075290"/>
                </a:solidFill>
                <a:hlinkClick r:id="rId2"/>
              </a:rPr>
              <a:t>“Motivate, Vaccinate, and Activate”</a:t>
            </a:r>
            <a:r>
              <a:rPr lang="en-US" sz="3600" dirty="0">
                <a:solidFill>
                  <a:srgbClr val="075290"/>
                </a:solidFill>
              </a:rPr>
              <a:t>  (</a:t>
            </a:r>
            <a:r>
              <a:rPr lang="en-US" sz="3600" dirty="0" err="1">
                <a:solidFill>
                  <a:srgbClr val="075290"/>
                </a:solidFill>
              </a:rPr>
              <a:t>Motiver</a:t>
            </a:r>
            <a:r>
              <a:rPr lang="en-US" sz="3600" dirty="0">
                <a:solidFill>
                  <a:srgbClr val="075290"/>
                </a:solidFill>
              </a:rPr>
              <a:t>, </a:t>
            </a:r>
            <a:r>
              <a:rPr lang="en-US" sz="3600" dirty="0" err="1">
                <a:solidFill>
                  <a:srgbClr val="075290"/>
                </a:solidFill>
              </a:rPr>
              <a:t>vacciner</a:t>
            </a:r>
            <a:r>
              <a:rPr lang="en-US" sz="3600" dirty="0">
                <a:solidFill>
                  <a:srgbClr val="075290"/>
                </a:solidFill>
              </a:rPr>
              <a:t> et </a:t>
            </a:r>
            <a:r>
              <a:rPr lang="en-US" sz="3600" dirty="0" err="1">
                <a:solidFill>
                  <a:srgbClr val="075290"/>
                </a:solidFill>
              </a:rPr>
              <a:t>activer</a:t>
            </a:r>
            <a:r>
              <a:rPr lang="en-US" sz="3600" dirty="0">
                <a:solidFill>
                  <a:srgbClr val="075290"/>
                </a:solidFill>
              </a:rPr>
              <a:t>)</a:t>
            </a:r>
            <a:r>
              <a:rPr lang="en-US" sz="3600" dirty="0">
                <a:solidFill>
                  <a:srgbClr val="000000"/>
                </a:solidFill>
              </a:rPr>
              <a:t> a </a:t>
            </a:r>
            <a:r>
              <a:rPr lang="fr-FR" sz="3600" dirty="0">
                <a:solidFill>
                  <a:srgbClr val="000000"/>
                </a:solidFill>
              </a:rPr>
              <a:t>encouragé les habitants du </a:t>
            </a:r>
            <a:r>
              <a:rPr lang="fr-FR" sz="3600" dirty="0" err="1">
                <a:solidFill>
                  <a:srgbClr val="000000"/>
                </a:solidFill>
              </a:rPr>
              <a:t>Latinx</a:t>
            </a:r>
            <a:r>
              <a:rPr lang="fr-FR" sz="3600" dirty="0">
                <a:solidFill>
                  <a:srgbClr val="000000"/>
                </a:solidFill>
              </a:rPr>
              <a:t> Mission District de San Francisco (Californie), à se faire vacciner contre le COVID-19</a:t>
            </a:r>
            <a:r>
              <a:rPr lang="en-US" sz="3600" dirty="0">
                <a:solidFill>
                  <a:srgbClr val="000000"/>
                </a:solidFill>
              </a:rPr>
              <a:t>.</a:t>
            </a:r>
          </a:p>
          <a:p>
            <a:pPr>
              <a:lnSpc>
                <a:spcPct val="114000"/>
              </a:lnSpc>
            </a:pPr>
            <a:r>
              <a:rPr lang="fr-FR" sz="3600" dirty="0">
                <a:solidFill>
                  <a:srgbClr val="000000"/>
                </a:solidFill>
              </a:rPr>
              <a:t>Les agents de santé communautaires ont informé la communauté sur les vaccins, ont envoyé des SMS aux personnes pour les informer de leur éligibilité et ont utilisé les médias publics pour faire connaître les lieux de vaccination.</a:t>
            </a:r>
            <a:endParaRPr lang="en-US" sz="3600" dirty="0">
              <a:solidFill>
                <a:srgbClr val="000000"/>
              </a:solidFill>
            </a:endParaRPr>
          </a:p>
          <a:p>
            <a:pPr>
              <a:lnSpc>
                <a:spcPct val="114000"/>
              </a:lnSpc>
            </a:pPr>
            <a:r>
              <a:rPr lang="fr-FR" sz="3600" dirty="0">
                <a:solidFill>
                  <a:srgbClr val="000000"/>
                </a:solidFill>
                <a:latin typeface="Poppins Light"/>
                <a:cs typeface="Poppins Light"/>
              </a:rPr>
              <a:t>Ces efforts ont permis d'augmenter le nombre de vaccinations et de surmonter les hésitations dues à la mésinformation, à la méfiance envers les institutions et à l'accès aux vaccins</a:t>
            </a:r>
            <a:r>
              <a:rPr lang="en-US" sz="3600" dirty="0">
                <a:solidFill>
                  <a:srgbClr val="000000"/>
                </a:solidFill>
                <a:latin typeface="Poppins Light"/>
                <a:cs typeface="Poppins Light"/>
              </a:rPr>
              <a:t>. </a:t>
            </a:r>
            <a:endParaRPr lang="en-US" sz="3600" dirty="0"/>
          </a:p>
        </p:txBody>
      </p:sp>
      <p:sp>
        <p:nvSpPr>
          <p:cNvPr id="4" name="Rectangle 3"/>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335430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409704" y="903508"/>
            <a:ext cx="15368314" cy="2653647"/>
          </a:xfrm>
        </p:spPr>
        <p:txBody>
          <a:bodyPr lIns="91440" tIns="45720" rIns="91440" bIns="45720" anchor="t"/>
          <a:lstStyle/>
          <a:p>
            <a:r>
              <a:rPr lang="fr-FR" sz="6000" dirty="0">
                <a:latin typeface="Poppins ExtraBold"/>
                <a:cs typeface="Poppins"/>
              </a:rPr>
              <a:t>Interventions comportementales </a:t>
            </a:r>
            <a:br>
              <a:rPr lang="fr-FR" sz="6000" dirty="0">
                <a:latin typeface="Poppins ExtraBold"/>
                <a:cs typeface="Poppins"/>
              </a:rPr>
            </a:br>
            <a:r>
              <a:rPr lang="fr-FR" sz="6000" dirty="0">
                <a:latin typeface="Poppins ExtraBold"/>
                <a:cs typeface="Poppins"/>
              </a:rPr>
              <a:t>pour augmenter la demande et l'adoption des vaccins</a:t>
            </a: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409706" y="4808112"/>
            <a:ext cx="10905609" cy="3180187"/>
          </a:xfrm>
        </p:spPr>
        <p:txBody>
          <a:bodyPr lIns="91440" tIns="45720" rIns="91440" bIns="45720" anchor="t"/>
          <a:lstStyle/>
          <a:p>
            <a:r>
              <a:rPr lang="fr-FR" dirty="0" err="1">
                <a:latin typeface="Poppins"/>
                <a:cs typeface="Poppins"/>
              </a:rPr>
              <a:t>Neetu</a:t>
            </a:r>
            <a:r>
              <a:rPr lang="fr-FR" dirty="0">
                <a:latin typeface="Poppins"/>
                <a:cs typeface="Poppins"/>
              </a:rPr>
              <a:t> </a:t>
            </a:r>
            <a:r>
              <a:rPr lang="fr-FR" dirty="0" err="1">
                <a:latin typeface="Poppins"/>
                <a:cs typeface="Poppins"/>
              </a:rPr>
              <a:t>Abad</a:t>
            </a:r>
            <a:endParaRPr lang="fr-FR" dirty="0"/>
          </a:p>
          <a:p>
            <a:endParaRPr lang="fr-FR" dirty="0">
              <a:latin typeface="Poppins"/>
              <a:cs typeface="Poppins"/>
            </a:endParaRPr>
          </a:p>
          <a:p>
            <a:r>
              <a:rPr lang="fr-FR" dirty="0"/>
              <a:t>Chef d'équipe ; Équipe chargée de la demande de vaccins</a:t>
            </a:r>
          </a:p>
          <a:p>
            <a:r>
              <a:rPr lang="fr-FR" dirty="0"/>
              <a:t>Centres américains de contrôle et de prévention des maladies</a:t>
            </a:r>
          </a:p>
          <a:p>
            <a:endParaRPr lang="fr-FR" dirty="0"/>
          </a:p>
        </p:txBody>
      </p:sp>
      <p:sp>
        <p:nvSpPr>
          <p:cNvPr id="4" name="Rectangle 3"/>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F025-E5A4-4ABF-86F3-39E0065F4032}"/>
              </a:ext>
            </a:extLst>
          </p:cNvPr>
          <p:cNvSpPr>
            <a:spLocks noGrp="1"/>
          </p:cNvSpPr>
          <p:nvPr>
            <p:ph type="title"/>
          </p:nvPr>
        </p:nvSpPr>
        <p:spPr/>
        <p:txBody>
          <a:bodyPr/>
          <a:lstStyle/>
          <a:p>
            <a:r>
              <a:rPr lang="en-US" dirty="0"/>
              <a:t>Vaccinations à domicile</a:t>
            </a:r>
          </a:p>
        </p:txBody>
      </p:sp>
      <p:sp>
        <p:nvSpPr>
          <p:cNvPr id="3" name="Content Placeholder 2">
            <a:extLst>
              <a:ext uri="{FF2B5EF4-FFF2-40B4-BE49-F238E27FC236}">
                <a16:creationId xmlns:a16="http://schemas.microsoft.com/office/drawing/2014/main" id="{188129ED-88A8-4EB9-BFA7-1C0D0C5096AF}"/>
              </a:ext>
            </a:extLst>
          </p:cNvPr>
          <p:cNvSpPr>
            <a:spLocks noGrp="1"/>
          </p:cNvSpPr>
          <p:nvPr>
            <p:ph sz="half" idx="1"/>
          </p:nvPr>
        </p:nvSpPr>
        <p:spPr>
          <a:xfrm>
            <a:off x="762000" y="2095503"/>
            <a:ext cx="17150994" cy="7170735"/>
          </a:xfrm>
        </p:spPr>
        <p:txBody>
          <a:bodyPr lIns="91440" tIns="45720" rIns="91440" bIns="45720" anchor="t">
            <a:normAutofit fontScale="77500" lnSpcReduction="20000"/>
          </a:bodyPr>
          <a:lstStyle/>
          <a:p>
            <a:pPr>
              <a:lnSpc>
                <a:spcPct val="124000"/>
              </a:lnSpc>
            </a:pPr>
            <a:r>
              <a:rPr lang="en-US" sz="3600" b="1" dirty="0">
                <a:solidFill>
                  <a:srgbClr val="000000"/>
                </a:solidFill>
                <a:latin typeface="Poppins Light"/>
                <a:cs typeface="Poppins Light"/>
              </a:rPr>
              <a:t>Vaccination </a:t>
            </a:r>
            <a:r>
              <a:rPr lang="en-US" sz="3600" b="1" dirty="0">
                <a:latin typeface="Poppins Light"/>
                <a:cs typeface="Poppins Light"/>
              </a:rPr>
              <a:t>à</a:t>
            </a:r>
            <a:r>
              <a:rPr lang="en-US" sz="3600" dirty="0">
                <a:latin typeface="Poppins Light"/>
                <a:cs typeface="Poppins Light"/>
              </a:rPr>
              <a:t> </a:t>
            </a:r>
            <a:r>
              <a:rPr lang="en-US" sz="3600" b="1" dirty="0">
                <a:solidFill>
                  <a:srgbClr val="000000"/>
                </a:solidFill>
                <a:latin typeface="Poppins Light"/>
                <a:cs typeface="Poppins Light"/>
              </a:rPr>
              <a:t>domicile </a:t>
            </a:r>
            <a:r>
              <a:rPr lang="en-US" sz="3600" dirty="0">
                <a:solidFill>
                  <a:srgbClr val="000000"/>
                </a:solidFill>
                <a:latin typeface="Poppins Light"/>
                <a:cs typeface="Poppins Light"/>
              </a:rPr>
              <a:t>: </a:t>
            </a:r>
            <a:r>
              <a:rPr lang="fr-FR" sz="3600" dirty="0">
                <a:solidFill>
                  <a:srgbClr val="000000"/>
                </a:solidFill>
                <a:latin typeface="Poppins Light"/>
                <a:cs typeface="Poppins Light"/>
              </a:rPr>
              <a:t>Apporter les vaccins là où se trouvent les gens, y compris à leur domicile, est un moyen efficace d'atteindre des populations difficiles à atteindre.</a:t>
            </a:r>
            <a:r>
              <a:rPr lang="en-US" sz="3600" dirty="0">
                <a:solidFill>
                  <a:srgbClr val="000000"/>
                </a:solidFill>
                <a:latin typeface="Poppins Light"/>
                <a:cs typeface="Poppins Light"/>
              </a:rPr>
              <a:t>. </a:t>
            </a:r>
            <a:endParaRPr lang="en-US" sz="3600" dirty="0">
              <a:solidFill>
                <a:srgbClr val="000000"/>
              </a:solidFill>
            </a:endParaRPr>
          </a:p>
          <a:p>
            <a:pPr algn="l">
              <a:lnSpc>
                <a:spcPct val="124000"/>
              </a:lnSpc>
              <a:buFont typeface="Arial" panose="020B0604020202020204" pitchFamily="34" charset="0"/>
              <a:buChar char="•"/>
            </a:pPr>
            <a:r>
              <a:rPr lang="en-US" sz="3600" b="1" dirty="0">
                <a:solidFill>
                  <a:srgbClr val="000000"/>
                </a:solidFill>
                <a:latin typeface="Poppins Light"/>
                <a:cs typeface="Poppins Light"/>
              </a:rPr>
              <a:t>Obstacles </a:t>
            </a:r>
            <a:r>
              <a:rPr lang="en-US" sz="3600" b="1" dirty="0" err="1">
                <a:solidFill>
                  <a:srgbClr val="000000"/>
                </a:solidFill>
                <a:latin typeface="Poppins Light"/>
                <a:cs typeface="Poppins Light"/>
              </a:rPr>
              <a:t>Abordés</a:t>
            </a:r>
            <a:r>
              <a:rPr lang="en-US" sz="3600" b="1" dirty="0">
                <a:solidFill>
                  <a:srgbClr val="000000"/>
                </a:solidFill>
                <a:latin typeface="Poppins Light"/>
                <a:cs typeface="Poppins Light"/>
              </a:rPr>
              <a:t>:</a:t>
            </a:r>
            <a:r>
              <a:rPr lang="en-US" sz="3600" dirty="0">
                <a:solidFill>
                  <a:srgbClr val="000000"/>
                </a:solidFill>
                <a:latin typeface="Poppins Light"/>
                <a:cs typeface="Poppins Light"/>
              </a:rPr>
              <a:t>  </a:t>
            </a:r>
            <a:r>
              <a:rPr lang="en-US" sz="3600" dirty="0" err="1">
                <a:solidFill>
                  <a:srgbClr val="000000"/>
                </a:solidFill>
                <a:latin typeface="Poppins Light"/>
                <a:cs typeface="Poppins Light"/>
              </a:rPr>
              <a:t>Équité</a:t>
            </a:r>
            <a:r>
              <a:rPr lang="en-US" sz="3600" dirty="0">
                <a:solidFill>
                  <a:srgbClr val="000000"/>
                </a:solidFill>
                <a:latin typeface="Poppins Light"/>
                <a:cs typeface="Poppins Light"/>
              </a:rPr>
              <a:t>, </a:t>
            </a:r>
            <a:r>
              <a:rPr lang="en-US" sz="3600" dirty="0" err="1">
                <a:solidFill>
                  <a:srgbClr val="000000"/>
                </a:solidFill>
                <a:latin typeface="Poppins Light"/>
                <a:cs typeface="Poppins Light"/>
              </a:rPr>
              <a:t>Accès</a:t>
            </a:r>
            <a:r>
              <a:rPr lang="en-US" sz="3600" dirty="0">
                <a:solidFill>
                  <a:srgbClr val="000000"/>
                </a:solidFill>
                <a:latin typeface="Poppins Light"/>
                <a:cs typeface="Poppins Light"/>
              </a:rPr>
              <a:t>, </a:t>
            </a:r>
            <a:r>
              <a:rPr lang="en-US" sz="3600" dirty="0" err="1">
                <a:solidFill>
                  <a:srgbClr val="000000"/>
                </a:solidFill>
                <a:latin typeface="Poppins Light"/>
                <a:cs typeface="Poppins Light"/>
              </a:rPr>
              <a:t>Inertie</a:t>
            </a:r>
            <a:r>
              <a:rPr lang="en-US" sz="3600" dirty="0">
                <a:solidFill>
                  <a:srgbClr val="000000"/>
                </a:solidFill>
                <a:latin typeface="Poppins Light"/>
                <a:cs typeface="Poppins Light"/>
              </a:rPr>
              <a:t>, Friction</a:t>
            </a:r>
          </a:p>
          <a:p>
            <a:pPr>
              <a:lnSpc>
                <a:spcPct val="124000"/>
              </a:lnSpc>
            </a:pPr>
            <a:r>
              <a:rPr lang="en-US" sz="3600" b="1" dirty="0">
                <a:latin typeface="Poppins Light"/>
                <a:cs typeface="Poppins Light"/>
              </a:rPr>
              <a:t>Description de </a:t>
            </a:r>
            <a:r>
              <a:rPr lang="en-US" sz="3600" b="1" dirty="0" err="1">
                <a:latin typeface="Poppins Light"/>
                <a:cs typeface="Poppins Light"/>
              </a:rPr>
              <a:t>l’intervention</a:t>
            </a:r>
            <a:r>
              <a:rPr lang="en-US" sz="3600" b="1" dirty="0">
                <a:latin typeface="Poppins Light"/>
                <a:cs typeface="Poppins Light"/>
              </a:rPr>
              <a:t>: </a:t>
            </a:r>
            <a:r>
              <a:rPr lang="fr-FR" sz="3600" dirty="0">
                <a:latin typeface="Poppins Light"/>
                <a:cs typeface="Poppins Light"/>
              </a:rPr>
              <a:t>Des personnes ont fait du porte-</a:t>
            </a:r>
            <a:r>
              <a:rPr lang="fr-FR" sz="3600" dirty="0">
                <a:solidFill>
                  <a:srgbClr val="000000"/>
                </a:solidFill>
                <a:latin typeface="Poppins Light"/>
                <a:cs typeface="Poppins Light"/>
              </a:rPr>
              <a:t>à-</a:t>
            </a:r>
            <a:r>
              <a:rPr lang="fr-FR" sz="3600" dirty="0">
                <a:latin typeface="Poppins Light"/>
                <a:cs typeface="Poppins Light"/>
              </a:rPr>
              <a:t>porte dans des communautés spécifiques pour informer les gens sur le vaccin contre la grippe et l'ont offert sur place. Ils se sont concentrés sur </a:t>
            </a:r>
            <a:r>
              <a:rPr lang="en-US" sz="3600" dirty="0">
                <a:solidFill>
                  <a:srgbClr val="000000"/>
                </a:solidFill>
                <a:latin typeface="Poppins Light"/>
                <a:cs typeface="Poppins Light"/>
              </a:rPr>
              <a:t>:</a:t>
            </a:r>
          </a:p>
          <a:p>
            <a:pPr lvl="2">
              <a:lnSpc>
                <a:spcPct val="124000"/>
              </a:lnSpc>
            </a:pPr>
            <a:r>
              <a:rPr lang="fr-FR" b="0" i="0" dirty="0">
                <a:solidFill>
                  <a:srgbClr val="000000"/>
                </a:solidFill>
                <a:effectLst/>
              </a:rPr>
              <a:t>Personnes souffrant de troubles de la toxicomanie</a:t>
            </a:r>
            <a:endParaRPr lang="en-US" b="0" i="0" dirty="0">
              <a:solidFill>
                <a:srgbClr val="000000"/>
              </a:solidFill>
              <a:effectLst/>
            </a:endParaRPr>
          </a:p>
          <a:p>
            <a:pPr lvl="2">
              <a:lnSpc>
                <a:spcPct val="124000"/>
              </a:lnSpc>
            </a:pPr>
            <a:r>
              <a:rPr lang="en-US" dirty="0">
                <a:solidFill>
                  <a:srgbClr val="000000"/>
                </a:solidFill>
                <a:latin typeface="Poppins Light"/>
                <a:cs typeface="Poppins Light"/>
              </a:rPr>
              <a:t>Populations </a:t>
            </a:r>
            <a:r>
              <a:rPr lang="en-US" dirty="0" err="1">
                <a:solidFill>
                  <a:srgbClr val="000000"/>
                </a:solidFill>
                <a:latin typeface="Poppins Light"/>
                <a:cs typeface="Poppins Light"/>
              </a:rPr>
              <a:t>immigrées</a:t>
            </a:r>
            <a:endParaRPr lang="en-US" b="0" i="0" dirty="0">
              <a:solidFill>
                <a:srgbClr val="000000"/>
              </a:solidFill>
              <a:effectLst/>
              <a:latin typeface="Poppins Light"/>
              <a:cs typeface="Poppins Light"/>
            </a:endParaRPr>
          </a:p>
          <a:p>
            <a:pPr lvl="2">
              <a:lnSpc>
                <a:spcPct val="124000"/>
              </a:lnSpc>
            </a:pPr>
            <a:r>
              <a:rPr lang="en-US" dirty="0" err="1">
                <a:solidFill>
                  <a:srgbClr val="000000"/>
                </a:solidFill>
                <a:latin typeface="Poppins Light"/>
                <a:cs typeface="Poppins Light"/>
              </a:rPr>
              <a:t>Personnes</a:t>
            </a:r>
            <a:r>
              <a:rPr lang="en-US" b="0" i="0" dirty="0">
                <a:solidFill>
                  <a:srgbClr val="000000"/>
                </a:solidFill>
                <a:effectLst/>
                <a:latin typeface="Poppins Light"/>
                <a:cs typeface="Poppins Light"/>
              </a:rPr>
              <a:t> </a:t>
            </a:r>
            <a:r>
              <a:rPr lang="en-US" dirty="0" err="1">
                <a:solidFill>
                  <a:srgbClr val="000000"/>
                </a:solidFill>
                <a:latin typeface="Poppins Light"/>
                <a:cs typeface="Poppins Light"/>
              </a:rPr>
              <a:t>âgées</a:t>
            </a:r>
            <a:endParaRPr lang="en-US" b="0" i="0" dirty="0">
              <a:solidFill>
                <a:srgbClr val="000000"/>
              </a:solidFill>
              <a:effectLst/>
              <a:latin typeface="Poppins Light"/>
              <a:cs typeface="Poppins Light"/>
            </a:endParaRPr>
          </a:p>
          <a:p>
            <a:pPr lvl="2">
              <a:lnSpc>
                <a:spcPct val="124000"/>
              </a:lnSpc>
            </a:pPr>
            <a:r>
              <a:rPr lang="en-US" b="0" i="0" dirty="0" err="1">
                <a:solidFill>
                  <a:srgbClr val="000000"/>
                </a:solidFill>
                <a:effectLst/>
                <a:latin typeface="Poppins Light"/>
                <a:cs typeface="Poppins Light"/>
              </a:rPr>
              <a:t>Travailleur</a:t>
            </a:r>
            <a:r>
              <a:rPr lang="en-US" b="0" i="0" dirty="0">
                <a:solidFill>
                  <a:srgbClr val="000000"/>
                </a:solidFill>
                <a:effectLst/>
                <a:latin typeface="Poppins Light"/>
                <a:cs typeface="Poppins Light"/>
              </a:rPr>
              <a:t>(se)s </a:t>
            </a:r>
            <a:r>
              <a:rPr lang="en-US" dirty="0">
                <a:solidFill>
                  <a:srgbClr val="000000"/>
                </a:solidFill>
                <a:latin typeface="Poppins Light"/>
                <a:cs typeface="Poppins Light"/>
              </a:rPr>
              <a:t>du</a:t>
            </a:r>
            <a:r>
              <a:rPr lang="en-US" b="0" i="0" dirty="0">
                <a:solidFill>
                  <a:srgbClr val="000000"/>
                </a:solidFill>
                <a:effectLst/>
                <a:latin typeface="Poppins Light"/>
                <a:cs typeface="Poppins Light"/>
              </a:rPr>
              <a:t> </a:t>
            </a:r>
            <a:r>
              <a:rPr lang="en-US" dirty="0" err="1">
                <a:solidFill>
                  <a:srgbClr val="000000"/>
                </a:solidFill>
                <a:latin typeface="Poppins Light"/>
                <a:cs typeface="Poppins Light"/>
              </a:rPr>
              <a:t>sexe</a:t>
            </a:r>
            <a:endParaRPr lang="en-US" b="0" i="0" dirty="0">
              <a:solidFill>
                <a:srgbClr val="000000"/>
              </a:solidFill>
              <a:effectLst/>
              <a:latin typeface="Poppins Light"/>
              <a:cs typeface="Poppins Light"/>
            </a:endParaRPr>
          </a:p>
          <a:p>
            <a:pPr lvl="2">
              <a:lnSpc>
                <a:spcPct val="124000"/>
              </a:lnSpc>
            </a:pPr>
            <a:r>
              <a:rPr lang="en-US" dirty="0" err="1">
                <a:solidFill>
                  <a:srgbClr val="000000"/>
                </a:solidFill>
                <a:latin typeface="Poppins Light"/>
                <a:cs typeface="Poppins Light"/>
              </a:rPr>
              <a:t>Personnes</a:t>
            </a:r>
            <a:r>
              <a:rPr lang="en-US" dirty="0">
                <a:solidFill>
                  <a:srgbClr val="000000"/>
                </a:solidFill>
                <a:latin typeface="Poppins Light"/>
                <a:cs typeface="Poppins Light"/>
              </a:rPr>
              <a:t> sans</a:t>
            </a:r>
            <a:r>
              <a:rPr lang="en-US" b="0" i="0" dirty="0">
                <a:solidFill>
                  <a:srgbClr val="000000"/>
                </a:solidFill>
                <a:effectLst/>
                <a:latin typeface="Poppins Light"/>
                <a:cs typeface="Poppins Light"/>
              </a:rPr>
              <a:t> abri</a:t>
            </a:r>
          </a:p>
          <a:p>
            <a:pPr>
              <a:lnSpc>
                <a:spcPct val="124000"/>
              </a:lnSpc>
            </a:pPr>
            <a:r>
              <a:rPr lang="fr-FR" sz="4100" b="1" dirty="0"/>
              <a:t>Résultat </a:t>
            </a:r>
            <a:r>
              <a:rPr lang="fr-FR" sz="3900" dirty="0"/>
              <a:t>: L'intérêt pour le vaccin contre la grippe a augmenté après l'intervention, en particulier chez les membres des populations difficiles à atteindre</a:t>
            </a:r>
            <a:r>
              <a:rPr lang="en-US" sz="3900" baseline="30000" dirty="0"/>
              <a:t>1</a:t>
            </a:r>
            <a:r>
              <a:rPr lang="en-US" sz="3900" dirty="0"/>
              <a:t>.</a:t>
            </a:r>
          </a:p>
          <a:p>
            <a:pPr lvl="1"/>
            <a:endParaRPr lang="en-US" sz="3000" b="1" dirty="0"/>
          </a:p>
        </p:txBody>
      </p:sp>
      <p:sp>
        <p:nvSpPr>
          <p:cNvPr id="6" name="TextBox 5">
            <a:extLst>
              <a:ext uri="{FF2B5EF4-FFF2-40B4-BE49-F238E27FC236}">
                <a16:creationId xmlns:a16="http://schemas.microsoft.com/office/drawing/2014/main" id="{CB2BE634-3D3F-4C25-8CE9-9A7036E1ECFB}"/>
              </a:ext>
            </a:extLst>
          </p:cNvPr>
          <p:cNvSpPr txBox="1"/>
          <p:nvPr/>
        </p:nvSpPr>
        <p:spPr>
          <a:xfrm>
            <a:off x="304800" y="9244467"/>
            <a:ext cx="16687800" cy="738664"/>
          </a:xfrm>
          <a:prstGeom prst="rect">
            <a:avLst/>
          </a:prstGeom>
          <a:noFill/>
        </p:spPr>
        <p:txBody>
          <a:bodyPr wrap="square" rtlCol="0">
            <a:spAutoFit/>
          </a:bodyPr>
          <a:lstStyle/>
          <a:p>
            <a:pPr algn="l"/>
            <a:r>
              <a:rPr lang="en-US" sz="1500" baseline="30000"/>
              <a:t>1</a:t>
            </a:r>
            <a:r>
              <a:rPr lang="en-US" sz="1500"/>
              <a:t> </a:t>
            </a:r>
            <a:r>
              <a:rPr lang="en-US" sz="1500">
                <a:solidFill>
                  <a:srgbClr val="666666"/>
                </a:solidFill>
                <a:latin typeface="Open Sans" panose="020B0606030504020204" pitchFamily="34" charset="0"/>
              </a:rPr>
              <a:t>Micaela H. </a:t>
            </a:r>
            <a:r>
              <a:rPr lang="en-US" sz="1500" err="1">
                <a:solidFill>
                  <a:srgbClr val="666666"/>
                </a:solidFill>
                <a:latin typeface="Open Sans" panose="020B0606030504020204" pitchFamily="34" charset="0"/>
              </a:rPr>
              <a:t>Coady</a:t>
            </a:r>
            <a:r>
              <a:rPr lang="en-US" sz="1500">
                <a:solidFill>
                  <a:srgbClr val="666666"/>
                </a:solidFill>
                <a:latin typeface="Open Sans" panose="020B0606030504020204" pitchFamily="34" charset="0"/>
              </a:rPr>
              <a:t>, Sandro Galea, Shannon Blaney, Danielle C. </a:t>
            </a:r>
            <a:r>
              <a:rPr lang="en-US" sz="1500" err="1">
                <a:solidFill>
                  <a:srgbClr val="666666"/>
                </a:solidFill>
                <a:latin typeface="Open Sans" panose="020B0606030504020204" pitchFamily="34" charset="0"/>
              </a:rPr>
              <a:t>Ompad</a:t>
            </a:r>
            <a:r>
              <a:rPr lang="en-US" sz="1500">
                <a:solidFill>
                  <a:srgbClr val="666666"/>
                </a:solidFill>
                <a:latin typeface="Open Sans" panose="020B0606030504020204" pitchFamily="34" charset="0"/>
              </a:rPr>
              <a:t>, Sarah Sisco, and David </a:t>
            </a:r>
            <a:r>
              <a:rPr lang="en-US" sz="1500" err="1">
                <a:solidFill>
                  <a:srgbClr val="666666"/>
                </a:solidFill>
                <a:latin typeface="Open Sans" panose="020B0606030504020204" pitchFamily="34" charset="0"/>
              </a:rPr>
              <a:t>Vlahov</a:t>
            </a:r>
            <a:r>
              <a:rPr lang="en-US" sz="1500">
                <a:solidFill>
                  <a:srgbClr val="666666"/>
                </a:solidFill>
                <a:latin typeface="Open Sans" panose="020B0606030504020204" pitchFamily="34" charset="0"/>
              </a:rPr>
              <a:t>, 2008:</a:t>
            </a:r>
            <a:r>
              <a:rPr lang="en-US" sz="1500" u="sng">
                <a:solidFill>
                  <a:srgbClr val="234E89"/>
                </a:solidFill>
                <a:latin typeface="Open Sans" panose="020B0606030504020204" pitchFamily="34" charset="0"/>
                <a:hlinkClick r:id="rId2"/>
              </a:rPr>
              <a:t>Project VIVA: A Multilevel Community-Based Intervention to Increase Influenza Vaccination Rates Among Hard-to-Reach Populations in New York City</a:t>
            </a:r>
            <a:r>
              <a:rPr lang="en-US" sz="1500" u="sng">
                <a:solidFill>
                  <a:srgbClr val="666666"/>
                </a:solidFill>
                <a:latin typeface="Open Sans" panose="020B0606030504020204" pitchFamily="34" charset="0"/>
              </a:rPr>
              <a:t>.  </a:t>
            </a:r>
            <a:r>
              <a:rPr lang="en-US" sz="1500">
                <a:solidFill>
                  <a:srgbClr val="666666"/>
                </a:solidFill>
                <a:latin typeface="Open Sans" panose="020B0606030504020204" pitchFamily="34" charset="0"/>
              </a:rPr>
              <a:t>American Journal of Public Health 98, 1314_1321, </a:t>
            </a:r>
            <a:r>
              <a:rPr lang="en-US" sz="1500">
                <a:solidFill>
                  <a:srgbClr val="234E89"/>
                </a:solidFill>
                <a:latin typeface="Open Sans" panose="020B0606030504020204" pitchFamily="34" charset="0"/>
                <a:hlinkClick r:id="rId2"/>
              </a:rPr>
              <a:t>https://doi.org/10.2105/AJPH.2007.119586</a:t>
            </a:r>
            <a:endParaRPr lang="en-US" sz="1500">
              <a:solidFill>
                <a:srgbClr val="2A2A2A"/>
              </a:solidFill>
              <a:latin typeface="Source Sans Pro" panose="020B0503030403020204" pitchFamily="34" charset="0"/>
            </a:endParaRPr>
          </a:p>
          <a:p>
            <a:endParaRPr lang="en-US" baseline="30000"/>
          </a:p>
        </p:txBody>
      </p:sp>
      <p:sp>
        <p:nvSpPr>
          <p:cNvPr id="5" name="Rectangle 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40646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5410581" y="4339431"/>
            <a:ext cx="12877419" cy="1608137"/>
          </a:xfrm>
        </p:spPr>
        <p:txBody>
          <a:bodyPr/>
          <a:lstStyle/>
          <a:p>
            <a:r>
              <a:rPr lang="en-US" sz="7200" dirty="0" err="1"/>
              <a:t>Suivi</a:t>
            </a:r>
            <a:r>
              <a:rPr lang="en-US" sz="7200" dirty="0"/>
              <a:t> &amp; </a:t>
            </a:r>
            <a:r>
              <a:rPr lang="en-US" sz="7200" dirty="0" err="1"/>
              <a:t>Évaluation</a:t>
            </a:r>
            <a:endParaRPr lang="fr-FR" sz="7200" dirty="0"/>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3086100"/>
            <a:ext cx="3734181" cy="4114800"/>
          </a:xfrm>
          <a:prstGeom prst="rect">
            <a:avLst/>
          </a:prstGeom>
        </p:spPr>
      </p:pic>
      <p:sp>
        <p:nvSpPr>
          <p:cNvPr id="5" name="Rectangle 4"/>
          <p:cNvSpPr/>
          <p:nvPr/>
        </p:nvSpPr>
        <p:spPr>
          <a:xfrm>
            <a:off x="174168" y="9797142"/>
            <a:ext cx="3766461" cy="400110"/>
          </a:xfrm>
          <a:prstGeom prst="rect">
            <a:avLst/>
          </a:prstGeom>
          <a:solidFill>
            <a:srgbClr val="2A999B"/>
          </a:solidFill>
        </p:spPr>
        <p:txBody>
          <a:bodyPr wrap="square">
            <a:spAutoFit/>
          </a:bodyPr>
          <a:lstStyle/>
          <a:p>
            <a:r>
              <a:rPr lang="en-US" sz="2000" b="1" dirty="0">
                <a:solidFill>
                  <a:schemeClr val="bg1"/>
                </a:solidFill>
                <a:latin typeface="Poppins Light" panose="020B0604020202020204" charset="0"/>
                <a:cs typeface="Poppins Light" panose="020B0604020202020204" charset="0"/>
              </a:rPr>
              <a:t>Formation </a:t>
            </a:r>
            <a:r>
              <a:rPr lang="fr-FR" sz="2000" b="1" dirty="0">
                <a:solidFill>
                  <a:schemeClr val="bg1"/>
                </a:solidFill>
                <a:latin typeface="Poppins Light" panose="020B0604020202020204" charset="0"/>
                <a:cs typeface="Poppins Light" panose="020B0604020202020204" charset="0"/>
              </a:rPr>
              <a:t>Complète 2022</a:t>
            </a:r>
            <a:endParaRPr lang="en-US" sz="200" b="1" dirty="0">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043789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6ED51E-866A-47D8-A48B-5B2BB0B82B64}"/>
              </a:ext>
            </a:extLst>
          </p:cNvPr>
          <p:cNvSpPr>
            <a:spLocks noGrp="1"/>
          </p:cNvSpPr>
          <p:nvPr>
            <p:ph type="title"/>
          </p:nvPr>
        </p:nvSpPr>
        <p:spPr>
          <a:xfrm>
            <a:off x="168728" y="54142"/>
            <a:ext cx="15758361" cy="715628"/>
          </a:xfrm>
        </p:spPr>
        <p:txBody>
          <a:bodyPr lIns="91440" tIns="45720" rIns="91440" bIns="45720" anchor="t">
            <a:normAutofit/>
          </a:bodyPr>
          <a:lstStyle/>
          <a:p>
            <a:r>
              <a:rPr lang="en-US" sz="4400" b="1" dirty="0" err="1">
                <a:solidFill>
                  <a:schemeClr val="tx1"/>
                </a:solidFill>
                <a:latin typeface="Poppins"/>
                <a:ea typeface="Ebrima"/>
                <a:cs typeface="Ebrima"/>
              </a:rPr>
              <a:t>Indicateurs</a:t>
            </a:r>
            <a:r>
              <a:rPr lang="en-US" sz="4400" b="1" dirty="0">
                <a:solidFill>
                  <a:schemeClr val="tx1"/>
                </a:solidFill>
                <a:latin typeface="Poppins"/>
                <a:ea typeface="Ebrima"/>
                <a:cs typeface="Ebrima"/>
              </a:rPr>
              <a:t> </a:t>
            </a:r>
            <a:r>
              <a:rPr lang="en-US" sz="4400" b="1" dirty="0" err="1">
                <a:solidFill>
                  <a:schemeClr val="tx1"/>
                </a:solidFill>
                <a:latin typeface="Poppins"/>
                <a:ea typeface="Ebrima"/>
                <a:cs typeface="Ebrima"/>
              </a:rPr>
              <a:t>prioritaires</a:t>
            </a:r>
            <a:r>
              <a:rPr lang="en-US" sz="4400" b="1" dirty="0">
                <a:solidFill>
                  <a:schemeClr val="tx1"/>
                </a:solidFill>
                <a:latin typeface="Poppins"/>
                <a:ea typeface="Ebrima"/>
                <a:cs typeface="Ebrima"/>
              </a:rPr>
              <a:t> du </a:t>
            </a:r>
            <a:r>
              <a:rPr lang="en-US" sz="4400" b="1" dirty="0" err="1">
                <a:solidFill>
                  <a:schemeClr val="tx1"/>
                </a:solidFill>
                <a:latin typeface="Poppins"/>
                <a:ea typeface="Ebrima"/>
                <a:cs typeface="Ebrima"/>
              </a:rPr>
              <a:t>vaccin</a:t>
            </a:r>
            <a:r>
              <a:rPr lang="en-US" sz="4400" b="1" dirty="0">
                <a:solidFill>
                  <a:schemeClr val="tx1"/>
                </a:solidFill>
                <a:latin typeface="Poppins"/>
                <a:ea typeface="Ebrima"/>
                <a:cs typeface="Ebrima"/>
              </a:rPr>
              <a:t> </a:t>
            </a:r>
            <a:r>
              <a:rPr lang="en-US" sz="4400" b="1" dirty="0" err="1">
                <a:solidFill>
                  <a:schemeClr val="tx1"/>
                </a:solidFill>
                <a:latin typeface="Poppins"/>
                <a:ea typeface="Ebrima"/>
                <a:cs typeface="Ebrima"/>
              </a:rPr>
              <a:t>contre</a:t>
            </a:r>
            <a:r>
              <a:rPr lang="en-US" sz="4400" b="1" dirty="0">
                <a:solidFill>
                  <a:schemeClr val="tx1"/>
                </a:solidFill>
                <a:latin typeface="Poppins"/>
                <a:ea typeface="Ebrima"/>
                <a:cs typeface="Ebrima"/>
              </a:rPr>
              <a:t> la COVID-19</a:t>
            </a:r>
          </a:p>
        </p:txBody>
      </p:sp>
      <p:sp>
        <p:nvSpPr>
          <p:cNvPr id="2" name="Content Placeholder 1">
            <a:extLst>
              <a:ext uri="{FF2B5EF4-FFF2-40B4-BE49-F238E27FC236}">
                <a16:creationId xmlns:a16="http://schemas.microsoft.com/office/drawing/2014/main" id="{DEBA6B7C-80BD-419C-9FA4-41412F27C788}"/>
              </a:ext>
            </a:extLst>
          </p:cNvPr>
          <p:cNvSpPr>
            <a:spLocks noGrp="1"/>
          </p:cNvSpPr>
          <p:nvPr>
            <p:ph sz="half" idx="1"/>
          </p:nvPr>
        </p:nvSpPr>
        <p:spPr/>
        <p:txBody>
          <a:bodyPr vert="horz" lIns="137160" tIns="68580" rIns="137160" bIns="68580" rtlCol="0" anchor="t">
            <a:normAutofit/>
          </a:bodyPr>
          <a:lstStyle/>
          <a:p>
            <a:endParaRPr lang="en-US">
              <a:cs typeface="Calibri"/>
            </a:endParaRPr>
          </a:p>
          <a:p>
            <a:endParaRPr lang="en-US">
              <a:cs typeface="Calibri"/>
            </a:endParaRPr>
          </a:p>
        </p:txBody>
      </p:sp>
      <p:graphicFrame>
        <p:nvGraphicFramePr>
          <p:cNvPr id="3" name="Table 2">
            <a:extLst>
              <a:ext uri="{FF2B5EF4-FFF2-40B4-BE49-F238E27FC236}">
                <a16:creationId xmlns:a16="http://schemas.microsoft.com/office/drawing/2014/main" id="{2856FFD4-EB7A-CF14-8D54-50F4550A4374}"/>
              </a:ext>
            </a:extLst>
          </p:cNvPr>
          <p:cNvGraphicFramePr>
            <a:graphicFrameLocks noGrp="1"/>
          </p:cNvGraphicFramePr>
          <p:nvPr>
            <p:extLst>
              <p:ext uri="{D42A27DB-BD31-4B8C-83A1-F6EECF244321}">
                <p14:modId xmlns:p14="http://schemas.microsoft.com/office/powerpoint/2010/main" val="1033022200"/>
              </p:ext>
            </p:extLst>
          </p:nvPr>
        </p:nvGraphicFramePr>
        <p:xfrm>
          <a:off x="159151" y="766822"/>
          <a:ext cx="18043351" cy="8645581"/>
        </p:xfrm>
        <a:graphic>
          <a:graphicData uri="http://schemas.openxmlformats.org/drawingml/2006/table">
            <a:tbl>
              <a:tblPr/>
              <a:tblGrid>
                <a:gridCol w="3356657">
                  <a:extLst>
                    <a:ext uri="{9D8B030D-6E8A-4147-A177-3AD203B41FA5}">
                      <a16:colId xmlns:a16="http://schemas.microsoft.com/office/drawing/2014/main" val="380814496"/>
                    </a:ext>
                  </a:extLst>
                </a:gridCol>
                <a:gridCol w="7349921">
                  <a:extLst>
                    <a:ext uri="{9D8B030D-6E8A-4147-A177-3AD203B41FA5}">
                      <a16:colId xmlns:a16="http://schemas.microsoft.com/office/drawing/2014/main" val="60333359"/>
                    </a:ext>
                  </a:extLst>
                </a:gridCol>
                <a:gridCol w="7336773">
                  <a:extLst>
                    <a:ext uri="{9D8B030D-6E8A-4147-A177-3AD203B41FA5}">
                      <a16:colId xmlns:a16="http://schemas.microsoft.com/office/drawing/2014/main" val="2562383079"/>
                    </a:ext>
                  </a:extLst>
                </a:gridCol>
              </a:tblGrid>
              <a:tr h="372226">
                <a:tc>
                  <a:txBody>
                    <a:bodyPr/>
                    <a:lstStyle/>
                    <a:p>
                      <a:pPr algn="l" fontAlgn="ctr"/>
                      <a:r>
                        <a:rPr lang="en-US" sz="2000" b="1" i="0" u="none" strike="noStrike" dirty="0">
                          <a:solidFill>
                            <a:srgbClr val="000000"/>
                          </a:solidFill>
                          <a:effectLst/>
                          <a:latin typeface="Calibri"/>
                        </a:rPr>
                        <a:t>DOMAINE</a:t>
                      </a:r>
                    </a:p>
                  </a:txBody>
                  <a:tcPr marL="68580" marR="1284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fontAlgn="ctr"/>
                      <a:r>
                        <a:rPr lang="en-US" sz="2000" b="1" i="0" u="none" strike="noStrike" dirty="0">
                          <a:solidFill>
                            <a:srgbClr val="000000"/>
                          </a:solidFill>
                          <a:effectLst/>
                          <a:latin typeface="Calibri"/>
                        </a:rPr>
                        <a:t>QUESTION</a:t>
                      </a:r>
                    </a:p>
                  </a:txBody>
                  <a:tcPr marL="68580" marR="1284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fontAlgn="ctr"/>
                      <a:r>
                        <a:rPr lang="en-US" sz="2000" b="1" i="0" u="none" strike="noStrike" dirty="0">
                          <a:solidFill>
                            <a:srgbClr val="000000"/>
                          </a:solidFill>
                          <a:effectLst/>
                          <a:latin typeface="+mn-lt"/>
                        </a:rPr>
                        <a:t>OPTIONS DE RÉSPONSE </a:t>
                      </a:r>
                      <a:endParaRPr lang="en-US" sz="2000" b="1" i="0" u="none" strike="noStrike" dirty="0">
                        <a:solidFill>
                          <a:srgbClr val="000000"/>
                        </a:solidFill>
                        <a:effectLst/>
                        <a:latin typeface="Calibri"/>
                      </a:endParaRPr>
                    </a:p>
                  </a:txBody>
                  <a:tcPr marL="68580" marR="12840" marT="685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738780912"/>
                  </a:ext>
                </a:extLst>
              </a:tr>
              <a:tr h="1186405">
                <a:tc>
                  <a:txBody>
                    <a:bodyPr/>
                    <a:lstStyle/>
                    <a:p>
                      <a:pPr algn="l" fontAlgn="ctr"/>
                      <a:r>
                        <a:rPr lang="en-GB" sz="1800" b="1" i="0" u="none" strike="noStrike" dirty="0">
                          <a:solidFill>
                            <a:srgbClr val="000000"/>
                          </a:solidFill>
                          <a:effectLst/>
                          <a:latin typeface="Calibri"/>
                        </a:rPr>
                        <a:t>Pensées et sentiments –</a:t>
                      </a:r>
                    </a:p>
                    <a:p>
                      <a:pPr algn="l" fontAlgn="ctr"/>
                      <a:r>
                        <a:rPr lang="en-GB" sz="1800" b="0" i="0" u="none" strike="noStrike" dirty="0">
                          <a:solidFill>
                            <a:srgbClr val="000000"/>
                          </a:solidFill>
                          <a:effectLst/>
                          <a:latin typeface="Calibri"/>
                        </a:rPr>
                        <a:t>Perception du </a:t>
                      </a:r>
                      <a:r>
                        <a:rPr lang="en-GB" sz="1800" b="0" i="0" u="none" strike="noStrike" dirty="0" err="1">
                          <a:solidFill>
                            <a:srgbClr val="000000"/>
                          </a:solidFill>
                          <a:effectLst/>
                          <a:latin typeface="Calibri"/>
                        </a:rPr>
                        <a:t>risque</a:t>
                      </a:r>
                      <a:endParaRPr lang="en-US" sz="1800" b="0" i="0" u="none" strike="noStrike">
                        <a:solidFill>
                          <a:srgbClr val="000000"/>
                        </a:solidFill>
                        <a:effectLst/>
                        <a:latin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nSpc>
                          <a:spcPct val="107000"/>
                        </a:lnSpc>
                        <a:spcAft>
                          <a:spcPts val="600"/>
                        </a:spcAft>
                      </a:pPr>
                      <a:r>
                        <a:rPr lang="fr-FR" sz="1800" kern="1200" dirty="0">
                          <a:solidFill>
                            <a:srgbClr val="000000"/>
                          </a:solidFill>
                          <a:effectLst/>
                          <a:latin typeface="+mn-lt"/>
                          <a:ea typeface="Calibri" panose="020F0502020204030204" pitchFamily="34" charset="0"/>
                          <a:cs typeface="Calibri"/>
                        </a:rPr>
                        <a:t>Dans quelle mesure êtes-vous inquiet de contracter le COVID-19 ? Diriez-vous.....</a:t>
                      </a:r>
                    </a:p>
                    <a:p>
                      <a:pPr>
                        <a:lnSpc>
                          <a:spcPct val="107000"/>
                        </a:lnSpc>
                        <a:spcAft>
                          <a:spcPts val="600"/>
                        </a:spcAft>
                      </a:pPr>
                      <a:endParaRPr lang="en-US" sz="1800" kern="1200" dirty="0">
                        <a:solidFill>
                          <a:srgbClr val="000000"/>
                        </a:solidFill>
                        <a:effectLst/>
                        <a:latin typeface="Calibri"/>
                        <a:ea typeface="Calibri" panose="020F0502020204030204" pitchFamily="34" charset="0"/>
                        <a:cs typeface="Calibri"/>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defTabSz="914400" rtl="0" eaLnBrk="1" latinLnBrk="0" hangingPunct="1">
                        <a:lnSpc>
                          <a:spcPct val="100000"/>
                        </a:lnSpc>
                        <a:spcAft>
                          <a:spcPts val="0"/>
                        </a:spcAft>
                        <a:buFont typeface="Wingdings" panose="05000000000000000000" pitchFamily="2" charset="2"/>
                        <a:buChar char="o"/>
                        <a:tabLst>
                          <a:tab pos="228600" algn="l"/>
                        </a:tabLst>
                      </a:pPr>
                      <a:r>
                        <a:rPr lang="fr-FR" sz="1800" kern="1200" dirty="0">
                          <a:solidFill>
                            <a:srgbClr val="000000"/>
                          </a:solidFill>
                          <a:effectLst/>
                          <a:latin typeface="+mn-lt"/>
                          <a:ea typeface="Calibri" panose="020F0502020204030204" pitchFamily="34" charset="0"/>
                          <a:cs typeface="Calibri"/>
                        </a:rPr>
                        <a:t>Pas du tout inquiet(e),</a:t>
                      </a:r>
                    </a:p>
                    <a:p>
                      <a:pPr marL="342900" lvl="0" indent="-342900" algn="l" defTabSz="914400" rtl="0" eaLnBrk="1" latinLnBrk="0" hangingPunct="1">
                        <a:lnSpc>
                          <a:spcPct val="100000"/>
                        </a:lnSpc>
                        <a:spcAft>
                          <a:spcPts val="0"/>
                        </a:spcAft>
                        <a:buFont typeface="Wingdings" panose="05000000000000000000" pitchFamily="2" charset="2"/>
                        <a:buChar char="o"/>
                        <a:tabLst>
                          <a:tab pos="228600" algn="l"/>
                        </a:tabLst>
                      </a:pPr>
                      <a:r>
                        <a:rPr lang="fr-FR" sz="1800" kern="1200" dirty="0">
                          <a:solidFill>
                            <a:srgbClr val="000000"/>
                          </a:solidFill>
                          <a:effectLst/>
                          <a:latin typeface="+mn-lt"/>
                          <a:ea typeface="Calibri" panose="020F0502020204030204" pitchFamily="34" charset="0"/>
                          <a:cs typeface="Calibri"/>
                        </a:rPr>
                        <a:t>Un peu inquiet (e),</a:t>
                      </a:r>
                    </a:p>
                    <a:p>
                      <a:pPr marL="342900" lvl="0" indent="-342900" algn="l" defTabSz="914400" rtl="0" eaLnBrk="1" latinLnBrk="0" hangingPunct="1">
                        <a:lnSpc>
                          <a:spcPct val="100000"/>
                        </a:lnSpc>
                        <a:spcAft>
                          <a:spcPts val="0"/>
                        </a:spcAft>
                        <a:buFont typeface="Wingdings" panose="05000000000000000000" pitchFamily="2" charset="2"/>
                        <a:buChar char="o"/>
                        <a:tabLst>
                          <a:tab pos="228600" algn="l"/>
                        </a:tabLst>
                      </a:pPr>
                      <a:r>
                        <a:rPr lang="fr-FR" sz="1800" kern="1200" dirty="0">
                          <a:solidFill>
                            <a:srgbClr val="000000"/>
                          </a:solidFill>
                          <a:effectLst/>
                          <a:latin typeface="+mn-lt"/>
                          <a:ea typeface="Calibri" panose="020F0502020204030204" pitchFamily="34" charset="0"/>
                          <a:cs typeface="Calibri"/>
                        </a:rPr>
                        <a:t>Légèrement inquiet(e), ou</a:t>
                      </a:r>
                    </a:p>
                    <a:p>
                      <a:pPr marL="342900" lvl="0" indent="-342900" algn="l" defTabSz="914400" rtl="0" eaLnBrk="1" latinLnBrk="0" hangingPunct="1">
                        <a:lnSpc>
                          <a:spcPct val="100000"/>
                        </a:lnSpc>
                        <a:spcAft>
                          <a:spcPts val="0"/>
                        </a:spcAft>
                        <a:buFont typeface="Wingdings" panose="05000000000000000000" pitchFamily="2" charset="2"/>
                        <a:buChar char="o"/>
                        <a:tabLst>
                          <a:tab pos="228600" algn="l"/>
                        </a:tabLst>
                      </a:pPr>
                      <a:r>
                        <a:rPr lang="fr-FR" sz="1800" kern="1200" dirty="0">
                          <a:solidFill>
                            <a:srgbClr val="000000"/>
                          </a:solidFill>
                          <a:effectLst/>
                          <a:latin typeface="+mn-lt"/>
                          <a:ea typeface="Calibri" panose="020F0502020204030204" pitchFamily="34" charset="0"/>
                          <a:cs typeface="Calibri"/>
                        </a:rPr>
                        <a:t>Très inquiet(e)?</a:t>
                      </a:r>
                      <a:endParaRPr lang="en-US" sz="1800" kern="1200" dirty="0">
                        <a:solidFill>
                          <a:srgbClr val="000000"/>
                        </a:solidFill>
                        <a:effectLst/>
                        <a:latin typeface="Calibri"/>
                        <a:ea typeface="Calibri" panose="020F0502020204030204" pitchFamily="34" charset="0"/>
                        <a:cs typeface="Calibri"/>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502790"/>
                  </a:ext>
                </a:extLst>
              </a:tr>
              <a:tr h="1244278">
                <a:tc>
                  <a:txBody>
                    <a:bodyPr/>
                    <a:lstStyle/>
                    <a:p>
                      <a:pPr lvl="0" algn="l">
                        <a:buNone/>
                      </a:pPr>
                      <a:r>
                        <a:rPr lang="en-GB" sz="1800" b="1" i="0" u="none" strike="noStrike" dirty="0">
                          <a:solidFill>
                            <a:srgbClr val="000000"/>
                          </a:solidFill>
                          <a:effectLst/>
                          <a:latin typeface="+mn-lt"/>
                        </a:rPr>
                        <a:t>Pensées et sentiments </a:t>
                      </a:r>
                      <a:r>
                        <a:rPr lang="en-US" sz="1800" b="1" i="0" u="none" strike="noStrike" noProof="0" dirty="0">
                          <a:solidFill>
                            <a:srgbClr val="000000"/>
                          </a:solidFill>
                          <a:effectLst/>
                          <a:latin typeface="Calibri"/>
                        </a:rPr>
                        <a:t>–</a:t>
                      </a:r>
                      <a:endParaRPr lang="en-US" sz="1800" b="0" i="0" u="none" strike="noStrike" noProof="0">
                        <a:effectLst/>
                      </a:endParaRPr>
                    </a:p>
                    <a:p>
                      <a:pPr lvl="0" algn="l">
                        <a:buNone/>
                      </a:pPr>
                      <a:r>
                        <a:rPr lang="fr-FR" sz="1800" b="0" i="0" u="none" strike="noStrike" noProof="0" dirty="0">
                          <a:solidFill>
                            <a:srgbClr val="000000"/>
                          </a:solidFill>
                          <a:effectLst/>
                          <a:latin typeface="+mn-lt"/>
                        </a:rPr>
                        <a:t>Confiance </a:t>
                      </a:r>
                      <a:r>
                        <a:rPr lang="fr-FR" sz="1800" b="0" i="0" u="none" strike="noStrike" noProof="0" dirty="0">
                          <a:solidFill>
                            <a:srgbClr val="000000"/>
                          </a:solidFill>
                          <a:effectLst/>
                          <a:latin typeface="Calibri"/>
                          <a:cs typeface="Calibri"/>
                        </a:rPr>
                        <a:t>en </a:t>
                      </a:r>
                      <a:r>
                        <a:rPr lang="fr-FR" sz="1800" b="0" i="0" u="none" strike="noStrike" noProof="0" dirty="0">
                          <a:solidFill>
                            <a:srgbClr val="000000"/>
                          </a:solidFill>
                          <a:effectLst/>
                          <a:latin typeface="+mn-lt"/>
                        </a:rPr>
                        <a:t>la s</a:t>
                      </a:r>
                      <a:r>
                        <a:rPr lang="fr-FR" sz="1800" b="0" i="0" u="none" strike="noStrike" noProof="0" dirty="0">
                          <a:solidFill>
                            <a:srgbClr val="000000"/>
                          </a:solidFill>
                          <a:effectLst/>
                          <a:latin typeface="Calibri"/>
                          <a:cs typeface="Calibri"/>
                        </a:rPr>
                        <a:t>û</a:t>
                      </a:r>
                      <a:r>
                        <a:rPr lang="fr-FR" sz="1800" b="0" i="0" u="none" strike="noStrike" noProof="0" dirty="0">
                          <a:solidFill>
                            <a:srgbClr val="000000"/>
                          </a:solidFill>
                          <a:effectLst/>
                          <a:latin typeface="+mn-lt"/>
                        </a:rPr>
                        <a:t>reté des vaccins</a:t>
                      </a:r>
                      <a:endParaRPr lang="en-US" sz="1800" b="0" i="0" u="none" strike="noStrike" noProof="0">
                        <a:solidFill>
                          <a:srgbClr val="000000"/>
                        </a:solidFill>
                        <a:effectLst/>
                        <a:latin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lvl="0" algn="l">
                        <a:lnSpc>
                          <a:spcPct val="100000"/>
                        </a:lnSpc>
                        <a:spcBef>
                          <a:spcPts val="0"/>
                        </a:spcBef>
                        <a:spcAft>
                          <a:spcPts val="0"/>
                        </a:spcAft>
                        <a:buNone/>
                      </a:pPr>
                      <a:r>
                        <a:rPr lang="fr-FR" sz="1800" kern="1200" dirty="0">
                          <a:solidFill>
                            <a:srgbClr val="000000"/>
                          </a:solidFill>
                          <a:effectLst/>
                          <a:latin typeface="+mn-lt"/>
                          <a:ea typeface="Calibri" panose="020F0502020204030204" pitchFamily="34" charset="0"/>
                          <a:cs typeface="Calibri"/>
                        </a:rPr>
                        <a:t>A quel point pensez-vous que le vaccin COVID-19 est sûr pour vous ?  </a:t>
                      </a:r>
                      <a:endParaRPr lang="en-US" sz="1800" dirty="0"/>
                    </a:p>
                    <a:p>
                      <a:pPr lvl="0" algn="l">
                        <a:lnSpc>
                          <a:spcPct val="100000"/>
                        </a:lnSpc>
                        <a:spcBef>
                          <a:spcPts val="0"/>
                        </a:spcBef>
                        <a:spcAft>
                          <a:spcPts val="0"/>
                        </a:spcAft>
                        <a:buNone/>
                      </a:pPr>
                      <a:endParaRPr lang="en-GB" sz="2100" b="0" i="0" u="none" strike="noStrike" kern="1200" noProof="0" dirty="0">
                        <a:effectLst/>
                      </a:endParaRPr>
                    </a:p>
                    <a:p>
                      <a:pPr lvl="0" algn="l">
                        <a:lnSpc>
                          <a:spcPct val="100000"/>
                        </a:lnSpc>
                        <a:spcBef>
                          <a:spcPts val="0"/>
                        </a:spcBef>
                        <a:spcAft>
                          <a:spcPts val="0"/>
                        </a:spcAft>
                        <a:buNone/>
                      </a:pPr>
                      <a:endParaRPr lang="en-US" sz="2700" dirty="0"/>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lvl="0" indent="-285750">
                        <a:lnSpc>
                          <a:spcPct val="100000"/>
                        </a:lnSpc>
                        <a:spcAft>
                          <a:spcPts val="0"/>
                        </a:spcAft>
                        <a:buClr>
                          <a:srgbClr val="000000"/>
                        </a:buClr>
                        <a:buFont typeface="Wingdings"/>
                        <a:buChar char="q"/>
                      </a:pPr>
                      <a:r>
                        <a:rPr lang="fr-FR" sz="1800" dirty="0"/>
                        <a:t>Pas du tout sûr(e),</a:t>
                      </a:r>
                    </a:p>
                    <a:p>
                      <a:pPr marL="285750" lvl="0" indent="-285750">
                        <a:lnSpc>
                          <a:spcPct val="100000"/>
                        </a:lnSpc>
                        <a:spcAft>
                          <a:spcPts val="0"/>
                        </a:spcAft>
                        <a:buClr>
                          <a:srgbClr val="000000"/>
                        </a:buClr>
                        <a:buFont typeface="Wingdings"/>
                        <a:buChar char="q"/>
                      </a:pPr>
                      <a:r>
                        <a:rPr lang="fr-FR" sz="1800" dirty="0"/>
                        <a:t>Un peu sûr(e),</a:t>
                      </a:r>
                    </a:p>
                    <a:p>
                      <a:pPr marL="285750" lvl="0" indent="-285750">
                        <a:lnSpc>
                          <a:spcPct val="100000"/>
                        </a:lnSpc>
                        <a:spcAft>
                          <a:spcPts val="0"/>
                        </a:spcAft>
                        <a:buClr>
                          <a:srgbClr val="000000"/>
                        </a:buClr>
                        <a:buFont typeface="Wingdings"/>
                        <a:buChar char="q"/>
                      </a:pPr>
                      <a:r>
                        <a:rPr lang="fr-FR" sz="1800" kern="1200" dirty="0">
                          <a:solidFill>
                            <a:srgbClr val="000000"/>
                          </a:solidFill>
                          <a:effectLst/>
                          <a:latin typeface="+mn-lt"/>
                          <a:ea typeface="Calibri" panose="020F0502020204030204" pitchFamily="34" charset="0"/>
                          <a:cs typeface="Calibri"/>
                        </a:rPr>
                        <a:t>Légèrement</a:t>
                      </a:r>
                      <a:r>
                        <a:rPr lang="fr-FR" sz="1800" dirty="0"/>
                        <a:t> sûr(e), ou</a:t>
                      </a:r>
                    </a:p>
                    <a:p>
                      <a:pPr marL="285750" lvl="0" indent="-285750">
                        <a:lnSpc>
                          <a:spcPct val="100000"/>
                        </a:lnSpc>
                        <a:spcAft>
                          <a:spcPts val="0"/>
                        </a:spcAft>
                        <a:buClr>
                          <a:srgbClr val="000000"/>
                        </a:buClr>
                        <a:buFont typeface="Wingdings"/>
                        <a:buChar char="q"/>
                      </a:pPr>
                      <a:r>
                        <a:rPr lang="fr-FR" sz="1800" dirty="0"/>
                        <a:t>Très sûr(e)?</a:t>
                      </a:r>
                      <a:endParaRPr lang="en-GB" sz="1800" dirty="0"/>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903754"/>
                  </a:ext>
                </a:extLst>
              </a:tr>
              <a:tr h="1444242">
                <a:tc>
                  <a:txBody>
                    <a:bodyPr/>
                    <a:lstStyle/>
                    <a:p>
                      <a:pPr algn="l" fontAlgn="ctr"/>
                      <a:r>
                        <a:rPr lang="en-GB" sz="1800" b="1" i="0" u="none" strike="noStrike" dirty="0">
                          <a:solidFill>
                            <a:srgbClr val="000000"/>
                          </a:solidFill>
                          <a:effectLst/>
                          <a:latin typeface="+mn-lt"/>
                        </a:rPr>
                        <a:t>Pensées et sentiments </a:t>
                      </a:r>
                      <a:r>
                        <a:rPr lang="en-US" sz="1800" b="1" i="0" u="none" strike="noStrike" dirty="0">
                          <a:solidFill>
                            <a:srgbClr val="000000"/>
                          </a:solidFill>
                          <a:effectLst/>
                          <a:latin typeface="Calibri"/>
                        </a:rPr>
                        <a:t>–</a:t>
                      </a:r>
                    </a:p>
                    <a:p>
                      <a:pPr algn="l" fontAlgn="ctr"/>
                      <a:r>
                        <a:rPr lang="fr-FR" sz="1800" b="0" i="0" u="none" strike="noStrike" dirty="0">
                          <a:solidFill>
                            <a:srgbClr val="000000"/>
                          </a:solidFill>
                          <a:effectLst/>
                          <a:latin typeface="+mn-lt"/>
                        </a:rPr>
                        <a:t>Confiance dans les avantages du vaccin</a:t>
                      </a:r>
                      <a:endParaRPr lang="en-US" sz="1800" b="0" i="0" u="none" strike="noStrike" dirty="0">
                        <a:solidFill>
                          <a:srgbClr val="000000"/>
                        </a:solidFill>
                        <a:effectLst/>
                        <a:latin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marL="0" marR="0" algn="l" defTabSz="914400" rtl="0" eaLnBrk="1" fontAlgn="ctr" latinLnBrk="0" hangingPunct="1">
                        <a:lnSpc>
                          <a:spcPct val="90000"/>
                        </a:lnSpc>
                        <a:spcBef>
                          <a:spcPts val="0"/>
                        </a:spcBef>
                        <a:spcAft>
                          <a:spcPts val="0"/>
                        </a:spcAft>
                      </a:pPr>
                      <a:r>
                        <a:rPr lang="fr-FR" sz="2100" kern="1200" dirty="0">
                          <a:solidFill>
                            <a:srgbClr val="000000"/>
                          </a:solidFill>
                          <a:effectLst/>
                          <a:latin typeface="+mn-lt"/>
                          <a:ea typeface="Calibri" panose="020F0502020204030204" pitchFamily="34" charset="0"/>
                          <a:cs typeface="Calibri"/>
                        </a:rPr>
                        <a:t>A quel point pensez-vous qu'il est important pour votre santé de recevoir le vaccin COVID-19 ? Diriez-vous</a:t>
                      </a:r>
                      <a:r>
                        <a:rPr lang="en-GB" sz="2100" kern="1200" dirty="0">
                          <a:solidFill>
                            <a:srgbClr val="000000"/>
                          </a:solidFill>
                          <a:effectLst/>
                          <a:latin typeface="Calibri"/>
                          <a:ea typeface="Times New Roman" panose="02020603050405020304" pitchFamily="18" charset="0"/>
                          <a:cs typeface="Calibri"/>
                        </a:rPr>
                        <a:t>…</a:t>
                      </a:r>
                      <a:endParaRPr lang="en-US" sz="2100" kern="1200" dirty="0">
                        <a:solidFill>
                          <a:srgbClr val="000000"/>
                        </a:solidFill>
                        <a:effectLst/>
                        <a:latin typeface="Calibri"/>
                        <a:ea typeface="Calibri" panose="020F0502020204030204" pitchFamily="34" charset="0"/>
                        <a:cs typeface="Calibri"/>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0000"/>
                        </a:lnSpc>
                        <a:buFont typeface="Wingdings" panose="05000000000000000000" pitchFamily="2" charset="2"/>
                        <a:buChar char="o"/>
                      </a:pPr>
                      <a:r>
                        <a:rPr lang="fr-FR" sz="1800" kern="1200" dirty="0">
                          <a:solidFill>
                            <a:srgbClr val="000000"/>
                          </a:solidFill>
                          <a:effectLst/>
                          <a:latin typeface="+mn-lt"/>
                          <a:ea typeface="Times New Roman" panose="02020603050405020304" pitchFamily="18" charset="0"/>
                          <a:cs typeface="Calibri"/>
                        </a:rPr>
                        <a:t>Pas du tout important(e)</a:t>
                      </a:r>
                    </a:p>
                    <a:p>
                      <a:pPr marL="342900" lvl="0" indent="-342900">
                        <a:lnSpc>
                          <a:spcPct val="100000"/>
                        </a:lnSpc>
                        <a:buFont typeface="Wingdings" panose="05000000000000000000" pitchFamily="2" charset="2"/>
                        <a:buChar char="o"/>
                      </a:pPr>
                      <a:r>
                        <a:rPr lang="fr-FR" sz="1800" kern="1200" dirty="0">
                          <a:solidFill>
                            <a:srgbClr val="000000"/>
                          </a:solidFill>
                          <a:effectLst/>
                          <a:latin typeface="+mn-lt"/>
                          <a:ea typeface="Times New Roman" panose="02020603050405020304" pitchFamily="18" charset="0"/>
                          <a:cs typeface="Calibri"/>
                        </a:rPr>
                        <a:t>Un peu important(e)</a:t>
                      </a:r>
                    </a:p>
                    <a:p>
                      <a:pPr marL="342900" lvl="0" indent="-342900">
                        <a:lnSpc>
                          <a:spcPct val="100000"/>
                        </a:lnSpc>
                        <a:buFont typeface="Wingdings" panose="05000000000000000000" pitchFamily="2" charset="2"/>
                        <a:buChar char="o"/>
                      </a:pPr>
                      <a:r>
                        <a:rPr lang="fr-FR" sz="1800" kern="1200" dirty="0">
                          <a:solidFill>
                            <a:srgbClr val="000000"/>
                          </a:solidFill>
                          <a:effectLst/>
                          <a:latin typeface="+mn-lt"/>
                          <a:ea typeface="Calibri" panose="020F0502020204030204" pitchFamily="34" charset="0"/>
                          <a:cs typeface="Calibri"/>
                        </a:rPr>
                        <a:t>Légèrement</a:t>
                      </a:r>
                      <a:r>
                        <a:rPr lang="fr-FR" sz="1800" kern="1200" dirty="0">
                          <a:solidFill>
                            <a:srgbClr val="000000"/>
                          </a:solidFill>
                          <a:effectLst/>
                          <a:latin typeface="+mn-lt"/>
                          <a:ea typeface="Times New Roman" panose="02020603050405020304" pitchFamily="18" charset="0"/>
                          <a:cs typeface="Calibri"/>
                        </a:rPr>
                        <a:t> important(e), ou</a:t>
                      </a:r>
                    </a:p>
                    <a:p>
                      <a:pPr marL="342900" lvl="0" indent="-342900">
                        <a:lnSpc>
                          <a:spcPct val="100000"/>
                        </a:lnSpc>
                        <a:buFont typeface="Wingdings" panose="05000000000000000000" pitchFamily="2" charset="2"/>
                        <a:buChar char="o"/>
                      </a:pPr>
                      <a:r>
                        <a:rPr lang="fr-FR" sz="1800" kern="1200" dirty="0">
                          <a:solidFill>
                            <a:srgbClr val="000000"/>
                          </a:solidFill>
                          <a:effectLst/>
                          <a:latin typeface="+mn-lt"/>
                          <a:ea typeface="Times New Roman" panose="02020603050405020304" pitchFamily="18" charset="0"/>
                          <a:cs typeface="Calibri"/>
                        </a:rPr>
                        <a:t>Très important(e)</a:t>
                      </a:r>
                      <a:r>
                        <a:rPr lang="en-GB" sz="1800" kern="1200" dirty="0">
                          <a:solidFill>
                            <a:srgbClr val="000000"/>
                          </a:solidFill>
                          <a:effectLst/>
                          <a:latin typeface="Calibri"/>
                          <a:ea typeface="Times New Roman" panose="02020603050405020304" pitchFamily="18" charset="0"/>
                          <a:cs typeface="Calibri"/>
                        </a:rPr>
                        <a:t>?</a:t>
                      </a:r>
                      <a:endParaRPr lang="en-US" sz="1800">
                        <a:effectLst/>
                        <a:latin typeface="Times New Roman"/>
                        <a:ea typeface="Calibri" panose="020F0502020204030204" pitchFamily="34" charset="0"/>
                        <a:cs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349757"/>
                  </a:ext>
                </a:extLst>
              </a:tr>
              <a:tr h="759343">
                <a:tc>
                  <a:txBody>
                    <a:bodyPr/>
                    <a:lstStyle/>
                    <a:p>
                      <a:pPr algn="l" fontAlgn="ctr"/>
                      <a:r>
                        <a:rPr lang="en-US" sz="1800" b="1" i="0" u="none" strike="noStrike" dirty="0">
                          <a:solidFill>
                            <a:srgbClr val="000000"/>
                          </a:solidFill>
                          <a:effectLst/>
                          <a:latin typeface="Calibri"/>
                        </a:rPr>
                        <a:t>Processus </a:t>
                      </a:r>
                      <a:r>
                        <a:rPr lang="en-US" sz="1800" b="1" i="0" u="none" strike="noStrike" err="1">
                          <a:solidFill>
                            <a:srgbClr val="000000"/>
                          </a:solidFill>
                          <a:effectLst/>
                          <a:latin typeface="Calibri"/>
                        </a:rPr>
                        <a:t>sociaux</a:t>
                      </a:r>
                      <a:r>
                        <a:rPr lang="en-US" sz="1800" b="1" i="0" u="none" strike="noStrike" dirty="0">
                          <a:solidFill>
                            <a:srgbClr val="000000"/>
                          </a:solidFill>
                          <a:effectLst/>
                          <a:latin typeface="Calibri"/>
                        </a:rPr>
                        <a:t> –</a:t>
                      </a:r>
                    </a:p>
                    <a:p>
                      <a:pPr algn="l" fontAlgn="ctr"/>
                      <a:r>
                        <a:rPr lang="en-US" sz="1800" b="0" i="0" u="none" strike="noStrike" err="1">
                          <a:solidFill>
                            <a:srgbClr val="000000"/>
                          </a:solidFill>
                          <a:effectLst/>
                          <a:latin typeface="Calibri"/>
                        </a:rPr>
                        <a:t>Normes</a:t>
                      </a:r>
                      <a:r>
                        <a:rPr lang="en-US" sz="1800" b="0" i="0" u="none" strike="noStrike" dirty="0">
                          <a:solidFill>
                            <a:srgbClr val="000000"/>
                          </a:solidFill>
                          <a:effectLst/>
                          <a:latin typeface="+mn-lt"/>
                        </a:rPr>
                        <a:t> relatives à la </a:t>
                      </a:r>
                      <a:r>
                        <a:rPr lang="en-US" sz="1800" b="0" i="0" u="none" strike="noStrike" err="1">
                          <a:solidFill>
                            <a:srgbClr val="000000"/>
                          </a:solidFill>
                          <a:effectLst/>
                          <a:latin typeface="+mn-lt"/>
                        </a:rPr>
                        <a:t>famille</a:t>
                      </a:r>
                      <a:r>
                        <a:rPr lang="en-US" sz="1800" b="0" i="0" u="none" strike="noStrike" dirty="0">
                          <a:solidFill>
                            <a:srgbClr val="000000"/>
                          </a:solidFill>
                          <a:effectLst/>
                          <a:latin typeface="+mn-lt"/>
                        </a:rPr>
                        <a:t> et aux </a:t>
                      </a:r>
                      <a:r>
                        <a:rPr lang="en-US" sz="1800" b="0" i="0" u="none" strike="noStrike" err="1">
                          <a:solidFill>
                            <a:srgbClr val="000000"/>
                          </a:solidFill>
                          <a:effectLst/>
                          <a:latin typeface="+mn-lt"/>
                        </a:rPr>
                        <a:t>amis</a:t>
                      </a:r>
                      <a:endParaRPr lang="en-US" sz="1800" b="0" i="0" u="none" strike="noStrike">
                        <a:solidFill>
                          <a:srgbClr val="000000"/>
                        </a:solidFill>
                        <a:effectLst/>
                        <a:latin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EDB9"/>
                    </a:solidFill>
                  </a:tcPr>
                </a:tc>
                <a:tc>
                  <a:txBody>
                    <a:bodyPr/>
                    <a:lstStyle/>
                    <a:p>
                      <a:pPr marL="0" marR="0" lvl="0" indent="0" algn="l" rtl="0" eaLnBrk="1" fontAlgn="ctr" latinLnBrk="0" hangingPunct="1">
                        <a:lnSpc>
                          <a:spcPct val="90000"/>
                        </a:lnSpc>
                        <a:spcBef>
                          <a:spcPts val="0"/>
                        </a:spcBef>
                        <a:spcAft>
                          <a:spcPts val="0"/>
                        </a:spcAft>
                        <a:buClrTx/>
                        <a:buSzTx/>
                        <a:buFontTx/>
                        <a:buNone/>
                      </a:pPr>
                      <a:r>
                        <a:rPr lang="fr-FR" sz="1800" kern="1200" dirty="0">
                          <a:solidFill>
                            <a:srgbClr val="000000"/>
                          </a:solidFill>
                          <a:effectLst/>
                          <a:latin typeface="+mn-lt"/>
                          <a:ea typeface="Calibri" panose="020F0502020204030204" pitchFamily="34" charset="0"/>
                          <a:cs typeface="Calibri"/>
                        </a:rPr>
                        <a:t>Pensez-vous que la plupart des membres de votre famille et de vos amis proches souhaitent que vous vous fassiez vacciner contre la COVID-19 ? </a:t>
                      </a:r>
                      <a:endParaRPr lang="en-US" sz="1800"/>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0000"/>
                        </a:lnSpc>
                        <a:buFont typeface="Wingdings" panose="05000000000000000000" pitchFamily="2" charset="2"/>
                        <a:buChar char="o"/>
                      </a:pPr>
                      <a:r>
                        <a:rPr lang="en-GB" sz="1800" kern="1200" dirty="0">
                          <a:solidFill>
                            <a:srgbClr val="000000"/>
                          </a:solidFill>
                          <a:effectLst/>
                          <a:latin typeface="Calibri"/>
                          <a:ea typeface="Times New Roman" panose="02020603050405020304" pitchFamily="18" charset="0"/>
                          <a:cs typeface="Calibri"/>
                        </a:rPr>
                        <a:t>NON</a:t>
                      </a:r>
                      <a:endParaRPr lang="en-US" sz="1800">
                        <a:effectLst/>
                        <a:latin typeface="Times New Roman"/>
                        <a:ea typeface="Calibri" panose="020F0502020204030204" pitchFamily="34" charset="0"/>
                        <a:cs typeface="Calibri"/>
                      </a:endParaRPr>
                    </a:p>
                    <a:p>
                      <a:pPr marL="342900" lvl="0" indent="-342900">
                        <a:lnSpc>
                          <a:spcPct val="100000"/>
                        </a:lnSpc>
                        <a:spcAft>
                          <a:spcPts val="800"/>
                        </a:spcAft>
                        <a:buFont typeface="Wingdings" panose="05000000000000000000" pitchFamily="2" charset="2"/>
                        <a:buChar char="o"/>
                      </a:pPr>
                      <a:r>
                        <a:rPr lang="en-US" sz="1800" dirty="0">
                          <a:effectLst/>
                          <a:latin typeface="Calibri"/>
                          <a:ea typeface="Cambria"/>
                          <a:cs typeface="Calibri"/>
                        </a:rPr>
                        <a:t>OUI</a:t>
                      </a: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2106660"/>
                  </a:ext>
                </a:extLst>
              </a:tr>
              <a:tr h="1302151">
                <a:tc>
                  <a:txBody>
                    <a:bodyPr/>
                    <a:lstStyle/>
                    <a:p>
                      <a:pPr algn="l" fontAlgn="ctr"/>
                      <a:r>
                        <a:rPr lang="en-US" sz="1800" b="1" i="0" u="none" strike="noStrike" dirty="0">
                          <a:solidFill>
                            <a:srgbClr val="000000"/>
                          </a:solidFill>
                          <a:effectLst/>
                          <a:latin typeface="Calibri"/>
                        </a:rPr>
                        <a:t>Motivation –</a:t>
                      </a:r>
                    </a:p>
                    <a:p>
                      <a:pPr algn="l" fontAlgn="ctr"/>
                      <a:r>
                        <a:rPr lang="en-US" sz="1800" b="0" i="0" u="none" strike="noStrike" dirty="0">
                          <a:solidFill>
                            <a:srgbClr val="000000"/>
                          </a:solidFill>
                          <a:effectLst/>
                          <a:latin typeface="Calibri"/>
                        </a:rPr>
                        <a:t>Intention</a:t>
                      </a: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99"/>
                    </a:solidFill>
                  </a:tcPr>
                </a:tc>
                <a:tc>
                  <a:txBody>
                    <a:bodyPr/>
                    <a:lstStyle/>
                    <a:p>
                      <a:pPr>
                        <a:lnSpc>
                          <a:spcPct val="107000"/>
                        </a:lnSpc>
                        <a:spcAft>
                          <a:spcPts val="600"/>
                        </a:spcAft>
                      </a:pPr>
                      <a:r>
                        <a:rPr lang="fr-FR" sz="1800" kern="1200" dirty="0">
                          <a:solidFill>
                            <a:srgbClr val="000000"/>
                          </a:solidFill>
                          <a:effectLst/>
                          <a:latin typeface="+mn-lt"/>
                          <a:ea typeface="Calibri" panose="020F0502020204030204" pitchFamily="34" charset="0"/>
                          <a:cs typeface="Calibri"/>
                        </a:rPr>
                        <a:t>Voulez-vous vous faire vacciner contre la COVID-19 ? Diriez-vous que...</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0000"/>
                        </a:lnSpc>
                        <a:buFont typeface="Wingdings" panose="05000000000000000000" pitchFamily="2" charset="2"/>
                        <a:buChar char="o"/>
                      </a:pPr>
                      <a:r>
                        <a:rPr lang="fr-FR" sz="1800" dirty="0">
                          <a:effectLst/>
                          <a:latin typeface="+mn-lt"/>
                          <a:ea typeface="Cambria"/>
                          <a:cs typeface="Calibri"/>
                        </a:rPr>
                        <a:t>Non, je ne veux pas,</a:t>
                      </a:r>
                    </a:p>
                    <a:p>
                      <a:pPr marL="342900" lvl="0" indent="-342900">
                        <a:lnSpc>
                          <a:spcPct val="100000"/>
                        </a:lnSpc>
                        <a:buFont typeface="Wingdings" panose="05000000000000000000" pitchFamily="2" charset="2"/>
                        <a:buChar char="o"/>
                      </a:pPr>
                      <a:r>
                        <a:rPr lang="fr-FR" sz="1800" dirty="0">
                          <a:effectLst/>
                          <a:latin typeface="+mn-lt"/>
                          <a:ea typeface="Cambria"/>
                          <a:cs typeface="Calibri"/>
                        </a:rPr>
                        <a:t>Oui, je le veux</a:t>
                      </a:r>
                    </a:p>
                    <a:p>
                      <a:pPr marL="342900" lvl="0" indent="-342900">
                        <a:lnSpc>
                          <a:spcPct val="100000"/>
                        </a:lnSpc>
                        <a:buFont typeface="Wingdings" panose="05000000000000000000" pitchFamily="2" charset="2"/>
                        <a:buChar char="o"/>
                      </a:pPr>
                      <a:r>
                        <a:rPr lang="fr-FR" sz="1800" dirty="0">
                          <a:effectLst/>
                          <a:latin typeface="+mn-lt"/>
                          <a:ea typeface="Cambria"/>
                          <a:cs typeface="Calibri"/>
                        </a:rPr>
                        <a:t>Je ne suis pas sûr ?</a:t>
                      </a:r>
                    </a:p>
                    <a:p>
                      <a:pPr marL="342900" lvl="0" indent="-342900">
                        <a:lnSpc>
                          <a:spcPct val="100000"/>
                        </a:lnSpc>
                        <a:buFont typeface="Wingdings" panose="05000000000000000000" pitchFamily="2" charset="2"/>
                        <a:buChar char="o"/>
                      </a:pPr>
                      <a:r>
                        <a:rPr lang="fr-FR" sz="1800" dirty="0">
                          <a:effectLst/>
                          <a:latin typeface="+mn-lt"/>
                          <a:ea typeface="Cambria"/>
                          <a:cs typeface="Calibri"/>
                        </a:rPr>
                        <a:t>Je suis vacciné</a:t>
                      </a:r>
                      <a:endParaRPr lang="en-US" sz="1800">
                        <a:effectLst/>
                        <a:latin typeface="Calibri"/>
                        <a:ea typeface="Cambria"/>
                        <a:cs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5314481"/>
                  </a:ext>
                </a:extLst>
              </a:tr>
              <a:tr h="759343">
                <a:tc>
                  <a:txBody>
                    <a:bodyPr/>
                    <a:lstStyle/>
                    <a:p>
                      <a:pPr algn="l" fontAlgn="ctr"/>
                      <a:r>
                        <a:rPr lang="en-US" sz="1800" b="1" i="0" u="none" strike="noStrike" err="1">
                          <a:solidFill>
                            <a:srgbClr val="000000"/>
                          </a:solidFill>
                          <a:effectLst/>
                          <a:latin typeface="Calibri"/>
                        </a:rPr>
                        <a:t>Enjeux</a:t>
                      </a:r>
                      <a:r>
                        <a:rPr lang="en-US" sz="1800" b="1" i="0" u="none" strike="noStrike" dirty="0">
                          <a:solidFill>
                            <a:srgbClr val="000000"/>
                          </a:solidFill>
                          <a:effectLst/>
                          <a:latin typeface="Calibri"/>
                        </a:rPr>
                        <a:t> pratiques –</a:t>
                      </a:r>
                    </a:p>
                    <a:p>
                      <a:pPr algn="l" fontAlgn="ctr"/>
                      <a:r>
                        <a:rPr lang="en-US" sz="1800" b="0" i="0" u="none" strike="noStrike" dirty="0">
                          <a:solidFill>
                            <a:srgbClr val="000000"/>
                          </a:solidFill>
                          <a:effectLst/>
                          <a:latin typeface="Calibri"/>
                        </a:rPr>
                        <a:t>Savoir </a:t>
                      </a:r>
                      <a:r>
                        <a:rPr lang="en-US" sz="1800" b="0" i="0" u="none" strike="noStrike" dirty="0" err="1">
                          <a:solidFill>
                            <a:srgbClr val="000000"/>
                          </a:solidFill>
                          <a:effectLst/>
                          <a:latin typeface="Calibri"/>
                        </a:rPr>
                        <a:t>ou</a:t>
                      </a:r>
                      <a:r>
                        <a:rPr lang="en-US" sz="1800" b="0" i="0" u="none" strike="noStrike" dirty="0">
                          <a:solidFill>
                            <a:srgbClr val="000000"/>
                          </a:solidFill>
                          <a:effectLst/>
                          <a:latin typeface="Calibri"/>
                        </a:rPr>
                        <a:t> </a:t>
                      </a:r>
                      <a:r>
                        <a:rPr lang="en-US" sz="1800" b="0" i="0" u="none" strike="noStrike" dirty="0" err="1">
                          <a:solidFill>
                            <a:srgbClr val="000000"/>
                          </a:solidFill>
                          <a:effectLst/>
                          <a:latin typeface="Calibri"/>
                        </a:rPr>
                        <a:t>aller</a:t>
                      </a:r>
                      <a:endParaRPr lang="en-US" sz="1800" b="0" i="0" u="none" strike="noStrike" dirty="0">
                        <a:solidFill>
                          <a:srgbClr val="000000"/>
                        </a:solidFill>
                        <a:effectLst/>
                        <a:latin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7E6"/>
                    </a:solidFill>
                  </a:tcPr>
                </a:tc>
                <a:tc>
                  <a:txBody>
                    <a:bodyPr/>
                    <a:lstStyle/>
                    <a:p>
                      <a:pPr marL="0" marR="0" algn="l" rtl="0" eaLnBrk="1" fontAlgn="ctr" latinLnBrk="0" hangingPunct="1">
                        <a:lnSpc>
                          <a:spcPct val="90000"/>
                        </a:lnSpc>
                        <a:spcBef>
                          <a:spcPts val="0"/>
                        </a:spcBef>
                        <a:spcAft>
                          <a:spcPts val="0"/>
                        </a:spcAft>
                      </a:pPr>
                      <a:r>
                        <a:rPr lang="fr-FR" sz="1800" kern="1200" dirty="0">
                          <a:solidFill>
                            <a:srgbClr val="000000"/>
                          </a:solidFill>
                          <a:effectLst/>
                          <a:latin typeface="+mn-lt"/>
                          <a:ea typeface="Calibri" panose="020F0502020204030204" pitchFamily="34" charset="0"/>
                          <a:cs typeface="Calibri"/>
                        </a:rPr>
                        <a:t>Savez-vous où aller pour vous faire vacciner contre le COVID-19 </a:t>
                      </a:r>
                      <a:endParaRPr lang="en-US" sz="1800" kern="1200">
                        <a:solidFill>
                          <a:srgbClr val="000000"/>
                        </a:solidFill>
                        <a:effectLst/>
                        <a:latin typeface="Calibri"/>
                        <a:ea typeface="Calibri" panose="020F0502020204030204" pitchFamily="34" charset="0"/>
                        <a:cs typeface="Calibri"/>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Wingdings" panose="05000000000000000000" pitchFamily="2" charset="2"/>
                        <a:buChar char="o"/>
                      </a:pPr>
                      <a:r>
                        <a:rPr lang="en-GB" sz="1800" kern="1200" dirty="0">
                          <a:solidFill>
                            <a:srgbClr val="000000"/>
                          </a:solidFill>
                          <a:effectLst/>
                          <a:latin typeface="Calibri"/>
                          <a:ea typeface="Times New Roman" panose="02020603050405020304" pitchFamily="18" charset="0"/>
                          <a:cs typeface="Calibri"/>
                        </a:rPr>
                        <a:t>NON</a:t>
                      </a:r>
                      <a:endParaRPr lang="en-US" sz="1800">
                        <a:effectLst/>
                        <a:latin typeface="Times New Roman"/>
                        <a:ea typeface="Calibri" panose="020F0502020204030204" pitchFamily="34" charset="0"/>
                        <a:cs typeface="Calibri"/>
                      </a:endParaRPr>
                    </a:p>
                    <a:p>
                      <a:pPr marL="342900" lvl="0" indent="-342900">
                        <a:lnSpc>
                          <a:spcPct val="107000"/>
                        </a:lnSpc>
                        <a:spcAft>
                          <a:spcPts val="800"/>
                        </a:spcAft>
                        <a:buFont typeface="Wingdings" panose="05000000000000000000" pitchFamily="2" charset="2"/>
                        <a:buChar char="o"/>
                      </a:pPr>
                      <a:r>
                        <a:rPr lang="en-US" sz="1800" kern="1200" dirty="0">
                          <a:solidFill>
                            <a:srgbClr val="000000"/>
                          </a:solidFill>
                          <a:effectLst/>
                          <a:latin typeface="Calibri"/>
                          <a:ea typeface="Calibri" panose="020F0502020204030204" pitchFamily="34" charset="0"/>
                          <a:cs typeface="Calibri"/>
                        </a:rPr>
                        <a:t>OUI</a:t>
                      </a:r>
                      <a:endParaRPr lang="en-US" sz="1800">
                        <a:effectLst/>
                        <a:latin typeface="Calibri"/>
                        <a:ea typeface="Calibri" panose="020F0502020204030204" pitchFamily="34" charset="0"/>
                        <a:cs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28014"/>
                  </a:ext>
                </a:extLst>
              </a:tr>
              <a:tr h="1444242">
                <a:tc>
                  <a:txBody>
                    <a:bodyPr/>
                    <a:lstStyle/>
                    <a:p>
                      <a:pPr algn="l" fontAlgn="ctr"/>
                      <a:r>
                        <a:rPr lang="en-US" sz="1800" b="1" i="0" u="none" strike="noStrike" err="1">
                          <a:solidFill>
                            <a:srgbClr val="000000"/>
                          </a:solidFill>
                          <a:effectLst/>
                          <a:latin typeface="Calibri"/>
                        </a:rPr>
                        <a:t>Enjeux</a:t>
                      </a:r>
                      <a:r>
                        <a:rPr lang="en-US" sz="1800" b="1" i="0" u="none" strike="noStrike" dirty="0">
                          <a:solidFill>
                            <a:srgbClr val="000000"/>
                          </a:solidFill>
                          <a:effectLst/>
                          <a:latin typeface="Calibri"/>
                        </a:rPr>
                        <a:t> pratiques – </a:t>
                      </a:r>
                    </a:p>
                    <a:p>
                      <a:pPr algn="l" fontAlgn="ctr"/>
                      <a:r>
                        <a:rPr lang="en-US" sz="1800" b="0" i="0" u="none" strike="noStrike" err="1">
                          <a:solidFill>
                            <a:srgbClr val="000000"/>
                          </a:solidFill>
                          <a:effectLst/>
                          <a:latin typeface="+mn-lt"/>
                        </a:rPr>
                        <a:t>Facilité</a:t>
                      </a:r>
                      <a:r>
                        <a:rPr lang="en-US" sz="1800" b="0" i="0" u="none" strike="noStrike" dirty="0">
                          <a:solidFill>
                            <a:srgbClr val="000000"/>
                          </a:solidFill>
                          <a:effectLst/>
                          <a:latin typeface="+mn-lt"/>
                        </a:rPr>
                        <a:t> de </a:t>
                      </a:r>
                      <a:r>
                        <a:rPr lang="en-US" sz="1800" b="0" i="0" u="none" strike="noStrike" err="1">
                          <a:solidFill>
                            <a:srgbClr val="000000"/>
                          </a:solidFill>
                          <a:effectLst/>
                          <a:latin typeface="+mn-lt"/>
                        </a:rPr>
                        <a:t>paiement</a:t>
                      </a:r>
                      <a:endParaRPr lang="en-US" sz="1800" b="0" i="0" u="none" strike="noStrike">
                        <a:solidFill>
                          <a:srgbClr val="000000"/>
                        </a:solidFill>
                        <a:effectLst/>
                        <a:latin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7E6"/>
                    </a:solidFill>
                  </a:tcPr>
                </a:tc>
                <a:tc>
                  <a:txBody>
                    <a:bodyPr/>
                    <a:lstStyle/>
                    <a:p>
                      <a:pPr marL="0" marR="0" algn="l" rtl="0" eaLnBrk="1" fontAlgn="ctr" latinLnBrk="0" hangingPunct="1">
                        <a:lnSpc>
                          <a:spcPct val="90000"/>
                        </a:lnSpc>
                        <a:spcBef>
                          <a:spcPts val="0"/>
                        </a:spcBef>
                        <a:spcAft>
                          <a:spcPts val="0"/>
                        </a:spcAft>
                      </a:pPr>
                      <a:r>
                        <a:rPr lang="fr-FR" sz="1800" kern="1200" dirty="0">
                          <a:solidFill>
                            <a:srgbClr val="000000"/>
                          </a:solidFill>
                          <a:effectLst/>
                          <a:latin typeface="+mn-lt"/>
                          <a:ea typeface="Calibri"/>
                          <a:cs typeface="Calibri"/>
                        </a:rPr>
                        <a:t>Est-il facile de payer pour la vaccination ? Lorsque vous pensez au coût, veuillez prendre en compte les paiements à la clinique, le coût du déplacement, ainsi que le coût de l'absence du travail. Diriez-vous</a:t>
                      </a:r>
                      <a:r>
                        <a:rPr lang="en-GB" sz="1800" kern="1200" dirty="0">
                          <a:solidFill>
                            <a:srgbClr val="000000"/>
                          </a:solidFill>
                          <a:effectLst/>
                          <a:latin typeface="Calibri"/>
                          <a:ea typeface="Times New Roman" panose="02020603050405020304" pitchFamily="18" charset="0"/>
                          <a:cs typeface="Calibri"/>
                        </a:rPr>
                        <a:t>…</a:t>
                      </a:r>
                      <a:endParaRPr lang="en-US" sz="1800" kern="1200">
                        <a:solidFill>
                          <a:srgbClr val="000000"/>
                        </a:solidFill>
                        <a:effectLst/>
                        <a:latin typeface="Times New Roman"/>
                        <a:ea typeface="Calibri" panose="020F0502020204030204" pitchFamily="34" charset="0"/>
                        <a:cs typeface="Calibri"/>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buFont typeface="Wingdings" panose="05000000000000000000" pitchFamily="2" charset="2"/>
                        <a:buChar char="o"/>
                      </a:pPr>
                      <a:r>
                        <a:rPr lang="fr-FR" sz="1800" kern="1200" dirty="0">
                          <a:solidFill>
                            <a:srgbClr val="000000"/>
                          </a:solidFill>
                          <a:effectLst/>
                          <a:latin typeface="+mn-lt"/>
                          <a:ea typeface="Times New Roman" panose="02020603050405020304" pitchFamily="18" charset="0"/>
                          <a:cs typeface="Calibri"/>
                        </a:rPr>
                        <a:t>Pas du tout facile</a:t>
                      </a:r>
                    </a:p>
                    <a:p>
                      <a:pPr marL="342900" lvl="0" indent="-342900">
                        <a:lnSpc>
                          <a:spcPct val="107000"/>
                        </a:lnSpc>
                        <a:buFont typeface="Wingdings" panose="05000000000000000000" pitchFamily="2" charset="2"/>
                        <a:buChar char="o"/>
                      </a:pPr>
                      <a:r>
                        <a:rPr lang="fr-FR" sz="1800" kern="1200" dirty="0">
                          <a:solidFill>
                            <a:srgbClr val="000000"/>
                          </a:solidFill>
                          <a:effectLst/>
                          <a:latin typeface="+mn-lt"/>
                          <a:ea typeface="Times New Roman" panose="02020603050405020304" pitchFamily="18" charset="0"/>
                          <a:cs typeface="Calibri"/>
                        </a:rPr>
                        <a:t>Un peu facile</a:t>
                      </a:r>
                    </a:p>
                    <a:p>
                      <a:pPr marL="342900" lvl="0" indent="-342900">
                        <a:lnSpc>
                          <a:spcPct val="107000"/>
                        </a:lnSpc>
                        <a:buFont typeface="Wingdings" panose="05000000000000000000" pitchFamily="2" charset="2"/>
                        <a:buChar char="o"/>
                      </a:pPr>
                      <a:r>
                        <a:rPr lang="fr-FR" sz="1800" kern="1200" dirty="0">
                          <a:solidFill>
                            <a:srgbClr val="000000"/>
                          </a:solidFill>
                          <a:effectLst/>
                          <a:latin typeface="+mn-lt"/>
                          <a:ea typeface="Times New Roman" panose="02020603050405020304" pitchFamily="18" charset="0"/>
                          <a:cs typeface="Calibri"/>
                        </a:rPr>
                        <a:t>Moyennement facile, ou</a:t>
                      </a:r>
                    </a:p>
                    <a:p>
                      <a:pPr marL="342900" lvl="0" indent="-342900">
                        <a:lnSpc>
                          <a:spcPct val="107000"/>
                        </a:lnSpc>
                        <a:buFont typeface="Wingdings" panose="05000000000000000000" pitchFamily="2" charset="2"/>
                        <a:buChar char="o"/>
                      </a:pPr>
                      <a:r>
                        <a:rPr lang="fr-FR" sz="1800" kern="1200" dirty="0">
                          <a:solidFill>
                            <a:srgbClr val="000000"/>
                          </a:solidFill>
                          <a:effectLst/>
                          <a:latin typeface="+mn-lt"/>
                          <a:ea typeface="Times New Roman" panose="02020603050405020304" pitchFamily="18" charset="0"/>
                          <a:cs typeface="Calibri"/>
                        </a:rPr>
                        <a:t>Très facile ?</a:t>
                      </a:r>
                      <a:endParaRPr lang="en-US" sz="1800">
                        <a:effectLst/>
                        <a:latin typeface="Times New Roman"/>
                        <a:ea typeface="Calibri" panose="020F0502020204030204" pitchFamily="34" charset="0"/>
                        <a:cs typeface="Calibri"/>
                      </a:endParaRPr>
                    </a:p>
                  </a:txBody>
                  <a:tcPr marL="68580" marR="137160" marT="685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552636"/>
                  </a:ext>
                </a:extLst>
              </a:tr>
            </a:tbl>
          </a:graphicData>
        </a:graphic>
      </p:graphicFrame>
    </p:spTree>
    <p:extLst>
      <p:ext uri="{BB962C8B-B14F-4D97-AF65-F5344CB8AC3E}">
        <p14:creationId xmlns:p14="http://schemas.microsoft.com/office/powerpoint/2010/main" val="2743303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4ABE9D-E277-4F61-8E0E-D7BC003EB8DD}"/>
              </a:ext>
            </a:extLst>
          </p:cNvPr>
          <p:cNvSpPr/>
          <p:nvPr/>
        </p:nvSpPr>
        <p:spPr>
          <a:xfrm>
            <a:off x="14901110" y="764425"/>
            <a:ext cx="2674625" cy="64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Arial"/>
            </a:endParaRPr>
          </a:p>
        </p:txBody>
      </p:sp>
      <p:sp>
        <p:nvSpPr>
          <p:cNvPr id="3" name="Rectangle 2">
            <a:extLst>
              <a:ext uri="{FF2B5EF4-FFF2-40B4-BE49-F238E27FC236}">
                <a16:creationId xmlns:a16="http://schemas.microsoft.com/office/drawing/2014/main" id="{0139EBCF-AAC7-4CBC-B576-53E9DD9DD0FA}"/>
              </a:ext>
            </a:extLst>
          </p:cNvPr>
          <p:cNvSpPr/>
          <p:nvPr/>
        </p:nvSpPr>
        <p:spPr>
          <a:xfrm>
            <a:off x="17054764" y="9637295"/>
            <a:ext cx="734888" cy="48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Arial"/>
            </a:endParaRPr>
          </a:p>
        </p:txBody>
      </p:sp>
      <p:sp>
        <p:nvSpPr>
          <p:cNvPr id="2" name="Title 1">
            <a:extLst>
              <a:ext uri="{FF2B5EF4-FFF2-40B4-BE49-F238E27FC236}">
                <a16:creationId xmlns:a16="http://schemas.microsoft.com/office/drawing/2014/main" id="{FC9FBCAE-8322-4DB9-B696-019E54F63DAA}"/>
              </a:ext>
            </a:extLst>
          </p:cNvPr>
          <p:cNvSpPr>
            <a:spLocks noGrp="1"/>
          </p:cNvSpPr>
          <p:nvPr>
            <p:ph type="title"/>
          </p:nvPr>
        </p:nvSpPr>
        <p:spPr>
          <a:xfrm>
            <a:off x="465022" y="82726"/>
            <a:ext cx="15773400" cy="1166812"/>
          </a:xfrm>
        </p:spPr>
        <p:txBody>
          <a:bodyPr>
            <a:normAutofit/>
          </a:bodyPr>
          <a:lstStyle/>
          <a:p>
            <a:r>
              <a:rPr lang="en-US" sz="5100" dirty="0" err="1"/>
              <a:t>Indicateurs</a:t>
            </a:r>
            <a:r>
              <a:rPr lang="en-US" sz="5100" dirty="0"/>
              <a:t> </a:t>
            </a:r>
            <a:r>
              <a:rPr lang="en-US" sz="5100" dirty="0" err="1"/>
              <a:t>prioritaires</a:t>
            </a:r>
            <a:r>
              <a:rPr lang="en-US" sz="5100" dirty="0"/>
              <a:t> pour </a:t>
            </a:r>
            <a:r>
              <a:rPr lang="en-US" sz="5100" dirty="0" err="1"/>
              <a:t>l'IR</a:t>
            </a:r>
            <a:endParaRPr lang="en-US" sz="5100" dirty="0"/>
          </a:p>
        </p:txBody>
      </p:sp>
      <p:graphicFrame>
        <p:nvGraphicFramePr>
          <p:cNvPr id="4" name="Table 3">
            <a:extLst>
              <a:ext uri="{FF2B5EF4-FFF2-40B4-BE49-F238E27FC236}">
                <a16:creationId xmlns:a16="http://schemas.microsoft.com/office/drawing/2014/main" id="{2C6002FF-3270-46C9-9D65-C14D9B897B85}"/>
              </a:ext>
            </a:extLst>
          </p:cNvPr>
          <p:cNvGraphicFramePr>
            <a:graphicFrameLocks noGrp="1"/>
          </p:cNvGraphicFramePr>
          <p:nvPr>
            <p:extLst>
              <p:ext uri="{D42A27DB-BD31-4B8C-83A1-F6EECF244321}">
                <p14:modId xmlns:p14="http://schemas.microsoft.com/office/powerpoint/2010/main" val="3958926200"/>
              </p:ext>
            </p:extLst>
          </p:nvPr>
        </p:nvGraphicFramePr>
        <p:xfrm>
          <a:off x="497679" y="764425"/>
          <a:ext cx="17350740" cy="8684375"/>
        </p:xfrm>
        <a:graphic>
          <a:graphicData uri="http://schemas.openxmlformats.org/drawingml/2006/table">
            <a:tbl>
              <a:tblPr firstRow="1" firstCol="1" bandRow="1"/>
              <a:tblGrid>
                <a:gridCol w="2225445">
                  <a:extLst>
                    <a:ext uri="{9D8B030D-6E8A-4147-A177-3AD203B41FA5}">
                      <a16:colId xmlns:a16="http://schemas.microsoft.com/office/drawing/2014/main" val="3156490825"/>
                    </a:ext>
                  </a:extLst>
                </a:gridCol>
                <a:gridCol w="5098899">
                  <a:extLst>
                    <a:ext uri="{9D8B030D-6E8A-4147-A177-3AD203B41FA5}">
                      <a16:colId xmlns:a16="http://schemas.microsoft.com/office/drawing/2014/main" val="2073828798"/>
                    </a:ext>
                  </a:extLst>
                </a:gridCol>
                <a:gridCol w="2672159">
                  <a:extLst>
                    <a:ext uri="{9D8B030D-6E8A-4147-A177-3AD203B41FA5}">
                      <a16:colId xmlns:a16="http://schemas.microsoft.com/office/drawing/2014/main" val="1867107506"/>
                    </a:ext>
                  </a:extLst>
                </a:gridCol>
                <a:gridCol w="4542458">
                  <a:extLst>
                    <a:ext uri="{9D8B030D-6E8A-4147-A177-3AD203B41FA5}">
                      <a16:colId xmlns:a16="http://schemas.microsoft.com/office/drawing/2014/main" val="1110104568"/>
                    </a:ext>
                  </a:extLst>
                </a:gridCol>
                <a:gridCol w="2811779">
                  <a:extLst>
                    <a:ext uri="{9D8B030D-6E8A-4147-A177-3AD203B41FA5}">
                      <a16:colId xmlns:a16="http://schemas.microsoft.com/office/drawing/2014/main" val="3967815333"/>
                    </a:ext>
                  </a:extLst>
                </a:gridCol>
              </a:tblGrid>
              <a:tr h="410786">
                <a:tc rowSpan="2">
                  <a:txBody>
                    <a:bodyPr/>
                    <a:lstStyle/>
                    <a:p>
                      <a:pPr marL="0" marR="0">
                        <a:spcBef>
                          <a:spcPts val="0"/>
                        </a:spcBef>
                        <a:spcAft>
                          <a:spcPts val="0"/>
                        </a:spcAft>
                      </a:pPr>
                      <a:r>
                        <a:rPr lang="en-GB" sz="1700" b="1" dirty="0">
                          <a:effectLst/>
                          <a:latin typeface="Calibri" panose="020F0502020204030204" pitchFamily="34" charset="0"/>
                          <a:ea typeface="Cambria" panose="02040503050406030204" pitchFamily="18" charset="0"/>
                          <a:cs typeface="Calibri" panose="020F0502020204030204" pitchFamily="34" charset="0"/>
                        </a:rPr>
                        <a:t>DOMAINE/</a:t>
                      </a:r>
                    </a:p>
                    <a:p>
                      <a:pPr marL="0" marR="0">
                        <a:spcBef>
                          <a:spcPts val="0"/>
                        </a:spcBef>
                        <a:spcAft>
                          <a:spcPts val="0"/>
                        </a:spcAft>
                      </a:pPr>
                      <a:r>
                        <a:rPr lang="en-GB" sz="1700" b="0" dirty="0">
                          <a:effectLst/>
                          <a:latin typeface="Calibri" panose="020F0502020204030204" pitchFamily="34" charset="0"/>
                          <a:ea typeface="Cambria" panose="02040503050406030204" pitchFamily="18" charset="0"/>
                          <a:cs typeface="Calibri" panose="020F0502020204030204" pitchFamily="34" charset="0"/>
                        </a:rPr>
                        <a:t>concept</a:t>
                      </a:r>
                      <a:endParaRPr lang="en-US" sz="1700" b="0" dirty="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spcBef>
                          <a:spcPts val="600"/>
                        </a:spcBef>
                        <a:spcAft>
                          <a:spcPts val="0"/>
                        </a:spcAft>
                      </a:pPr>
                      <a:r>
                        <a:rPr lang="fr-FR" sz="17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Enquête sur la vaccination des enfants</a:t>
                      </a:r>
                      <a:endParaRPr lang="en-US" sz="1700" b="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endParaRPr>
                    </a:p>
                  </a:txBody>
                  <a:tcPr marL="52401" marR="52401" marT="68580" marB="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gridSpan="2">
                  <a:txBody>
                    <a:bodyPr/>
                    <a:lstStyle/>
                    <a:p>
                      <a:pPr marL="0" marR="0" algn="ctr">
                        <a:spcBef>
                          <a:spcPts val="600"/>
                        </a:spcBef>
                        <a:spcAft>
                          <a:spcPts val="0"/>
                        </a:spcAft>
                      </a:pPr>
                      <a:r>
                        <a:rPr lang="en-GB" sz="1700" b="1"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Enquête</a:t>
                      </a:r>
                      <a:r>
                        <a:rPr lang="en-GB" sz="17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de vaccination COVID-19</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68580" marB="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3947455013"/>
                  </a:ext>
                </a:extLst>
              </a:tr>
              <a:tr h="306923">
                <a:tc vMerge="1">
                  <a:txBody>
                    <a:bodyPr/>
                    <a:lstStyle/>
                    <a:p>
                      <a:endParaRPr lang="en-US"/>
                    </a:p>
                  </a:txBody>
                  <a:tcPr/>
                </a:tc>
                <a:tc>
                  <a:txBody>
                    <a:bodyPr/>
                    <a:lstStyle/>
                    <a:p>
                      <a:pPr marL="0" marR="0" algn="ctr">
                        <a:spcBef>
                          <a:spcPts val="0"/>
                        </a:spcBef>
                        <a:spcAft>
                          <a:spcPts val="0"/>
                        </a:spcAft>
                      </a:pPr>
                      <a:r>
                        <a:rPr lang="en-GB" sz="17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Question </a:t>
                      </a:r>
                      <a:r>
                        <a:rPr lang="en-GB" sz="1700" b="1"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prioritaire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GB" sz="1700" b="1" i="1" dirty="0" err="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Indicateur</a:t>
                      </a:r>
                      <a:endParaRPr lang="en-US" sz="17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Question </a:t>
                      </a:r>
                      <a:r>
                        <a:rPr lang="en-GB" sz="1700" b="1"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prioritaire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GB" sz="1700" b="1" i="1" dirty="0" err="1">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Indicateur</a:t>
                      </a:r>
                      <a:endParaRPr lang="en-US" sz="17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5203330"/>
                  </a:ext>
                </a:extLst>
              </a:tr>
              <a:tr h="1764173">
                <a:tc>
                  <a:txBody>
                    <a:bodyPr/>
                    <a:lstStyle/>
                    <a:p>
                      <a:pPr marL="0" marR="0" fontAlgn="ctr">
                        <a:spcBef>
                          <a:spcPts val="0"/>
                        </a:spcBef>
                        <a:spcAft>
                          <a:spcPts val="0"/>
                        </a:spcAft>
                      </a:pPr>
                      <a:r>
                        <a:rPr lang="fr-FR" sz="16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PENSÉE ET SENTIMENT</a:t>
                      </a:r>
                    </a:p>
                    <a:p>
                      <a:pPr marL="0" marR="0" fontAlgn="ctr">
                        <a:spcBef>
                          <a:spcPts val="0"/>
                        </a:spcBef>
                        <a:spcAft>
                          <a:spcPts val="0"/>
                        </a:spcAft>
                      </a:pPr>
                      <a:r>
                        <a:rPr lang="fr-F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Confiance dans les avantages du vaccin</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6A1"/>
                    </a:solidFill>
                  </a:tcPr>
                </a:tc>
                <a:tc>
                  <a:txBody>
                    <a:bodyPr/>
                    <a:lstStyle/>
                    <a:p>
                      <a:pPr marL="0" marR="0">
                        <a:spcBef>
                          <a:spcPts val="0"/>
                        </a:spcBef>
                        <a:spcAft>
                          <a:spcPts val="0"/>
                        </a:spcAft>
                      </a:pPr>
                      <a:r>
                        <a:rPr lang="fr-FR" sz="1600" dirty="0">
                          <a:effectLst/>
                          <a:latin typeface="Calibri" panose="020F0502020204030204" pitchFamily="34" charset="0"/>
                          <a:ea typeface="Cambria" panose="02040503050406030204" pitchFamily="18" charset="0"/>
                          <a:cs typeface="Calibri" panose="020F0502020204030204" pitchFamily="34" charset="0"/>
                        </a:rPr>
                        <a:t>Quelle importance accordez-vous aux vaccins pour la santé de votre enfant ? Diriez-vous...</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Pas du tout important</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Un peu important</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légèrement important, ou</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Très important ?</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i="1" dirty="0">
                          <a:solidFill>
                            <a:schemeClr val="bg1">
                              <a:lumMod val="50000"/>
                            </a:schemeClr>
                          </a:solidFill>
                          <a:effectLst/>
                          <a:latin typeface="Calibri"/>
                          <a:ea typeface="Cambria"/>
                          <a:cs typeface="Calibri"/>
                        </a:rPr>
                        <a:t>% d'adultes/soignants qui pensent que le vaccin COVID-19 est " légèrement" ou "très" important pour la santé de leur enfant</a:t>
                      </a:r>
                      <a:endParaRPr lang="en-US" sz="1600" i="1" dirty="0">
                        <a:solidFill>
                          <a:schemeClr val="bg1">
                            <a:lumMod val="50000"/>
                          </a:schemeClr>
                        </a:solidFill>
                        <a:effectLst/>
                        <a:latin typeface="Calibri"/>
                        <a:ea typeface="Cambria"/>
                        <a:cs typeface="Calibri"/>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dirty="0">
                          <a:effectLst/>
                          <a:latin typeface="Calibri" panose="020F0502020204030204" pitchFamily="34" charset="0"/>
                          <a:ea typeface="Cambria" panose="02040503050406030204" pitchFamily="18" charset="0"/>
                          <a:cs typeface="Calibri" panose="020F0502020204030204" pitchFamily="34" charset="0"/>
                        </a:rPr>
                        <a:t>A quel point pensez-vous que le fait de recevoir le vaccin COVID-19 sera important pour votre santé ? Diriez-vous...</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Pas du tout important</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Un peu important</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légèrement important, ou</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Très important ?</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i="1" kern="120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d'adultes/travailleurs de la santé qui pensent que le vaccin COVID-19 est "modérément" ou "très" important pour leur santé</a:t>
                      </a:r>
                      <a:endParaRPr lang="en-US" sz="16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305017"/>
                  </a:ext>
                </a:extLst>
              </a:tr>
              <a:tr h="1293728">
                <a:tc>
                  <a:txBody>
                    <a:bodyPr/>
                    <a:lstStyle/>
                    <a:p>
                      <a:pPr marL="0" marR="0">
                        <a:spcBef>
                          <a:spcPts val="0"/>
                        </a:spcBef>
                        <a:spcAft>
                          <a:spcPts val="0"/>
                        </a:spcAft>
                      </a:pPr>
                      <a:r>
                        <a:rPr lang="en-GB" sz="16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PROCESSUS SOCIAUX</a:t>
                      </a:r>
                    </a:p>
                    <a:p>
                      <a:pPr marL="0" marR="0">
                        <a:spcBef>
                          <a:spcPts val="0"/>
                        </a:spcBef>
                        <a:spcAft>
                          <a:spcPts val="0"/>
                        </a:spcAft>
                      </a:pPr>
                      <a:r>
                        <a:rPr lang="en-GB" sz="1600" b="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Normes</a:t>
                      </a:r>
                      <a:r>
                        <a:rPr lang="en-GB"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600" b="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familiales</a:t>
                      </a:r>
                      <a:endParaRPr lang="en-GB"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DEB7"/>
                    </a:solidFill>
                  </a:tcPr>
                </a:tc>
                <a:tc>
                  <a:txBody>
                    <a:bodyPr/>
                    <a:lstStyle/>
                    <a:p>
                      <a:pPr marL="0" marR="0">
                        <a:spcBef>
                          <a:spcPts val="0"/>
                        </a:spcBef>
                        <a:spcAft>
                          <a:spcPts val="0"/>
                        </a:spcAft>
                      </a:pPr>
                      <a:r>
                        <a:rPr lang="fr-FR" sz="1600" dirty="0">
                          <a:effectLst/>
                          <a:latin typeface="Calibri" panose="020F0502020204030204" pitchFamily="34" charset="0"/>
                          <a:ea typeface="Cambria" panose="02040503050406030204" pitchFamily="18" charset="0"/>
                          <a:cs typeface="Calibri" panose="020F0502020204030204" pitchFamily="34" charset="0"/>
                        </a:rPr>
                        <a:t>Pensez-vous que la plupart des membres de votre famille proche et de vos amis souhaitent que vous fassiez vacciner votre enfant ?</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NON</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OUI</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i="1" dirty="0">
                          <a:solidFill>
                            <a:schemeClr val="bg1">
                              <a:lumMod val="50000"/>
                            </a:schemeClr>
                          </a:solidFill>
                          <a:effectLst/>
                          <a:latin typeface="Calibri"/>
                          <a:ea typeface="Cambria"/>
                          <a:cs typeface="Calibri"/>
                        </a:rPr>
                        <a:t>% d'adultes/ soignants qui pensent que la plupart de leurs proches souhaitent qu'ils fassent vacciner leur enfant contre le COVID-19</a:t>
                      </a:r>
                      <a:endParaRPr lang="en-US" sz="1600" i="1" dirty="0">
                        <a:solidFill>
                          <a:schemeClr val="bg1">
                            <a:lumMod val="50000"/>
                          </a:schemeClr>
                        </a:solidFill>
                        <a:effectLst/>
                        <a:latin typeface="Calibri"/>
                        <a:ea typeface="Cambria"/>
                        <a:cs typeface="Calibri"/>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dirty="0">
                          <a:effectLst/>
                          <a:latin typeface="Calibri" panose="020F0502020204030204" pitchFamily="34" charset="0"/>
                          <a:ea typeface="Cambria" panose="02040503050406030204" pitchFamily="18" charset="0"/>
                          <a:cs typeface="Calibri" panose="020F0502020204030204" pitchFamily="34" charset="0"/>
                        </a:rPr>
                        <a:t>Pensez-vous que la plupart des membres de votre famille et de vos amis proches souhaitent que vous vous fassiez vacciner contre le COVID-19 ? </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NON</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OUI</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i="1" kern="120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d'adultes/agents de santé qui pensent que la plupart de leurs proches souhaitent qu'ils se fassent vacciner contre le COVID-19</a:t>
                      </a:r>
                      <a:endParaRPr lang="en-US" sz="16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75315"/>
                  </a:ext>
                </a:extLst>
              </a:tr>
              <a:tr h="1764173">
                <a:tc>
                  <a:txBody>
                    <a:bodyPr/>
                    <a:lstStyle/>
                    <a:p>
                      <a:pPr marL="0" marR="0">
                        <a:spcBef>
                          <a:spcPts val="0"/>
                        </a:spcBef>
                        <a:spcAft>
                          <a:spcPts val="0"/>
                        </a:spcAft>
                      </a:pPr>
                      <a:r>
                        <a:rPr lang="fr-FR" sz="16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MOTIVATION</a:t>
                      </a:r>
                    </a:p>
                    <a:p>
                      <a:pPr marL="0" marR="0">
                        <a:spcBef>
                          <a:spcPts val="0"/>
                        </a:spcBef>
                        <a:spcAft>
                          <a:spcPts val="0"/>
                        </a:spcAft>
                      </a:pPr>
                      <a:r>
                        <a:rPr lang="fr-F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Intention de se faire vacciner</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B2AC"/>
                    </a:solidFill>
                  </a:tcPr>
                </a:tc>
                <a:tc>
                  <a:txBody>
                    <a:bodyPr/>
                    <a:lstStyle/>
                    <a:p>
                      <a:pPr marL="0" marR="0">
                        <a:spcBef>
                          <a:spcPts val="0"/>
                        </a:spcBef>
                        <a:spcAft>
                          <a:spcPts val="0"/>
                        </a:spcAft>
                      </a:pPr>
                      <a:r>
                        <a:rPr lang="fr-FR" sz="1600" dirty="0">
                          <a:effectLst/>
                          <a:latin typeface="Calibri" panose="020F0502020204030204" pitchFamily="34" charset="0"/>
                          <a:ea typeface="Cambria" panose="02040503050406030204" pitchFamily="18" charset="0"/>
                          <a:cs typeface="Calibri" panose="020F0502020204030204" pitchFamily="34" charset="0"/>
                        </a:rPr>
                        <a:t>Le [NOM DU PAYS] a établi un calendrier des vaccins recommandés pour les enfants. Voulez-vous que votre enfant ne reçoive aucun de ces vaccins, certains de ces vaccins ou tous ces vaccins ?</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AUCUN</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CERTAINS</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TOUS</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i="1" dirty="0">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 de parents/soignants qui souhaitent que leur enfant reçoive "tous" les vaccins recommandés</a:t>
                      </a:r>
                      <a:endParaRPr lang="en-US" sz="16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dirty="0">
                          <a:effectLst/>
                          <a:latin typeface="Calibri" panose="020F0502020204030204" pitchFamily="34" charset="0"/>
                          <a:ea typeface="Cambria" panose="02040503050406030204" pitchFamily="18" charset="0"/>
                          <a:cs typeface="Calibri" panose="020F0502020204030204" pitchFamily="34" charset="0"/>
                        </a:rPr>
                        <a:t>Voulez-vous vous faire vacciner contre le COVID-19 ? Diriez-vous...</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Non, vous ne le voulez pas,</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Oui, vous voulez le faire, ou vous êtes</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Pas sûr ?</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fr-FR" sz="1600" i="1" kern="120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d'adultes/agents de santé qui souhaitent se faire vacciner contre le COVID-19</a:t>
                      </a:r>
                      <a:endParaRPr lang="en-US" sz="16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173854"/>
                  </a:ext>
                </a:extLst>
              </a:tr>
              <a:tr h="1135701">
                <a:tc>
                  <a:txBody>
                    <a:bodyPr/>
                    <a:lstStyle/>
                    <a:p>
                      <a:pPr marL="0" marR="0">
                        <a:spcBef>
                          <a:spcPts val="0"/>
                        </a:spcBef>
                        <a:spcAft>
                          <a:spcPts val="0"/>
                        </a:spcAft>
                      </a:pPr>
                      <a:r>
                        <a:rPr lang="fr-FR" sz="16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QUESTIONS PRATIQUES</a:t>
                      </a:r>
                    </a:p>
                    <a:p>
                      <a:pPr marL="0" marR="0">
                        <a:spcBef>
                          <a:spcPts val="0"/>
                        </a:spcBef>
                        <a:spcAft>
                          <a:spcPts val="0"/>
                        </a:spcAft>
                      </a:pPr>
                      <a:r>
                        <a:rPr lang="fr-F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Savoir où se faire vacciner</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spcBef>
                          <a:spcPts val="0"/>
                        </a:spcBef>
                        <a:spcAft>
                          <a:spcPts val="0"/>
                        </a:spcAft>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Savez-vous où aller pour faire vacciner votre enfant ?</a:t>
                      </a:r>
                    </a:p>
                    <a:p>
                      <a:pPr marL="285750" marR="0" indent="-285750">
                        <a:spcBef>
                          <a:spcPts val="0"/>
                        </a:spcBef>
                        <a:spcAft>
                          <a:spcPts val="0"/>
                        </a:spcAft>
                        <a:buFont typeface="Wingdings" panose="05000000000000000000" pitchFamily="2" charset="2"/>
                        <a:buChar char="q"/>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a:t>
                      </a:r>
                    </a:p>
                    <a:p>
                      <a:pPr marL="285750" marR="0" indent="-285750">
                        <a:spcBef>
                          <a:spcPts val="0"/>
                        </a:spcBef>
                        <a:spcAft>
                          <a:spcPts val="0"/>
                        </a:spcAft>
                        <a:buFont typeface="Wingdings" panose="05000000000000000000" pitchFamily="2" charset="2"/>
                        <a:buChar char="q"/>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OUI</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i="1" dirty="0">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 de parents/soignants qui savent où faire vacciner leur enfant</a:t>
                      </a:r>
                      <a:endParaRPr lang="en-US" sz="16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dirty="0">
                          <a:effectLst/>
                          <a:latin typeface="Calibri" panose="020F0502020204030204" pitchFamily="34" charset="0"/>
                          <a:ea typeface="Cambria" panose="02040503050406030204" pitchFamily="18" charset="0"/>
                          <a:cs typeface="Calibri" panose="020F0502020204030204" pitchFamily="34" charset="0"/>
                        </a:rPr>
                        <a:t>Savez-vous où aller pour vous faire vacciner contre le COVID-19 ? </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NON</a:t>
                      </a:r>
                    </a:p>
                    <a:p>
                      <a:pPr marL="285750" marR="0" indent="-285750">
                        <a:spcBef>
                          <a:spcPts val="0"/>
                        </a:spcBef>
                        <a:spcAft>
                          <a:spcPts val="0"/>
                        </a:spcAft>
                        <a:buFont typeface="Wingdings" panose="05000000000000000000" pitchFamily="2" charset="2"/>
                        <a:buChar char="q"/>
                      </a:pPr>
                      <a:r>
                        <a:rPr lang="fr-FR" sz="1600" dirty="0">
                          <a:effectLst/>
                          <a:latin typeface="Calibri" panose="020F0502020204030204" pitchFamily="34" charset="0"/>
                          <a:ea typeface="Cambria" panose="02040503050406030204" pitchFamily="18" charset="0"/>
                          <a:cs typeface="Calibri" panose="020F0502020204030204" pitchFamily="34" charset="0"/>
                        </a:rPr>
                        <a:t>OUI</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i="1" kern="120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d'adultes/agents de santé qui savent où obtenir un vaccin COVID-19 pour eux-mêmes</a:t>
                      </a:r>
                      <a:endParaRPr lang="en-US" sz="16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956317"/>
                  </a:ext>
                </a:extLst>
              </a:tr>
              <a:tr h="2008891">
                <a:tc>
                  <a:txBody>
                    <a:bodyPr/>
                    <a:lstStyle/>
                    <a:p>
                      <a:pPr marL="0" marR="0">
                        <a:spcBef>
                          <a:spcPts val="0"/>
                        </a:spcBef>
                        <a:spcAft>
                          <a:spcPts val="0"/>
                        </a:spcAft>
                      </a:pPr>
                      <a:r>
                        <a:rPr lang="en-GB" sz="16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ENJEUX PRATIQUES</a:t>
                      </a:r>
                    </a:p>
                    <a:p>
                      <a:pPr marL="0" marR="0">
                        <a:spcBef>
                          <a:spcPts val="0"/>
                        </a:spcBef>
                        <a:spcAft>
                          <a:spcPts val="0"/>
                        </a:spcAft>
                      </a:pPr>
                      <a:r>
                        <a:rPr lang="en-GB" sz="1600" b="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Abordabilité</a:t>
                      </a:r>
                      <a:endParaRPr lang="en-GB"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spcBef>
                          <a:spcPts val="0"/>
                        </a:spcBef>
                        <a:spcAft>
                          <a:spcPts val="0"/>
                        </a:spcAft>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Est-il facile de payer la vaccination ? Lorsque vous pensez au coût, veuillez prendre en compte les paiements à la clinique, le coût du déplacement, ainsi que le coût de l'absence du travail. Diriez-vous...</a:t>
                      </a:r>
                    </a:p>
                    <a:p>
                      <a:pPr marL="285750" marR="0" indent="-285750">
                        <a:spcBef>
                          <a:spcPts val="0"/>
                        </a:spcBef>
                        <a:spcAft>
                          <a:spcPts val="0"/>
                        </a:spcAft>
                        <a:buFont typeface="Wingdings" panose="05000000000000000000" pitchFamily="2" charset="2"/>
                        <a:buChar char="q"/>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 du tout facile</a:t>
                      </a:r>
                    </a:p>
                    <a:p>
                      <a:pPr marL="285750" marR="0" indent="-285750">
                        <a:spcBef>
                          <a:spcPts val="0"/>
                        </a:spcBef>
                        <a:spcAft>
                          <a:spcPts val="0"/>
                        </a:spcAft>
                        <a:buFont typeface="Wingdings" panose="05000000000000000000" pitchFamily="2" charset="2"/>
                        <a:buChar char="q"/>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peu facile</a:t>
                      </a:r>
                    </a:p>
                    <a:p>
                      <a:pPr marL="285750" marR="0" indent="-285750">
                        <a:spcBef>
                          <a:spcPts val="0"/>
                        </a:spcBef>
                        <a:spcAft>
                          <a:spcPts val="0"/>
                        </a:spcAft>
                        <a:buFont typeface="Wingdings" panose="05000000000000000000" pitchFamily="2" charset="2"/>
                        <a:buChar char="q"/>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légèrement facile, ou</a:t>
                      </a:r>
                    </a:p>
                    <a:p>
                      <a:pPr marL="285750" marR="0" indent="-285750">
                        <a:spcBef>
                          <a:spcPts val="0"/>
                        </a:spcBef>
                        <a:spcAft>
                          <a:spcPts val="0"/>
                        </a:spcAft>
                        <a:buFont typeface="Wingdings" panose="05000000000000000000" pitchFamily="2" charset="2"/>
                        <a:buChar char="q"/>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Très facile ?</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spcBef>
                          <a:spcPts val="0"/>
                        </a:spcBef>
                        <a:spcAft>
                          <a:spcPts val="0"/>
                        </a:spcAft>
                      </a:pPr>
                      <a:r>
                        <a:rPr lang="fr-FR" sz="1600" i="1" kern="120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d'adultes/agents de santé qui disent que la vaccination est " légèrement" ou "très" facile à payer</a:t>
                      </a:r>
                      <a:endParaRPr lang="en-US" sz="16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Est-il facile de payer la vaccination ? Lorsque vous pensez au coût, veuillez prendre en compte les paiements à la clinique, le coût du déplacement, ainsi que le coût de l'absence du travail. Diriez-vous...</a:t>
                      </a:r>
                    </a:p>
                    <a:p>
                      <a:pPr marL="285750" marR="0" indent="-285750">
                        <a:spcBef>
                          <a:spcPts val="0"/>
                        </a:spcBef>
                        <a:spcAft>
                          <a:spcPts val="0"/>
                        </a:spcAft>
                        <a:buFont typeface="Wingdings" panose="05000000000000000000" pitchFamily="2" charset="2"/>
                        <a:buChar char="q"/>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 du tout facile</a:t>
                      </a:r>
                    </a:p>
                    <a:p>
                      <a:pPr marL="285750" marR="0" indent="-285750">
                        <a:spcBef>
                          <a:spcPts val="0"/>
                        </a:spcBef>
                        <a:spcAft>
                          <a:spcPts val="0"/>
                        </a:spcAft>
                        <a:buFont typeface="Wingdings" panose="05000000000000000000" pitchFamily="2" charset="2"/>
                        <a:buChar char="q"/>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peu facile</a:t>
                      </a:r>
                    </a:p>
                    <a:p>
                      <a:pPr marL="285750" marR="0" indent="-285750">
                        <a:spcBef>
                          <a:spcPts val="0"/>
                        </a:spcBef>
                        <a:spcAft>
                          <a:spcPts val="0"/>
                        </a:spcAft>
                        <a:buFont typeface="Wingdings" panose="05000000000000000000" pitchFamily="2" charset="2"/>
                        <a:buChar char="q"/>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Modérément facile, ou</a:t>
                      </a:r>
                    </a:p>
                    <a:p>
                      <a:pPr marL="285750" marR="0" indent="-285750">
                        <a:spcBef>
                          <a:spcPts val="0"/>
                        </a:spcBef>
                        <a:spcAft>
                          <a:spcPts val="0"/>
                        </a:spcAft>
                        <a:buFont typeface="Wingdings" panose="05000000000000000000" pitchFamily="2" charset="2"/>
                        <a:buChar char="q"/>
                      </a:pPr>
                      <a:r>
                        <a:rPr lang="fr-F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Très facile ?</a:t>
                      </a: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fr-FR" sz="1600" i="1" kern="120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d'adultes/agents de santé qui disent que la vaccination est "modérément" ou "très" facile à payer</a:t>
                      </a:r>
                      <a:endParaRPr lang="en-US" sz="16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401" marR="5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435891"/>
                  </a:ext>
                </a:extLst>
              </a:tr>
            </a:tbl>
          </a:graphicData>
        </a:graphic>
      </p:graphicFrame>
      <p:sp>
        <p:nvSpPr>
          <p:cNvPr id="6" name="Rectangle 5"/>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942853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5410581" y="4339431"/>
            <a:ext cx="12877419" cy="1608137"/>
          </a:xfrm>
        </p:spPr>
        <p:txBody>
          <a:bodyPr/>
          <a:lstStyle/>
          <a:p>
            <a:r>
              <a:rPr lang="en-US" sz="7200" dirty="0" err="1"/>
              <a:t>Exemples</a:t>
            </a:r>
            <a:r>
              <a:rPr lang="en-US" sz="7200" dirty="0"/>
              <a:t> d’ interventions</a:t>
            </a:r>
            <a:endParaRPr lang="fr-FR" sz="7200" dirty="0"/>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3086100"/>
            <a:ext cx="3734181" cy="4114800"/>
          </a:xfrm>
          <a:prstGeom prst="rect">
            <a:avLst/>
          </a:prstGeom>
        </p:spPr>
      </p:pic>
      <p:sp>
        <p:nvSpPr>
          <p:cNvPr id="5" name="Rectangle 4"/>
          <p:cNvSpPr/>
          <p:nvPr/>
        </p:nvSpPr>
        <p:spPr>
          <a:xfrm>
            <a:off x="174168" y="9797142"/>
            <a:ext cx="3766461" cy="400110"/>
          </a:xfrm>
          <a:prstGeom prst="rect">
            <a:avLst/>
          </a:prstGeom>
          <a:solidFill>
            <a:srgbClr val="2A999B"/>
          </a:solidFill>
        </p:spPr>
        <p:txBody>
          <a:bodyPr wrap="square">
            <a:spAutoFit/>
          </a:bodyPr>
          <a:lstStyle/>
          <a:p>
            <a:r>
              <a:rPr lang="en-US" sz="2000" b="1" dirty="0">
                <a:solidFill>
                  <a:schemeClr val="bg1"/>
                </a:solidFill>
                <a:latin typeface="Poppins Light" panose="020B0604020202020204" charset="0"/>
                <a:cs typeface="Poppins Light" panose="020B0604020202020204" charset="0"/>
              </a:rPr>
              <a:t>Formation </a:t>
            </a:r>
            <a:r>
              <a:rPr lang="fr-FR" sz="2000" b="1" dirty="0">
                <a:solidFill>
                  <a:schemeClr val="bg1"/>
                </a:solidFill>
                <a:latin typeface="Poppins Light" panose="020B0604020202020204" charset="0"/>
                <a:cs typeface="Poppins Light" panose="020B0604020202020204" charset="0"/>
              </a:rPr>
              <a:t>Complète 2022</a:t>
            </a:r>
            <a:endParaRPr lang="en-US" sz="200" b="1" dirty="0">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459064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898C-036C-4107-BC3C-1E0F6C3DDC6E}"/>
              </a:ext>
            </a:extLst>
          </p:cNvPr>
          <p:cNvSpPr>
            <a:spLocks noGrp="1"/>
          </p:cNvSpPr>
          <p:nvPr>
            <p:ph type="title"/>
          </p:nvPr>
        </p:nvSpPr>
        <p:spPr>
          <a:xfrm>
            <a:off x="762000" y="547689"/>
            <a:ext cx="17297400" cy="1166812"/>
          </a:xfrm>
        </p:spPr>
        <p:txBody>
          <a:bodyPr lIns="91440" tIns="45720" rIns="91440" bIns="45720" anchor="t"/>
          <a:lstStyle/>
          <a:p>
            <a:r>
              <a:rPr lang="fr-FR" sz="5000" dirty="0">
                <a:latin typeface="Poppins"/>
                <a:cs typeface="Poppins"/>
              </a:rPr>
              <a:t>Améliorer la communication interpersonnelle entre les agents de santé et les parents en Roumanie</a:t>
            </a:r>
            <a:endParaRPr lang="en-US" sz="5000" dirty="0">
              <a:latin typeface="Poppins"/>
              <a:cs typeface="Poppins"/>
            </a:endParaRPr>
          </a:p>
        </p:txBody>
      </p:sp>
      <p:sp>
        <p:nvSpPr>
          <p:cNvPr id="28" name="Rectangle: Rounded Corners 27">
            <a:extLst>
              <a:ext uri="{FF2B5EF4-FFF2-40B4-BE49-F238E27FC236}">
                <a16:creationId xmlns:a16="http://schemas.microsoft.com/office/drawing/2014/main" id="{29146ECC-5146-4A4B-8F15-D6A3545D1608}"/>
              </a:ext>
            </a:extLst>
          </p:cNvPr>
          <p:cNvSpPr/>
          <p:nvPr/>
        </p:nvSpPr>
        <p:spPr>
          <a:xfrm>
            <a:off x="1897106" y="2854088"/>
            <a:ext cx="14493789" cy="2482845"/>
          </a:xfrm>
          <a:prstGeom prst="roundRect">
            <a:avLst/>
          </a:prstGeom>
          <a:noFill/>
          <a:ln>
            <a:solidFill>
              <a:schemeClr val="accent1">
                <a:shade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dirty="0">
                <a:solidFill>
                  <a:schemeClr val="tx1"/>
                </a:solidFill>
              </a:rPr>
              <a:t>OBJECTIF: </a:t>
            </a:r>
            <a:r>
              <a:rPr lang="fr-FR" sz="4200" dirty="0">
                <a:solidFill>
                  <a:schemeClr val="tx1"/>
                </a:solidFill>
              </a:rPr>
              <a:t>Concevoir, mettre en œuvre et évaluer une intervention basée sur l'entretien motivationnel pour augmenter le taux de vaccination chez les enfants âgés de 6 à 15 mois.</a:t>
            </a:r>
            <a:endParaRPr lang="en-US" sz="4200" dirty="0">
              <a:solidFill>
                <a:schemeClr val="tx1"/>
              </a:solidFill>
            </a:endParaRPr>
          </a:p>
        </p:txBody>
      </p:sp>
      <p:grpSp>
        <p:nvGrpSpPr>
          <p:cNvPr id="3" name="Group 2">
            <a:extLst>
              <a:ext uri="{FF2B5EF4-FFF2-40B4-BE49-F238E27FC236}">
                <a16:creationId xmlns:a16="http://schemas.microsoft.com/office/drawing/2014/main" id="{82D31CA5-C917-4555-BD9E-BA49C8BA0E0F}"/>
              </a:ext>
            </a:extLst>
          </p:cNvPr>
          <p:cNvGrpSpPr/>
          <p:nvPr/>
        </p:nvGrpSpPr>
        <p:grpSpPr>
          <a:xfrm>
            <a:off x="978347" y="5753101"/>
            <a:ext cx="16331307" cy="3946448"/>
            <a:chOff x="652231" y="4049365"/>
            <a:chExt cx="10887538" cy="2630965"/>
          </a:xfrm>
        </p:grpSpPr>
        <p:grpSp>
          <p:nvGrpSpPr>
            <p:cNvPr id="33" name="Group 32">
              <a:extLst>
                <a:ext uri="{FF2B5EF4-FFF2-40B4-BE49-F238E27FC236}">
                  <a16:creationId xmlns:a16="http://schemas.microsoft.com/office/drawing/2014/main" id="{E7AEF5D2-9822-41D6-A1D3-3E0C1BDE9C85}"/>
                </a:ext>
              </a:extLst>
            </p:cNvPr>
            <p:cNvGrpSpPr/>
            <p:nvPr/>
          </p:nvGrpSpPr>
          <p:grpSpPr>
            <a:xfrm>
              <a:off x="652231" y="4049365"/>
              <a:ext cx="10887538" cy="1386260"/>
              <a:chOff x="630768" y="2048037"/>
              <a:chExt cx="10887538" cy="1386260"/>
            </a:xfrm>
          </p:grpSpPr>
          <p:grpSp>
            <p:nvGrpSpPr>
              <p:cNvPr id="29" name="Group 28">
                <a:extLst>
                  <a:ext uri="{FF2B5EF4-FFF2-40B4-BE49-F238E27FC236}">
                    <a16:creationId xmlns:a16="http://schemas.microsoft.com/office/drawing/2014/main" id="{E90BEAF5-5C9C-49BA-A692-AA3648C09790}"/>
                  </a:ext>
                </a:extLst>
              </p:cNvPr>
              <p:cNvGrpSpPr/>
              <p:nvPr/>
            </p:nvGrpSpPr>
            <p:grpSpPr>
              <a:xfrm>
                <a:off x="630768" y="2048037"/>
                <a:ext cx="2413000" cy="1380963"/>
                <a:chOff x="630768" y="2048037"/>
                <a:chExt cx="2413000" cy="1380963"/>
              </a:xfrm>
            </p:grpSpPr>
            <p:sp>
              <p:nvSpPr>
                <p:cNvPr id="4" name="Rectangle: Rounded Corners 3">
                  <a:extLst>
                    <a:ext uri="{FF2B5EF4-FFF2-40B4-BE49-F238E27FC236}">
                      <a16:creationId xmlns:a16="http://schemas.microsoft.com/office/drawing/2014/main" id="{316D4C99-2FC7-4DC9-A3C8-BDB0D063EA79}"/>
                    </a:ext>
                  </a:extLst>
                </p:cNvPr>
                <p:cNvSpPr/>
                <p:nvPr/>
              </p:nvSpPr>
              <p:spPr>
                <a:xfrm>
                  <a:off x="630768" y="2048037"/>
                  <a:ext cx="2413000" cy="1380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extBox 4">
                  <a:extLst>
                    <a:ext uri="{FF2B5EF4-FFF2-40B4-BE49-F238E27FC236}">
                      <a16:creationId xmlns:a16="http://schemas.microsoft.com/office/drawing/2014/main" id="{EE18F562-99FF-4B9A-BF30-957109D77D97}"/>
                    </a:ext>
                  </a:extLst>
                </p:cNvPr>
                <p:cNvSpPr txBox="1"/>
                <p:nvPr/>
              </p:nvSpPr>
              <p:spPr>
                <a:xfrm>
                  <a:off x="630768" y="2197957"/>
                  <a:ext cx="2205566" cy="1169551"/>
                </a:xfrm>
                <a:prstGeom prst="rect">
                  <a:avLst/>
                </a:prstGeom>
                <a:noFill/>
              </p:spPr>
              <p:txBody>
                <a:bodyPr wrap="square" rtlCol="0">
                  <a:spAutoFit/>
                </a:bodyPr>
                <a:lstStyle/>
                <a:p>
                  <a:pPr algn="ctr"/>
                  <a:r>
                    <a:rPr lang="fr-FR" sz="3600" dirty="0"/>
                    <a:t>Évaluation des besoins en communication</a:t>
                  </a:r>
                  <a:endParaRPr lang="en-US" sz="3600" dirty="0"/>
                </a:p>
              </p:txBody>
            </p:sp>
          </p:grpSp>
          <p:grpSp>
            <p:nvGrpSpPr>
              <p:cNvPr id="30" name="Group 29">
                <a:extLst>
                  <a:ext uri="{FF2B5EF4-FFF2-40B4-BE49-F238E27FC236}">
                    <a16:creationId xmlns:a16="http://schemas.microsoft.com/office/drawing/2014/main" id="{94E82462-F7AD-447F-942A-0824857F74C9}"/>
                  </a:ext>
                </a:extLst>
              </p:cNvPr>
              <p:cNvGrpSpPr/>
              <p:nvPr/>
            </p:nvGrpSpPr>
            <p:grpSpPr>
              <a:xfrm>
                <a:off x="3510035" y="2050820"/>
                <a:ext cx="2413000" cy="1378180"/>
                <a:chOff x="3510035" y="2050820"/>
                <a:chExt cx="2413000" cy="1378180"/>
              </a:xfrm>
            </p:grpSpPr>
            <p:sp>
              <p:nvSpPr>
                <p:cNvPr id="6" name="Rectangle: Rounded Corners 5">
                  <a:extLst>
                    <a:ext uri="{FF2B5EF4-FFF2-40B4-BE49-F238E27FC236}">
                      <a16:creationId xmlns:a16="http://schemas.microsoft.com/office/drawing/2014/main" id="{36C3B864-0549-4745-9968-95CE063BE383}"/>
                    </a:ext>
                  </a:extLst>
                </p:cNvPr>
                <p:cNvSpPr/>
                <p:nvPr/>
              </p:nvSpPr>
              <p:spPr>
                <a:xfrm>
                  <a:off x="3510035" y="2050820"/>
                  <a:ext cx="2413000" cy="13781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id="{B7873771-1254-48FD-8392-A66DFC42E0AA}"/>
                    </a:ext>
                  </a:extLst>
                </p:cNvPr>
                <p:cNvSpPr txBox="1"/>
                <p:nvPr/>
              </p:nvSpPr>
              <p:spPr>
                <a:xfrm>
                  <a:off x="3717467" y="2112567"/>
                  <a:ext cx="1998134" cy="1292661"/>
                </a:xfrm>
                <a:prstGeom prst="rect">
                  <a:avLst/>
                </a:prstGeom>
                <a:noFill/>
              </p:spPr>
              <p:txBody>
                <a:bodyPr wrap="square" rtlCol="0">
                  <a:spAutoFit/>
                </a:bodyPr>
                <a:lstStyle/>
                <a:p>
                  <a:pPr algn="ctr"/>
                  <a:r>
                    <a:rPr lang="fr-FR" sz="4000" dirty="0"/>
                    <a:t>Mettre en œuvre la formation</a:t>
                  </a:r>
                  <a:endParaRPr lang="en-US" sz="4000" dirty="0"/>
                </a:p>
              </p:txBody>
            </p:sp>
          </p:grpSp>
          <p:grpSp>
            <p:nvGrpSpPr>
              <p:cNvPr id="31" name="Group 30">
                <a:extLst>
                  <a:ext uri="{FF2B5EF4-FFF2-40B4-BE49-F238E27FC236}">
                    <a16:creationId xmlns:a16="http://schemas.microsoft.com/office/drawing/2014/main" id="{DECF0FDD-C668-4F80-97F8-85C3F0F30DA1}"/>
                  </a:ext>
                </a:extLst>
              </p:cNvPr>
              <p:cNvGrpSpPr/>
              <p:nvPr/>
            </p:nvGrpSpPr>
            <p:grpSpPr>
              <a:xfrm>
                <a:off x="6318851" y="2050044"/>
                <a:ext cx="2413000" cy="1378180"/>
                <a:chOff x="6318851" y="2050044"/>
                <a:chExt cx="2413000" cy="1378180"/>
              </a:xfrm>
            </p:grpSpPr>
            <p:sp>
              <p:nvSpPr>
                <p:cNvPr id="8" name="Rectangle: Rounded Corners 7">
                  <a:extLst>
                    <a:ext uri="{FF2B5EF4-FFF2-40B4-BE49-F238E27FC236}">
                      <a16:creationId xmlns:a16="http://schemas.microsoft.com/office/drawing/2014/main" id="{A03AAB26-4158-4AA9-97D7-830BD516C2CF}"/>
                    </a:ext>
                  </a:extLst>
                </p:cNvPr>
                <p:cNvSpPr/>
                <p:nvPr/>
              </p:nvSpPr>
              <p:spPr>
                <a:xfrm>
                  <a:off x="6318851" y="2050044"/>
                  <a:ext cx="2413000" cy="13781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Box 10">
                  <a:extLst>
                    <a:ext uri="{FF2B5EF4-FFF2-40B4-BE49-F238E27FC236}">
                      <a16:creationId xmlns:a16="http://schemas.microsoft.com/office/drawing/2014/main" id="{D47A814E-48D7-48A5-B3A0-9A2FF717DDD9}"/>
                    </a:ext>
                  </a:extLst>
                </p:cNvPr>
                <p:cNvSpPr txBox="1"/>
                <p:nvPr/>
              </p:nvSpPr>
              <p:spPr>
                <a:xfrm>
                  <a:off x="6504093" y="2268154"/>
                  <a:ext cx="1998134" cy="882292"/>
                </a:xfrm>
                <a:prstGeom prst="rect">
                  <a:avLst/>
                </a:prstGeom>
                <a:noFill/>
              </p:spPr>
              <p:txBody>
                <a:bodyPr wrap="square" rtlCol="0">
                  <a:spAutoFit/>
                </a:bodyPr>
                <a:lstStyle/>
                <a:p>
                  <a:pPr algn="ctr"/>
                  <a:r>
                    <a:rPr lang="en-US" sz="4000" dirty="0" err="1"/>
                    <a:t>Évaluation</a:t>
                  </a:r>
                  <a:r>
                    <a:rPr lang="en-US" sz="4000" dirty="0"/>
                    <a:t> de la formation</a:t>
                  </a:r>
                </a:p>
              </p:txBody>
            </p:sp>
          </p:grpSp>
          <p:grpSp>
            <p:nvGrpSpPr>
              <p:cNvPr id="32" name="Group 31">
                <a:extLst>
                  <a:ext uri="{FF2B5EF4-FFF2-40B4-BE49-F238E27FC236}">
                    <a16:creationId xmlns:a16="http://schemas.microsoft.com/office/drawing/2014/main" id="{8911F256-17E7-46FC-9DA3-67475C714AE2}"/>
                  </a:ext>
                </a:extLst>
              </p:cNvPr>
              <p:cNvGrpSpPr/>
              <p:nvPr/>
            </p:nvGrpSpPr>
            <p:grpSpPr>
              <a:xfrm>
                <a:off x="9105306" y="2056117"/>
                <a:ext cx="2413000" cy="1378180"/>
                <a:chOff x="9105306" y="2056117"/>
                <a:chExt cx="2413000" cy="1378180"/>
              </a:xfrm>
            </p:grpSpPr>
            <p:sp>
              <p:nvSpPr>
                <p:cNvPr id="20" name="Rectangle: Rounded Corners 19">
                  <a:extLst>
                    <a:ext uri="{FF2B5EF4-FFF2-40B4-BE49-F238E27FC236}">
                      <a16:creationId xmlns:a16="http://schemas.microsoft.com/office/drawing/2014/main" id="{C7874648-2470-4B39-9103-2ACF609540A3}"/>
                    </a:ext>
                  </a:extLst>
                </p:cNvPr>
                <p:cNvSpPr/>
                <p:nvPr/>
              </p:nvSpPr>
              <p:spPr>
                <a:xfrm>
                  <a:off x="9105306" y="2056117"/>
                  <a:ext cx="2413000" cy="13781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TextBox 20">
                  <a:extLst>
                    <a:ext uri="{FF2B5EF4-FFF2-40B4-BE49-F238E27FC236}">
                      <a16:creationId xmlns:a16="http://schemas.microsoft.com/office/drawing/2014/main" id="{80908BA4-A66D-47F9-AA0D-5D522F815655}"/>
                    </a:ext>
                  </a:extLst>
                </p:cNvPr>
                <p:cNvSpPr txBox="1"/>
                <p:nvPr/>
              </p:nvSpPr>
              <p:spPr>
                <a:xfrm>
                  <a:off x="9312739" y="2268154"/>
                  <a:ext cx="1998134" cy="882293"/>
                </a:xfrm>
                <a:prstGeom prst="rect">
                  <a:avLst/>
                </a:prstGeom>
                <a:noFill/>
              </p:spPr>
              <p:txBody>
                <a:bodyPr wrap="square" rtlCol="0">
                  <a:spAutoFit/>
                </a:bodyPr>
                <a:lstStyle/>
                <a:p>
                  <a:pPr algn="ctr"/>
                  <a:r>
                    <a:rPr lang="en-US" sz="4000" dirty="0"/>
                    <a:t>Diffusion des </a:t>
                  </a:r>
                  <a:r>
                    <a:rPr lang="en-US" sz="4000" dirty="0" err="1"/>
                    <a:t>r</a:t>
                  </a:r>
                  <a:r>
                    <a:rPr lang="en-US" sz="4000" dirty="0" err="1">
                      <a:latin typeface="Calibri" panose="020F0502020204030204" pitchFamily="34" charset="0"/>
                      <a:cs typeface="Calibri" panose="020F0502020204030204" pitchFamily="34" charset="0"/>
                    </a:rPr>
                    <a:t>é</a:t>
                  </a:r>
                  <a:r>
                    <a:rPr lang="en-US" sz="4000" dirty="0" err="1"/>
                    <a:t>sultats</a:t>
                  </a:r>
                  <a:endParaRPr lang="en-US" sz="4000" dirty="0"/>
                </a:p>
              </p:txBody>
            </p:sp>
          </p:grpSp>
        </p:grpSp>
        <p:pic>
          <p:nvPicPr>
            <p:cNvPr id="34" name="Picture 33" descr="A picture containing shape&#10;&#10;Description automatically generated">
              <a:extLst>
                <a:ext uri="{FF2B5EF4-FFF2-40B4-BE49-F238E27FC236}">
                  <a16:creationId xmlns:a16="http://schemas.microsoft.com/office/drawing/2014/main" id="{58CE0024-DFAB-445E-9430-7867A72FF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928" y="5223589"/>
              <a:ext cx="1456741" cy="1456741"/>
            </a:xfrm>
            <a:prstGeom prst="rect">
              <a:avLst/>
            </a:prstGeom>
          </p:spPr>
        </p:pic>
        <p:pic>
          <p:nvPicPr>
            <p:cNvPr id="39" name="Picture 38">
              <a:extLst>
                <a:ext uri="{FF2B5EF4-FFF2-40B4-BE49-F238E27FC236}">
                  <a16:creationId xmlns:a16="http://schemas.microsoft.com/office/drawing/2014/main" id="{1B08857E-33D2-4ADB-9C8D-600EDA1957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780"/>
            <a:stretch/>
          </p:blipFill>
          <p:spPr>
            <a:xfrm>
              <a:off x="7010316" y="5580103"/>
              <a:ext cx="1072995" cy="914400"/>
            </a:xfrm>
            <a:prstGeom prst="rect">
              <a:avLst/>
            </a:prstGeom>
          </p:spPr>
        </p:pic>
        <p:pic>
          <p:nvPicPr>
            <p:cNvPr id="40" name="Picture 39">
              <a:extLst>
                <a:ext uri="{FF2B5EF4-FFF2-40B4-BE49-F238E27FC236}">
                  <a16:creationId xmlns:a16="http://schemas.microsoft.com/office/drawing/2014/main" id="{772A2F09-D965-4CA2-AE8E-3250349BAD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617"/>
            <a:stretch/>
          </p:blipFill>
          <p:spPr>
            <a:xfrm>
              <a:off x="4201500" y="5581327"/>
              <a:ext cx="1072995" cy="926885"/>
            </a:xfrm>
            <a:prstGeom prst="rect">
              <a:avLst/>
            </a:prstGeom>
          </p:spPr>
        </p:pic>
        <p:pic>
          <p:nvPicPr>
            <p:cNvPr id="44" name="Graphic 43" descr="Marketing with solid fill">
              <a:extLst>
                <a:ext uri="{FF2B5EF4-FFF2-40B4-BE49-F238E27FC236}">
                  <a16:creationId xmlns:a16="http://schemas.microsoft.com/office/drawing/2014/main" id="{AA8E7077-CECC-4FE9-976B-B8B037CE8E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56215" y="5560249"/>
              <a:ext cx="954107" cy="954107"/>
            </a:xfrm>
            <a:prstGeom prst="rect">
              <a:avLst/>
            </a:prstGeom>
          </p:spPr>
        </p:pic>
      </p:grpSp>
      <p:sp>
        <p:nvSpPr>
          <p:cNvPr id="22" name="Rectangle 21"/>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530809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218E-0BF3-4ACA-B754-8EF5B6C31E23}"/>
              </a:ext>
            </a:extLst>
          </p:cNvPr>
          <p:cNvSpPr>
            <a:spLocks noGrp="1"/>
          </p:cNvSpPr>
          <p:nvPr>
            <p:ph type="title"/>
          </p:nvPr>
        </p:nvSpPr>
        <p:spPr>
          <a:xfrm>
            <a:off x="762000" y="547689"/>
            <a:ext cx="15773400" cy="720002"/>
          </a:xfrm>
        </p:spPr>
        <p:txBody>
          <a:bodyPr>
            <a:noAutofit/>
          </a:bodyPr>
          <a:lstStyle/>
          <a:p>
            <a:r>
              <a:rPr lang="en-US" sz="5000" b="1" dirty="0" err="1"/>
              <a:t>Programme</a:t>
            </a:r>
            <a:r>
              <a:rPr lang="en-US" sz="5000" b="1" dirty="0"/>
              <a:t> de formation des </a:t>
            </a:r>
            <a:r>
              <a:rPr lang="en-US" sz="5000" b="1" dirty="0" err="1"/>
              <a:t>formateurs</a:t>
            </a:r>
            <a:r>
              <a:rPr lang="en-US" sz="5000" b="1" dirty="0"/>
              <a:t> </a:t>
            </a:r>
          </a:p>
        </p:txBody>
      </p:sp>
      <p:graphicFrame>
        <p:nvGraphicFramePr>
          <p:cNvPr id="3" name="Table 3">
            <a:extLst>
              <a:ext uri="{FF2B5EF4-FFF2-40B4-BE49-F238E27FC236}">
                <a16:creationId xmlns:a16="http://schemas.microsoft.com/office/drawing/2014/main" id="{9DB1DF04-0287-415E-9888-8CBBCDB7906A}"/>
              </a:ext>
            </a:extLst>
          </p:cNvPr>
          <p:cNvGraphicFramePr>
            <a:graphicFrameLocks noGrp="1"/>
          </p:cNvGraphicFramePr>
          <p:nvPr>
            <p:extLst>
              <p:ext uri="{D42A27DB-BD31-4B8C-83A1-F6EECF244321}">
                <p14:modId xmlns:p14="http://schemas.microsoft.com/office/powerpoint/2010/main" val="1380461656"/>
              </p:ext>
            </p:extLst>
          </p:nvPr>
        </p:nvGraphicFramePr>
        <p:xfrm>
          <a:off x="762000" y="1719944"/>
          <a:ext cx="17388511" cy="7704805"/>
        </p:xfrm>
        <a:graphic>
          <a:graphicData uri="http://schemas.openxmlformats.org/drawingml/2006/table">
            <a:tbl>
              <a:tblPr firstRow="1" bandRow="1">
                <a:tableStyleId>{5940675A-B579-460E-94D1-54222C63F5DA}</a:tableStyleId>
              </a:tblPr>
              <a:tblGrid>
                <a:gridCol w="973686">
                  <a:extLst>
                    <a:ext uri="{9D8B030D-6E8A-4147-A177-3AD203B41FA5}">
                      <a16:colId xmlns:a16="http://schemas.microsoft.com/office/drawing/2014/main" val="1958269177"/>
                    </a:ext>
                  </a:extLst>
                </a:gridCol>
                <a:gridCol w="8212493">
                  <a:extLst>
                    <a:ext uri="{9D8B030D-6E8A-4147-A177-3AD203B41FA5}">
                      <a16:colId xmlns:a16="http://schemas.microsoft.com/office/drawing/2014/main" val="1410587657"/>
                    </a:ext>
                  </a:extLst>
                </a:gridCol>
                <a:gridCol w="8202332">
                  <a:extLst>
                    <a:ext uri="{9D8B030D-6E8A-4147-A177-3AD203B41FA5}">
                      <a16:colId xmlns:a16="http://schemas.microsoft.com/office/drawing/2014/main" val="1907193334"/>
                    </a:ext>
                  </a:extLst>
                </a:gridCol>
              </a:tblGrid>
              <a:tr h="635645">
                <a:tc>
                  <a:txBody>
                    <a:bodyPr/>
                    <a:lstStyle/>
                    <a:p>
                      <a:pPr algn="ctr"/>
                      <a:endParaRPr lang="en-US" sz="2700" b="1"/>
                    </a:p>
                  </a:txBody>
                  <a:tcPr marL="137160" marR="137160" marT="68580" marB="68580">
                    <a:solidFill>
                      <a:schemeClr val="bg1">
                        <a:lumMod val="85000"/>
                      </a:schemeClr>
                    </a:solidFill>
                  </a:tcPr>
                </a:tc>
                <a:tc>
                  <a:txBody>
                    <a:bodyPr/>
                    <a:lstStyle/>
                    <a:p>
                      <a:pPr algn="ctr"/>
                      <a:r>
                        <a:rPr lang="en-US" sz="2700" b="1" dirty="0"/>
                        <a:t>Table des Matières</a:t>
                      </a:r>
                    </a:p>
                  </a:txBody>
                  <a:tcPr marL="137160" marR="137160" marT="68580" marB="68580">
                    <a:solidFill>
                      <a:schemeClr val="bg1">
                        <a:lumMod val="85000"/>
                      </a:schemeClr>
                    </a:solidFill>
                  </a:tcPr>
                </a:tc>
                <a:tc>
                  <a:txBody>
                    <a:bodyPr/>
                    <a:lstStyle/>
                    <a:p>
                      <a:pPr algn="ctr"/>
                      <a:r>
                        <a:rPr lang="en-US" sz="2700" b="1" dirty="0" err="1"/>
                        <a:t>Brève</a:t>
                      </a:r>
                      <a:r>
                        <a:rPr lang="en-US" sz="2700" b="1" dirty="0"/>
                        <a:t> description des sessions</a:t>
                      </a:r>
                    </a:p>
                  </a:txBody>
                  <a:tcPr marL="137160" marR="137160" marT="68580" marB="68580">
                    <a:solidFill>
                      <a:schemeClr val="bg1">
                        <a:lumMod val="85000"/>
                      </a:schemeClr>
                    </a:solidFill>
                  </a:tcPr>
                </a:tc>
                <a:extLst>
                  <a:ext uri="{0D108BD9-81ED-4DB2-BD59-A6C34878D82A}">
                    <a16:rowId xmlns:a16="http://schemas.microsoft.com/office/drawing/2014/main" val="238762729"/>
                  </a:ext>
                </a:extLst>
              </a:tr>
              <a:tr h="1112378">
                <a:tc rowSpan="5">
                  <a:txBody>
                    <a:bodyPr/>
                    <a:lstStyle/>
                    <a:p>
                      <a:pPr algn="ctr"/>
                      <a:endParaRPr lang="en-US" sz="2700" dirty="0"/>
                    </a:p>
                    <a:p>
                      <a:pPr algn="ctr"/>
                      <a:endParaRPr lang="en-US" sz="2700" dirty="0"/>
                    </a:p>
                    <a:p>
                      <a:pPr algn="ctr"/>
                      <a:endParaRPr lang="en-US" sz="2700" dirty="0"/>
                    </a:p>
                    <a:p>
                      <a:pPr algn="ctr"/>
                      <a:r>
                        <a:rPr lang="en-US" sz="2700" dirty="0"/>
                        <a:t>Jour2 </a:t>
                      </a:r>
                    </a:p>
                  </a:txBody>
                  <a:tcPr marL="137160" marR="137160" marT="68580" marB="68580">
                    <a:noFill/>
                  </a:tcPr>
                </a:tc>
                <a:tc>
                  <a:txBody>
                    <a:bodyPr/>
                    <a:lstStyle/>
                    <a:p>
                      <a:r>
                        <a:rPr lang="en-US" sz="2000" dirty="0"/>
                        <a:t>Module 1:</a:t>
                      </a:r>
                      <a:r>
                        <a:rPr lang="en-US" sz="2000" kern="1200" dirty="0">
                          <a:solidFill>
                            <a:schemeClr val="tx1"/>
                          </a:solidFill>
                          <a:effectLst/>
                          <a:latin typeface="+mn-lt"/>
                          <a:ea typeface="+mn-ea"/>
                          <a:cs typeface="+mn-cs"/>
                        </a:rPr>
                        <a:t>Orientation </a:t>
                      </a:r>
                      <a:r>
                        <a:rPr lang="en-US" sz="2000" kern="1200" dirty="0" err="1">
                          <a:solidFill>
                            <a:schemeClr val="tx1"/>
                          </a:solidFill>
                          <a:effectLst/>
                          <a:latin typeface="+mn-lt"/>
                          <a:ea typeface="+mn-ea"/>
                          <a:cs typeface="+mn-cs"/>
                        </a:rPr>
                        <a:t>vers</a:t>
                      </a:r>
                      <a:r>
                        <a:rPr lang="en-US" sz="2000" kern="1200" dirty="0">
                          <a:solidFill>
                            <a:schemeClr val="tx1"/>
                          </a:solidFill>
                          <a:effectLst/>
                          <a:latin typeface="+mn-lt"/>
                          <a:ea typeface="+mn-ea"/>
                          <a:cs typeface="+mn-cs"/>
                        </a:rPr>
                        <a:t> les </a:t>
                      </a:r>
                      <a:r>
                        <a:rPr lang="en-US" sz="2000" kern="1200" dirty="0" err="1">
                          <a:solidFill>
                            <a:schemeClr val="tx1"/>
                          </a:solidFill>
                          <a:effectLst/>
                          <a:latin typeface="+mn-lt"/>
                          <a:ea typeface="+mn-ea"/>
                          <a:cs typeface="+mn-cs"/>
                        </a:rPr>
                        <a:t>défis</a:t>
                      </a:r>
                      <a:r>
                        <a:rPr lang="en-US" sz="2000" kern="1200" dirty="0">
                          <a:solidFill>
                            <a:schemeClr val="tx1"/>
                          </a:solidFill>
                          <a:effectLst/>
                          <a:latin typeface="+mn-lt"/>
                          <a:ea typeface="+mn-ea"/>
                          <a:cs typeface="+mn-cs"/>
                        </a:rPr>
                        <a:t> de </a:t>
                      </a:r>
                      <a:r>
                        <a:rPr lang="en-US" sz="2000" kern="1200" dirty="0" err="1">
                          <a:solidFill>
                            <a:schemeClr val="tx1"/>
                          </a:solidFill>
                          <a:effectLst/>
                          <a:latin typeface="+mn-lt"/>
                          <a:ea typeface="+mn-ea"/>
                          <a:cs typeface="+mn-cs"/>
                        </a:rPr>
                        <a:t>l'immunisation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en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Roumanie</a:t>
                      </a:r>
                      <a:r>
                        <a:rPr lang="en-US" sz="2000" kern="1200" dirty="0">
                          <a:solidFill>
                            <a:schemeClr val="tx1"/>
                          </a:solidFill>
                          <a:effectLst/>
                          <a:latin typeface="+mn-lt"/>
                          <a:ea typeface="+mn-ea"/>
                          <a:cs typeface="+mn-cs"/>
                        </a:rPr>
                        <a:t> </a:t>
                      </a:r>
                      <a:endParaRPr lang="en-US" sz="2000" dirty="0"/>
                    </a:p>
                  </a:txBody>
                  <a:tcPr marL="137160" marR="137160" marT="68580" marB="68580">
                    <a:noFill/>
                  </a:tcPr>
                </a:tc>
                <a:tc>
                  <a:txBody>
                    <a:bodyPr/>
                    <a:lstStyle/>
                    <a:p>
                      <a:pPr marL="457200" indent="-457200">
                        <a:buFont typeface="Arial" panose="020B0604020202020204" pitchFamily="34" charset="0"/>
                        <a:buChar char="•"/>
                      </a:pPr>
                      <a:r>
                        <a:rPr lang="en-US" sz="2000" kern="1200" dirty="0">
                          <a:solidFill>
                            <a:schemeClr val="tx1"/>
                          </a:solidFill>
                          <a:effectLst/>
                          <a:latin typeface="+mn-lt"/>
                          <a:ea typeface="+mn-ea"/>
                          <a:cs typeface="+mn-cs"/>
                        </a:rPr>
                        <a:t>Tendances </a:t>
                      </a:r>
                      <a:r>
                        <a:rPr lang="en-US" sz="2000" kern="1200" dirty="0" err="1">
                          <a:solidFill>
                            <a:schemeClr val="tx1"/>
                          </a:solidFill>
                          <a:effectLst/>
                          <a:latin typeface="+mn-lt"/>
                          <a:ea typeface="+mn-ea"/>
                          <a:cs typeface="+mn-cs"/>
                        </a:rPr>
                        <a:t>en</a:t>
                      </a:r>
                      <a:r>
                        <a:rPr lang="en-US" sz="2000" kern="1200" dirty="0">
                          <a:solidFill>
                            <a:schemeClr val="tx1"/>
                          </a:solidFill>
                          <a:effectLst/>
                          <a:latin typeface="+mn-lt"/>
                          <a:ea typeface="+mn-ea"/>
                          <a:cs typeface="+mn-cs"/>
                        </a:rPr>
                        <a:t> matière de vaccination et incidence des maladies</a:t>
                      </a:r>
                    </a:p>
                    <a:p>
                      <a:pPr marL="457200" indent="-457200">
                        <a:buFont typeface="Arial" panose="020B0604020202020204" pitchFamily="34" charset="0"/>
                        <a:buChar char="•"/>
                      </a:pPr>
                      <a:r>
                        <a:rPr lang="en-US" sz="2000" kern="1200" dirty="0">
                          <a:solidFill>
                            <a:schemeClr val="tx1"/>
                          </a:solidFill>
                          <a:effectLst/>
                          <a:latin typeface="+mn-lt"/>
                          <a:ea typeface="+mn-ea"/>
                          <a:cs typeface="+mn-cs"/>
                        </a:rPr>
                        <a:t>Identifier les </a:t>
                      </a:r>
                      <a:r>
                        <a:rPr lang="en-US" sz="2000" kern="1200" dirty="0" err="1">
                          <a:solidFill>
                            <a:schemeClr val="tx1"/>
                          </a:solidFill>
                          <a:effectLst/>
                          <a:latin typeface="+mn-lt"/>
                          <a:ea typeface="+mn-ea"/>
                          <a:cs typeface="+mn-cs"/>
                        </a:rPr>
                        <a:t>défis</a:t>
                      </a:r>
                      <a:r>
                        <a:rPr lang="en-US" sz="2000" kern="1200" dirty="0">
                          <a:solidFill>
                            <a:schemeClr val="tx1"/>
                          </a:solidFill>
                          <a:effectLst/>
                          <a:latin typeface="+mn-lt"/>
                          <a:ea typeface="+mn-ea"/>
                          <a:cs typeface="+mn-cs"/>
                        </a:rPr>
                        <a:t> qui </a:t>
                      </a:r>
                      <a:r>
                        <a:rPr lang="en-US" sz="2000" kern="1200" dirty="0" err="1">
                          <a:solidFill>
                            <a:schemeClr val="tx1"/>
                          </a:solidFill>
                          <a:effectLst/>
                          <a:latin typeface="+mn-lt"/>
                          <a:ea typeface="+mn-ea"/>
                          <a:cs typeface="+mn-cs"/>
                        </a:rPr>
                        <a:t>sont</a:t>
                      </a:r>
                      <a:r>
                        <a:rPr lang="en-US" sz="2000" kern="1200" dirty="0">
                          <a:solidFill>
                            <a:schemeClr val="tx1"/>
                          </a:solidFill>
                          <a:effectLst/>
                          <a:latin typeface="+mn-lt"/>
                          <a:ea typeface="+mn-ea"/>
                          <a:cs typeface="+mn-cs"/>
                        </a:rPr>
                        <a:t> sous le </a:t>
                      </a:r>
                      <a:r>
                        <a:rPr lang="en-US" sz="2000" kern="1200" dirty="0" err="1">
                          <a:solidFill>
                            <a:schemeClr val="tx1"/>
                          </a:solidFill>
                          <a:effectLst/>
                          <a:latin typeface="+mn-lt"/>
                          <a:ea typeface="+mn-ea"/>
                          <a:cs typeface="+mn-cs"/>
                        </a:rPr>
                        <a:t>contrôle</a:t>
                      </a:r>
                      <a:r>
                        <a:rPr lang="en-US" sz="2000" kern="1200" dirty="0">
                          <a:solidFill>
                            <a:schemeClr val="tx1"/>
                          </a:solidFill>
                          <a:effectLst/>
                          <a:latin typeface="+mn-lt"/>
                          <a:ea typeface="+mn-ea"/>
                          <a:cs typeface="+mn-cs"/>
                        </a:rPr>
                        <a:t> des agents de </a:t>
                      </a:r>
                      <a:r>
                        <a:rPr lang="en-US" sz="2000" kern="1200" dirty="0" err="1">
                          <a:solidFill>
                            <a:schemeClr val="tx1"/>
                          </a:solidFill>
                          <a:effectLst/>
                          <a:latin typeface="+mn-lt"/>
                          <a:ea typeface="+mn-ea"/>
                          <a:cs typeface="+mn-cs"/>
                        </a:rPr>
                        <a:t>santé</a:t>
                      </a:r>
                    </a:p>
                  </a:txBody>
                  <a:tcPr marL="137160" marR="137160" marT="68580" marB="68580">
                    <a:noFill/>
                  </a:tcPr>
                </a:tc>
                <a:extLst>
                  <a:ext uri="{0D108BD9-81ED-4DB2-BD59-A6C34878D82A}">
                    <a16:rowId xmlns:a16="http://schemas.microsoft.com/office/drawing/2014/main" val="1754642094"/>
                  </a:ext>
                </a:extLst>
              </a:tr>
              <a:tr h="960120">
                <a:tc vMerge="1">
                  <a:txBody>
                    <a:bodyPr/>
                    <a:lstStyle/>
                    <a:p>
                      <a:pPr algn="ctr"/>
                      <a:endParaRPr lang="en-US"/>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Module 2: </a:t>
                      </a:r>
                      <a:r>
                        <a:rPr lang="en-US" sz="2000" kern="1200" dirty="0" err="1">
                          <a:solidFill>
                            <a:schemeClr val="tx1"/>
                          </a:solidFill>
                          <a:effectLst/>
                          <a:latin typeface="+mn-lt"/>
                          <a:ea typeface="+mn-ea"/>
                          <a:cs typeface="+mn-cs"/>
                        </a:rPr>
                        <a:t>Comprendre</a:t>
                      </a:r>
                      <a:r>
                        <a:rPr lang="en-US" sz="2000" kern="1200" dirty="0">
                          <a:solidFill>
                            <a:schemeClr val="tx1"/>
                          </a:solidFill>
                          <a:effectLst/>
                          <a:latin typeface="+mn-lt"/>
                          <a:ea typeface="+mn-ea"/>
                          <a:cs typeface="+mn-cs"/>
                        </a:rPr>
                        <a:t> les </a:t>
                      </a:r>
                      <a:r>
                        <a:rPr lang="en-US" sz="2000" kern="1200" dirty="0" err="1">
                          <a:solidFill>
                            <a:schemeClr val="tx1"/>
                          </a:solidFill>
                          <a:effectLst/>
                          <a:latin typeface="+mn-lt"/>
                          <a:ea typeface="+mn-ea"/>
                          <a:cs typeface="+mn-cs"/>
                        </a:rPr>
                        <a:t>facteurs</a:t>
                      </a:r>
                      <a:r>
                        <a:rPr lang="en-US" sz="2000" kern="1200" dirty="0">
                          <a:solidFill>
                            <a:schemeClr val="tx1"/>
                          </a:solidFill>
                          <a:effectLst/>
                          <a:latin typeface="+mn-lt"/>
                          <a:ea typeface="+mn-ea"/>
                          <a:cs typeface="+mn-cs"/>
                        </a:rPr>
                        <a:t> qui </a:t>
                      </a:r>
                      <a:r>
                        <a:rPr lang="en-US" sz="2000" kern="1200" dirty="0" err="1">
                          <a:solidFill>
                            <a:schemeClr val="tx1"/>
                          </a:solidFill>
                          <a:effectLst/>
                          <a:latin typeface="+mn-lt"/>
                          <a:ea typeface="+mn-ea"/>
                          <a:cs typeface="+mn-cs"/>
                        </a:rPr>
                        <a:t>influencent</a:t>
                      </a:r>
                      <a:r>
                        <a:rPr lang="en-US" sz="2000" kern="1200" dirty="0">
                          <a:solidFill>
                            <a:schemeClr val="tx1"/>
                          </a:solidFill>
                          <a:effectLst/>
                          <a:latin typeface="+mn-lt"/>
                          <a:ea typeface="+mn-ea"/>
                          <a:cs typeface="+mn-cs"/>
                        </a:rPr>
                        <a:t> les attitudes et les </a:t>
                      </a:r>
                      <a:r>
                        <a:rPr lang="en-US" sz="2000" kern="1200" dirty="0" err="1">
                          <a:solidFill>
                            <a:schemeClr val="tx1"/>
                          </a:solidFill>
                          <a:effectLst/>
                          <a:latin typeface="+mn-lt"/>
                          <a:ea typeface="+mn-ea"/>
                          <a:cs typeface="+mn-cs"/>
                        </a:rPr>
                        <a:t>comportements</a:t>
                      </a:r>
                      <a:r>
                        <a:rPr lang="en-US" sz="2000" kern="1200" dirty="0">
                          <a:solidFill>
                            <a:schemeClr val="tx1"/>
                          </a:solidFill>
                          <a:effectLst/>
                          <a:latin typeface="+mn-lt"/>
                          <a:ea typeface="+mn-ea"/>
                          <a:cs typeface="+mn-cs"/>
                        </a:rPr>
                        <a:t> des parents</a:t>
                      </a:r>
                    </a:p>
                    <a:p>
                      <a:endParaRPr lang="en-US" sz="2000" dirty="0"/>
                    </a:p>
                  </a:txBody>
                  <a:tcPr marL="137160" marR="137160" marT="68580" marB="68580">
                    <a:solidFill>
                      <a:schemeClr val="bg1">
                        <a:lumMod val="85000"/>
                      </a:schemeClr>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fr-FR" sz="2000" dirty="0">
                          <a:solidFill>
                            <a:schemeClr val="tx1"/>
                          </a:solidFill>
                        </a:rPr>
                        <a:t>Cadre du parcours du parent créé par l'UNICEF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000" dirty="0">
                          <a:solidFill>
                            <a:schemeClr val="tx1"/>
                          </a:solidFill>
                        </a:rPr>
                        <a:t>Les effets de la surcharge d'informations</a:t>
                      </a:r>
                      <a:endParaRPr lang="en-US" sz="2000" dirty="0">
                        <a:solidFill>
                          <a:schemeClr val="tx1"/>
                        </a:solidFill>
                      </a:endParaRPr>
                    </a:p>
                  </a:txBody>
                  <a:tcPr marL="137160" marR="137160" marT="68580" marB="68580">
                    <a:solidFill>
                      <a:schemeClr val="bg1">
                        <a:lumMod val="85000"/>
                      </a:schemeClr>
                    </a:solidFill>
                  </a:tcPr>
                </a:tc>
                <a:extLst>
                  <a:ext uri="{0D108BD9-81ED-4DB2-BD59-A6C34878D82A}">
                    <a16:rowId xmlns:a16="http://schemas.microsoft.com/office/drawing/2014/main" val="2292974369"/>
                  </a:ext>
                </a:extLst>
              </a:tr>
              <a:tr h="960120">
                <a:tc vMerge="1">
                  <a:txBody>
                    <a:bodyPr/>
                    <a:lstStyle/>
                    <a:p>
                      <a:pPr algn="ctr"/>
                      <a:endParaRPr lang="en-US"/>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Module 3: </a:t>
                      </a:r>
                      <a:r>
                        <a:rPr lang="en-US" sz="2000" kern="1200" dirty="0" err="1">
                          <a:solidFill>
                            <a:schemeClr val="tx1"/>
                          </a:solidFill>
                          <a:effectLst/>
                          <a:latin typeface="+mn-lt"/>
                          <a:ea typeface="+mn-ea"/>
                          <a:cs typeface="+mn-cs"/>
                        </a:rPr>
                        <a:t>L'hésitation</a:t>
                      </a:r>
                      <a:r>
                        <a:rPr lang="en-US" sz="2000" kern="1200" dirty="0">
                          <a:solidFill>
                            <a:schemeClr val="tx1"/>
                          </a:solidFill>
                          <a:effectLst/>
                          <a:latin typeface="+mn-lt"/>
                          <a:ea typeface="+mn-ea"/>
                          <a:cs typeface="+mn-cs"/>
                        </a:rPr>
                        <a:t> à se faire </a:t>
                      </a:r>
                      <a:r>
                        <a:rPr lang="en-US" sz="2000" kern="1200" dirty="0" err="1">
                          <a:solidFill>
                            <a:schemeClr val="tx1"/>
                          </a:solidFill>
                          <a:effectLst/>
                          <a:latin typeface="+mn-lt"/>
                          <a:ea typeface="+mn-ea"/>
                          <a:cs typeface="+mn-cs"/>
                        </a:rPr>
                        <a:t>vacciner</a:t>
                      </a:r>
                      <a:endParaRPr lang="en-US" sz="2000" kern="1200" dirty="0">
                        <a:solidFill>
                          <a:schemeClr val="tx1"/>
                        </a:solidFill>
                        <a:effectLst/>
                        <a:latin typeface="+mn-lt"/>
                        <a:ea typeface="+mn-ea"/>
                        <a:cs typeface="+mn-cs"/>
                      </a:endParaRPr>
                    </a:p>
                    <a:p>
                      <a:endParaRPr lang="en-US" sz="2000" dirty="0"/>
                    </a:p>
                  </a:txBody>
                  <a:tcPr marL="137160" marR="137160" marT="68580" marB="68580">
                    <a:noFill/>
                  </a:tcPr>
                </a:tc>
                <a:tc>
                  <a:txBody>
                    <a:bodyPr/>
                    <a:lstStyle/>
                    <a:p>
                      <a:pPr marL="285750" indent="-285750">
                        <a:buFont typeface="Arial" panose="020B0604020202020204" pitchFamily="34" charset="0"/>
                        <a:buChar char="•"/>
                      </a:pPr>
                      <a:r>
                        <a:rPr lang="fr-FR" sz="2000" dirty="0">
                          <a:solidFill>
                            <a:schemeClr val="tx1"/>
                          </a:solidFill>
                        </a:rPr>
                        <a:t>Continuum de l'hésitation à se faire vacciner</a:t>
                      </a:r>
                    </a:p>
                    <a:p>
                      <a:pPr marL="285750" indent="-285750">
                        <a:buFont typeface="Arial" panose="020B0604020202020204" pitchFamily="34" charset="0"/>
                        <a:buChar char="•"/>
                      </a:pPr>
                      <a:r>
                        <a:rPr lang="fr-FR" sz="2000" dirty="0">
                          <a:solidFill>
                            <a:schemeClr val="tx1"/>
                          </a:solidFill>
                        </a:rPr>
                        <a:t>Présomption de vaccination (approche opt-out)</a:t>
                      </a:r>
                      <a:endParaRPr lang="en-US" sz="2000" dirty="0">
                        <a:solidFill>
                          <a:schemeClr val="tx1"/>
                        </a:solidFill>
                      </a:endParaRPr>
                    </a:p>
                  </a:txBody>
                  <a:tcPr marL="137160" marR="137160" marT="68580" marB="68580">
                    <a:noFill/>
                  </a:tcPr>
                </a:tc>
                <a:extLst>
                  <a:ext uri="{0D108BD9-81ED-4DB2-BD59-A6C34878D82A}">
                    <a16:rowId xmlns:a16="http://schemas.microsoft.com/office/drawing/2014/main" val="543061256"/>
                  </a:ext>
                </a:extLst>
              </a:tr>
              <a:tr h="644474">
                <a:tc vMerge="1">
                  <a:txBody>
                    <a:bodyPr/>
                    <a:lstStyle/>
                    <a:p>
                      <a:pPr algn="ctr"/>
                      <a:endParaRPr lang="en-US"/>
                    </a:p>
                  </a:txBody>
                  <a:tcPr>
                    <a:noFill/>
                  </a:tcPr>
                </a:tc>
                <a:tc>
                  <a:txBody>
                    <a:bodyPr/>
                    <a:lstStyle/>
                    <a:p>
                      <a:r>
                        <a:rPr lang="en-US" sz="2000" dirty="0">
                          <a:solidFill>
                            <a:schemeClr val="tx1"/>
                          </a:solidFill>
                        </a:rPr>
                        <a:t>Module 4: </a:t>
                      </a:r>
                      <a:r>
                        <a:rPr lang="en-US" sz="2000" kern="1200" dirty="0">
                          <a:solidFill>
                            <a:schemeClr val="tx1"/>
                          </a:solidFill>
                          <a:effectLst/>
                          <a:latin typeface="+mn-lt"/>
                          <a:ea typeface="+mn-ea"/>
                          <a:cs typeface="+mn-cs"/>
                        </a:rPr>
                        <a:t>Comment </a:t>
                      </a:r>
                      <a:r>
                        <a:rPr lang="en-US" sz="2000" kern="1200" dirty="0" err="1">
                          <a:solidFill>
                            <a:schemeClr val="tx1"/>
                          </a:solidFill>
                          <a:effectLst/>
                          <a:latin typeface="+mn-lt"/>
                          <a:ea typeface="+mn-ea"/>
                          <a:cs typeface="+mn-cs"/>
                        </a:rPr>
                        <a:t>communiquer</a:t>
                      </a:r>
                      <a:r>
                        <a:rPr lang="en-US" sz="2000" kern="1200" dirty="0">
                          <a:solidFill>
                            <a:schemeClr val="tx1"/>
                          </a:solidFill>
                          <a:effectLst/>
                          <a:latin typeface="+mn-lt"/>
                          <a:ea typeface="+mn-ea"/>
                          <a:cs typeface="+mn-cs"/>
                        </a:rPr>
                        <a:t> sur les vaccinations </a:t>
                      </a:r>
                      <a:endParaRPr lang="en-US" sz="2000" dirty="0">
                        <a:solidFill>
                          <a:schemeClr val="tx1"/>
                        </a:solidFill>
                      </a:endParaRPr>
                    </a:p>
                  </a:txBody>
                  <a:tcPr marL="137160" marR="137160" marT="68580" marB="68580">
                    <a:solidFill>
                      <a:schemeClr val="bg1">
                        <a:lumMod val="85000"/>
                      </a:schemeClr>
                    </a:solidFill>
                  </a:tcPr>
                </a:tc>
                <a:tc>
                  <a:txBody>
                    <a:bodyPr/>
                    <a:lstStyle/>
                    <a:p>
                      <a:pPr marL="342900" indent="-342900">
                        <a:buFont typeface="Arial" panose="020B0604020202020204" pitchFamily="34" charset="0"/>
                        <a:buChar char="•"/>
                      </a:pPr>
                      <a:r>
                        <a:rPr lang="en-US" sz="2000" kern="1200" dirty="0" err="1">
                          <a:solidFill>
                            <a:schemeClr val="tx1"/>
                          </a:solidFill>
                          <a:effectLst/>
                          <a:latin typeface="+mn-lt"/>
                          <a:ea typeface="+mn-ea"/>
                          <a:cs typeface="+mn-cs"/>
                        </a:rPr>
                        <a:t>Approches</a:t>
                      </a:r>
                      <a:r>
                        <a:rPr lang="en-US" sz="2000" kern="1200" dirty="0">
                          <a:solidFill>
                            <a:schemeClr val="tx1"/>
                          </a:solidFill>
                          <a:effectLst/>
                          <a:latin typeface="+mn-lt"/>
                          <a:ea typeface="+mn-ea"/>
                          <a:cs typeface="+mn-cs"/>
                        </a:rPr>
                        <a:t> de </a:t>
                      </a:r>
                      <a:r>
                        <a:rPr lang="en-US" sz="2000" kern="1200" dirty="0" err="1">
                          <a:solidFill>
                            <a:schemeClr val="tx1"/>
                          </a:solidFill>
                          <a:effectLst/>
                          <a:latin typeface="+mn-lt"/>
                          <a:ea typeface="+mn-ea"/>
                          <a:cs typeface="+mn-cs"/>
                        </a:rPr>
                        <a:t>l'entretien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motivationnel</a:t>
                      </a:r>
                      <a:endParaRPr lang="en-US" sz="2000" kern="1200" dirty="0">
                        <a:solidFill>
                          <a:schemeClr val="tx1"/>
                        </a:solidFill>
                        <a:effectLst/>
                        <a:latin typeface="+mn-lt"/>
                        <a:ea typeface="+mn-ea"/>
                        <a:cs typeface="+mn-cs"/>
                      </a:endParaRPr>
                    </a:p>
                  </a:txBody>
                  <a:tcPr marL="137160" marR="137160" marT="68580" marB="68580">
                    <a:solidFill>
                      <a:schemeClr val="bg1">
                        <a:lumMod val="85000"/>
                      </a:schemeClr>
                    </a:solidFill>
                  </a:tcPr>
                </a:tc>
                <a:extLst>
                  <a:ext uri="{0D108BD9-81ED-4DB2-BD59-A6C34878D82A}">
                    <a16:rowId xmlns:a16="http://schemas.microsoft.com/office/drawing/2014/main" val="3036488208"/>
                  </a:ext>
                </a:extLst>
              </a:tr>
              <a:tr h="644474">
                <a:tc vMerge="1">
                  <a:txBody>
                    <a:bodyPr/>
                    <a:lstStyle/>
                    <a:p>
                      <a:pPr algn="ctr"/>
                      <a:endParaRPr lang="en-US"/>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Module 5:</a:t>
                      </a:r>
                      <a:r>
                        <a:rPr lang="en-US" sz="2000" kern="1200" dirty="0">
                          <a:solidFill>
                            <a:schemeClr val="tx1"/>
                          </a:solidFill>
                          <a:effectLst/>
                          <a:latin typeface="+mn-lt"/>
                          <a:ea typeface="+mn-ea"/>
                          <a:cs typeface="+mn-cs"/>
                        </a:rPr>
                        <a:t>Communication dans </a:t>
                      </a:r>
                      <a:r>
                        <a:rPr lang="en-US" sz="2000" kern="1200" dirty="0" err="1">
                          <a:solidFill>
                            <a:schemeClr val="tx1"/>
                          </a:solidFill>
                          <a:effectLst/>
                          <a:latin typeface="+mn-lt"/>
                          <a:ea typeface="+mn-ea"/>
                          <a:cs typeface="+mn-cs"/>
                        </a:rPr>
                        <a:t>l'établissement</a:t>
                      </a:r>
                      <a:r>
                        <a:rPr lang="en-US" sz="2000" kern="1200" dirty="0">
                          <a:solidFill>
                            <a:schemeClr val="tx1"/>
                          </a:solidFill>
                          <a:effectLst/>
                          <a:latin typeface="+mn-lt"/>
                          <a:ea typeface="+mn-ea"/>
                          <a:cs typeface="+mn-cs"/>
                        </a:rPr>
                        <a:t> de </a:t>
                      </a:r>
                      <a:r>
                        <a:rPr lang="en-US" sz="2000" kern="1200" dirty="0" err="1">
                          <a:solidFill>
                            <a:schemeClr val="tx1"/>
                          </a:solidFill>
                          <a:effectLst/>
                          <a:latin typeface="+mn-lt"/>
                          <a:ea typeface="+mn-ea"/>
                          <a:cs typeface="+mn-cs"/>
                        </a:rPr>
                        <a:t>santé</a:t>
                      </a:r>
                      <a:r>
                        <a:rPr lang="en-US" sz="2000" kern="1200" dirty="0">
                          <a:solidFill>
                            <a:schemeClr val="tx1"/>
                          </a:solidFill>
                          <a:effectLst/>
                          <a:latin typeface="+mn-lt"/>
                          <a:ea typeface="+mn-ea"/>
                          <a:cs typeface="+mn-cs"/>
                        </a:rPr>
                        <a:t> (1ère </a:t>
                      </a:r>
                      <a:r>
                        <a:rPr lang="en-US" sz="2000" kern="1200" dirty="0" err="1">
                          <a:solidFill>
                            <a:schemeClr val="tx1"/>
                          </a:solidFill>
                          <a:effectLst/>
                          <a:latin typeface="+mn-lt"/>
                          <a:ea typeface="+mn-ea"/>
                          <a:cs typeface="+mn-cs"/>
                        </a:rPr>
                        <a:t>partie</a:t>
                      </a:r>
                      <a:r>
                        <a:rPr lang="en-US" sz="2000" kern="1200" dirty="0">
                          <a:solidFill>
                            <a:schemeClr val="tx1"/>
                          </a:solidFill>
                          <a:effectLst/>
                          <a:latin typeface="+mn-lt"/>
                          <a:ea typeface="+mn-ea"/>
                          <a:cs typeface="+mn-cs"/>
                        </a:rPr>
                        <a:t>)</a:t>
                      </a:r>
                    </a:p>
                  </a:txBody>
                  <a:tcPr marL="137160" marR="137160" marT="68580" marB="68580">
                    <a:noFill/>
                  </a:tcPr>
                </a:tc>
                <a:tc>
                  <a:txBody>
                    <a:bodyPr/>
                    <a:lstStyle/>
                    <a:p>
                      <a:pPr algn="ctr"/>
                      <a:r>
                        <a:rPr lang="en-US" sz="2000" b="1" kern="1200" dirty="0">
                          <a:solidFill>
                            <a:schemeClr val="tx1"/>
                          </a:solidFill>
                          <a:effectLst/>
                          <a:latin typeface="+mn-lt"/>
                          <a:ea typeface="+mn-ea"/>
                          <a:cs typeface="+mn-cs"/>
                        </a:rPr>
                        <a:t>Séance pratique</a:t>
                      </a:r>
                    </a:p>
                  </a:txBody>
                  <a:tcPr marL="137160" marR="137160" marT="68580" marB="68580">
                    <a:noFill/>
                  </a:tcPr>
                </a:tc>
                <a:extLst>
                  <a:ext uri="{0D108BD9-81ED-4DB2-BD59-A6C34878D82A}">
                    <a16:rowId xmlns:a16="http://schemas.microsoft.com/office/drawing/2014/main" val="849635118"/>
                  </a:ext>
                </a:extLst>
              </a:tr>
              <a:tr h="960120">
                <a:tc rowSpan="3">
                  <a:txBody>
                    <a:bodyPr/>
                    <a:lstStyle/>
                    <a:p>
                      <a:pPr algn="ctr"/>
                      <a:endParaRPr lang="en-US" sz="2700" dirty="0"/>
                    </a:p>
                    <a:p>
                      <a:pPr algn="ctr"/>
                      <a:endParaRPr lang="en-US" sz="2700" dirty="0"/>
                    </a:p>
                    <a:p>
                      <a:pPr algn="ctr"/>
                      <a:r>
                        <a:rPr lang="en-US" sz="2700" dirty="0"/>
                        <a:t>Jour2</a:t>
                      </a:r>
                    </a:p>
                  </a:txBody>
                  <a:tcPr marL="137160" marR="137160" marT="68580" marB="68580">
                    <a:noFill/>
                  </a:tcPr>
                </a:tc>
                <a:tc>
                  <a:txBody>
                    <a:bodyPr/>
                    <a:lstStyle/>
                    <a:p>
                      <a:r>
                        <a:rPr lang="en-US" sz="2000" dirty="0">
                          <a:solidFill>
                            <a:schemeClr val="tx1"/>
                          </a:solidFill>
                        </a:rPr>
                        <a:t>Module 6: </a:t>
                      </a:r>
                      <a:r>
                        <a:rPr lang="en-US" sz="2000" kern="1200" dirty="0" err="1">
                          <a:solidFill>
                            <a:schemeClr val="tx1"/>
                          </a:solidFill>
                          <a:effectLst/>
                          <a:latin typeface="+mn-lt"/>
                          <a:ea typeface="+mn-ea"/>
                          <a:cs typeface="+mn-cs"/>
                        </a:rPr>
                        <a:t>Outils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utiles</a:t>
                      </a:r>
                      <a:r>
                        <a:rPr lang="en-US" sz="2000" kern="1200" dirty="0">
                          <a:solidFill>
                            <a:schemeClr val="tx1"/>
                          </a:solidFill>
                          <a:effectLst/>
                          <a:latin typeface="+mn-lt"/>
                          <a:ea typeface="+mn-ea"/>
                          <a:cs typeface="+mn-cs"/>
                        </a:rPr>
                        <a:t> : Ce que les </a:t>
                      </a:r>
                      <a:r>
                        <a:rPr lang="en-US" sz="2000" kern="1200" dirty="0" err="1">
                          <a:solidFill>
                            <a:schemeClr val="tx1"/>
                          </a:solidFill>
                          <a:effectLst/>
                          <a:latin typeface="+mn-lt"/>
                          <a:ea typeface="+mn-ea"/>
                          <a:cs typeface="+mn-cs"/>
                        </a:rPr>
                        <a:t>soignants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doivent</a:t>
                      </a:r>
                      <a:r>
                        <a:rPr lang="en-US" sz="2000" kern="1200" dirty="0">
                          <a:solidFill>
                            <a:schemeClr val="tx1"/>
                          </a:solidFill>
                          <a:effectLst/>
                          <a:latin typeface="+mn-lt"/>
                          <a:ea typeface="+mn-ea"/>
                          <a:cs typeface="+mn-cs"/>
                        </a:rPr>
                        <a:t> savoir</a:t>
                      </a:r>
                      <a:endParaRPr lang="en-US" sz="2000" dirty="0">
                        <a:solidFill>
                          <a:schemeClr val="tx1"/>
                        </a:solidFill>
                      </a:endParaRPr>
                    </a:p>
                  </a:txBody>
                  <a:tcPr marL="137160" marR="137160" marT="68580" marB="68580">
                    <a:solidFill>
                      <a:schemeClr val="bg1">
                        <a:lumMod val="85000"/>
                      </a:schemeClr>
                    </a:solidFill>
                  </a:tcPr>
                </a:tc>
                <a:tc>
                  <a:txBody>
                    <a:bodyPr/>
                    <a:lstStyle/>
                    <a:p>
                      <a:pPr marL="285750" indent="-285750">
                        <a:buFont typeface="Arial" panose="020B0604020202020204" pitchFamily="34" charset="0"/>
                        <a:buChar char="•"/>
                      </a:pPr>
                      <a:r>
                        <a:rPr lang="en-US" sz="2000" kern="1200" dirty="0">
                          <a:solidFill>
                            <a:schemeClr val="tx1"/>
                          </a:solidFill>
                          <a:effectLst/>
                          <a:latin typeface="+mn-lt"/>
                          <a:ea typeface="+mn-ea"/>
                          <a:cs typeface="+mn-cs"/>
                        </a:rPr>
                        <a:t>Explication des </a:t>
                      </a:r>
                      <a:r>
                        <a:rPr lang="en-US" sz="2000" kern="1200" dirty="0" err="1">
                          <a:solidFill>
                            <a:schemeClr val="tx1"/>
                          </a:solidFill>
                          <a:effectLst/>
                          <a:latin typeface="+mn-lt"/>
                          <a:ea typeface="+mn-ea"/>
                          <a:cs typeface="+mn-cs"/>
                        </a:rPr>
                        <a:t>effets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indésirables</a:t>
                      </a:r>
                      <a:r>
                        <a:rPr lang="en-US" sz="2000" kern="1200" dirty="0">
                          <a:solidFill>
                            <a:schemeClr val="tx1"/>
                          </a:solidFill>
                          <a:effectLst/>
                          <a:latin typeface="+mn-lt"/>
                          <a:ea typeface="+mn-ea"/>
                          <a:cs typeface="+mn-cs"/>
                        </a:rPr>
                        <a:t> suite à la vaccination,  </a:t>
                      </a:r>
                      <a:r>
                        <a:rPr lang="en-US" sz="2000" kern="1200" dirty="0" err="1">
                          <a:solidFill>
                            <a:schemeClr val="tx1"/>
                          </a:solidFill>
                          <a:effectLst/>
                          <a:latin typeface="+mn-lt"/>
                          <a:ea typeface="+mn-ea"/>
                          <a:cs typeface="+mn-cs"/>
                        </a:rPr>
                        <a:t>fonctionnement</a:t>
                      </a:r>
                      <a:r>
                        <a:rPr lang="en-US" sz="2000" kern="1200" dirty="0">
                          <a:solidFill>
                            <a:schemeClr val="tx1"/>
                          </a:solidFill>
                          <a:effectLst/>
                          <a:latin typeface="+mn-lt"/>
                          <a:ea typeface="+mn-ea"/>
                          <a:cs typeface="+mn-cs"/>
                        </a:rPr>
                        <a:t> des </a:t>
                      </a:r>
                      <a:r>
                        <a:rPr lang="en-US" sz="2000" kern="1200" dirty="0" err="1">
                          <a:solidFill>
                            <a:schemeClr val="tx1"/>
                          </a:solidFill>
                          <a:effectLst/>
                          <a:latin typeface="+mn-lt"/>
                          <a:ea typeface="+mn-ea"/>
                          <a:cs typeface="+mn-cs"/>
                        </a:rPr>
                        <a:t>vaccins</a:t>
                      </a:r>
                      <a:endParaRPr lang="en-US" sz="2000" dirty="0">
                        <a:solidFill>
                          <a:schemeClr val="tx1"/>
                        </a:solidFill>
                      </a:endParaRPr>
                    </a:p>
                    <a:p>
                      <a:pPr marL="285750" indent="-285750">
                        <a:buFont typeface="Arial" panose="020B0604020202020204" pitchFamily="34" charset="0"/>
                        <a:buChar char="•"/>
                      </a:pPr>
                      <a:r>
                        <a:rPr lang="en-US" sz="2000" kern="1200" dirty="0" err="1">
                          <a:solidFill>
                            <a:schemeClr val="tx1"/>
                          </a:solidFill>
                          <a:effectLst/>
                          <a:latin typeface="+mn-lt"/>
                          <a:ea typeface="+mn-ea"/>
                          <a:cs typeface="+mn-cs"/>
                        </a:rPr>
                        <a:t>Répondre</a:t>
                      </a:r>
                      <a:r>
                        <a:rPr lang="en-US" sz="2000" kern="1200" dirty="0">
                          <a:solidFill>
                            <a:schemeClr val="tx1"/>
                          </a:solidFill>
                          <a:effectLst/>
                          <a:latin typeface="+mn-lt"/>
                          <a:ea typeface="+mn-ea"/>
                          <a:cs typeface="+mn-cs"/>
                        </a:rPr>
                        <a:t> aux </a:t>
                      </a:r>
                      <a:r>
                        <a:rPr lang="en-US" sz="2000" kern="1200" dirty="0" err="1">
                          <a:solidFill>
                            <a:schemeClr val="tx1"/>
                          </a:solidFill>
                          <a:effectLst/>
                          <a:latin typeface="+mn-lt"/>
                          <a:ea typeface="+mn-ea"/>
                          <a:cs typeface="+mn-cs"/>
                        </a:rPr>
                        <a:t>rumeurs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liées</a:t>
                      </a:r>
                      <a:r>
                        <a:rPr lang="en-US" sz="2000" kern="1200" dirty="0">
                          <a:solidFill>
                            <a:schemeClr val="tx1"/>
                          </a:solidFill>
                          <a:effectLst/>
                          <a:latin typeface="+mn-lt"/>
                          <a:ea typeface="+mn-ea"/>
                          <a:cs typeface="+mn-cs"/>
                        </a:rPr>
                        <a:t> au ROR et au COVID-19</a:t>
                      </a:r>
                      <a:endParaRPr lang="en-US" sz="2000" dirty="0">
                        <a:solidFill>
                          <a:schemeClr val="tx1"/>
                        </a:solidFill>
                      </a:endParaRPr>
                    </a:p>
                  </a:txBody>
                  <a:tcPr marL="137160" marR="137160" marT="68580" marB="68580">
                    <a:solidFill>
                      <a:schemeClr val="bg1">
                        <a:lumMod val="85000"/>
                      </a:schemeClr>
                    </a:solidFill>
                  </a:tcPr>
                </a:tc>
                <a:extLst>
                  <a:ext uri="{0D108BD9-81ED-4DB2-BD59-A6C34878D82A}">
                    <a16:rowId xmlns:a16="http://schemas.microsoft.com/office/drawing/2014/main" val="2466440502"/>
                  </a:ext>
                </a:extLst>
              </a:tr>
              <a:tr h="64447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Module 7: </a:t>
                      </a:r>
                      <a:r>
                        <a:rPr lang="en-US" sz="2000" kern="1200" dirty="0">
                          <a:solidFill>
                            <a:schemeClr val="tx1"/>
                          </a:solidFill>
                          <a:effectLst/>
                          <a:latin typeface="+mn-lt"/>
                          <a:ea typeface="+mn-ea"/>
                          <a:cs typeface="+mn-cs"/>
                        </a:rPr>
                        <a:t>Communication dans </a:t>
                      </a:r>
                      <a:r>
                        <a:rPr lang="en-US" sz="2000" kern="1200" dirty="0" err="1">
                          <a:solidFill>
                            <a:schemeClr val="tx1"/>
                          </a:solidFill>
                          <a:effectLst/>
                          <a:latin typeface="+mn-lt"/>
                          <a:ea typeface="+mn-ea"/>
                          <a:cs typeface="+mn-cs"/>
                        </a:rPr>
                        <a:t>l'établissement</a:t>
                      </a:r>
                      <a:r>
                        <a:rPr lang="en-US" sz="2000" kern="1200" dirty="0">
                          <a:solidFill>
                            <a:schemeClr val="tx1"/>
                          </a:solidFill>
                          <a:effectLst/>
                          <a:latin typeface="+mn-lt"/>
                          <a:ea typeface="+mn-ea"/>
                          <a:cs typeface="+mn-cs"/>
                        </a:rPr>
                        <a:t> de </a:t>
                      </a:r>
                      <a:r>
                        <a:rPr lang="en-US" sz="2000" kern="1200" dirty="0" err="1">
                          <a:solidFill>
                            <a:schemeClr val="tx1"/>
                          </a:solidFill>
                          <a:effectLst/>
                          <a:latin typeface="+mn-lt"/>
                          <a:ea typeface="+mn-ea"/>
                          <a:cs typeface="+mn-cs"/>
                        </a:rPr>
                        <a:t>santé</a:t>
                      </a:r>
                      <a:r>
                        <a:rPr lang="en-US" sz="2000" kern="1200" dirty="0">
                          <a:solidFill>
                            <a:schemeClr val="tx1"/>
                          </a:solidFill>
                          <a:effectLst/>
                          <a:latin typeface="+mn-lt"/>
                          <a:ea typeface="+mn-ea"/>
                          <a:cs typeface="+mn-cs"/>
                        </a:rPr>
                        <a:t> (2ème </a:t>
                      </a:r>
                      <a:r>
                        <a:rPr lang="en-US" sz="2000" kern="1200" dirty="0" err="1">
                          <a:solidFill>
                            <a:schemeClr val="tx1"/>
                          </a:solidFill>
                          <a:effectLst/>
                          <a:latin typeface="+mn-lt"/>
                          <a:ea typeface="+mn-ea"/>
                          <a:cs typeface="+mn-cs"/>
                        </a:rPr>
                        <a:t>partie</a:t>
                      </a:r>
                      <a:r>
                        <a:rPr lang="en-US" sz="2000" kern="1200" dirty="0">
                          <a:solidFill>
                            <a:schemeClr val="tx1"/>
                          </a:solidFill>
                          <a:effectLst/>
                          <a:latin typeface="+mn-lt"/>
                          <a:ea typeface="+mn-ea"/>
                          <a:cs typeface="+mn-cs"/>
                        </a:rPr>
                        <a:t>)</a:t>
                      </a:r>
                      <a:endParaRPr lang="en-US" sz="2000" dirty="0">
                        <a:solidFill>
                          <a:schemeClr val="tx1"/>
                        </a:solidFill>
                      </a:endParaRPr>
                    </a:p>
                  </a:txBody>
                  <a:tcPr marL="137160" marR="137160" marT="68580" marB="68580">
                    <a:noFill/>
                  </a:tcPr>
                </a:tc>
                <a:tc>
                  <a:txBody>
                    <a:bodyPr/>
                    <a:lstStyle/>
                    <a:p>
                      <a:pPr algn="ctr"/>
                      <a:r>
                        <a:rPr lang="en-US" sz="2000" b="1" kern="1200" dirty="0">
                          <a:solidFill>
                            <a:schemeClr val="tx1"/>
                          </a:solidFill>
                          <a:effectLst/>
                          <a:latin typeface="+mn-lt"/>
                          <a:ea typeface="+mn-ea"/>
                          <a:cs typeface="+mn-cs"/>
                        </a:rPr>
                        <a:t>Séance pratique</a:t>
                      </a:r>
                    </a:p>
                  </a:txBody>
                  <a:tcPr marL="137160" marR="137160" marT="68580" marB="68580">
                    <a:noFill/>
                  </a:tcPr>
                </a:tc>
                <a:extLst>
                  <a:ext uri="{0D108BD9-81ED-4DB2-BD59-A6C34878D82A}">
                    <a16:rowId xmlns:a16="http://schemas.microsoft.com/office/drawing/2014/main" val="159178272"/>
                  </a:ext>
                </a:extLst>
              </a:tr>
              <a:tr h="960120">
                <a:tc vMerge="1">
                  <a:txBody>
                    <a:bodyPr/>
                    <a:lstStyle/>
                    <a:p>
                      <a:pPr algn="ctr"/>
                      <a:endParaRPr lang="en-US"/>
                    </a:p>
                  </a:txBody>
                  <a:tcPr>
                    <a:noFill/>
                  </a:tcPr>
                </a:tc>
                <a:tc>
                  <a:txBody>
                    <a:bodyPr/>
                    <a:lstStyle/>
                    <a:p>
                      <a:r>
                        <a:rPr lang="en-US" sz="2000" dirty="0"/>
                        <a:t>Module 8: </a:t>
                      </a:r>
                      <a:r>
                        <a:rPr lang="en-US" sz="2000" kern="1200" dirty="0">
                          <a:solidFill>
                            <a:schemeClr val="tx1"/>
                          </a:solidFill>
                          <a:effectLst/>
                          <a:latin typeface="+mn-lt"/>
                          <a:ea typeface="+mn-ea"/>
                          <a:cs typeface="+mn-cs"/>
                        </a:rPr>
                        <a:t>Communication à </a:t>
                      </a:r>
                      <a:r>
                        <a:rPr lang="en-US" sz="2000" kern="1200" dirty="0" err="1">
                          <a:solidFill>
                            <a:schemeClr val="tx1"/>
                          </a:solidFill>
                          <a:effectLst/>
                          <a:latin typeface="+mn-lt"/>
                          <a:ea typeface="+mn-ea"/>
                          <a:cs typeface="+mn-cs"/>
                        </a:rPr>
                        <a:t>l'extérieur</a:t>
                      </a:r>
                      <a:r>
                        <a:rPr lang="en-US" sz="2000" kern="1200" dirty="0">
                          <a:solidFill>
                            <a:schemeClr val="tx1"/>
                          </a:solidFill>
                          <a:effectLst/>
                          <a:latin typeface="+mn-lt"/>
                          <a:ea typeface="+mn-ea"/>
                          <a:cs typeface="+mn-cs"/>
                        </a:rPr>
                        <a:t> de la structure sanitaire</a:t>
                      </a:r>
                      <a:endParaRPr lang="en-US" sz="2000" dirty="0"/>
                    </a:p>
                  </a:txBody>
                  <a:tcPr marL="137160" marR="137160" marT="68580" marB="68580">
                    <a:solidFill>
                      <a:schemeClr val="bg1">
                        <a:lumMod val="85000"/>
                      </a:schemeClr>
                    </a:solidFill>
                  </a:tcPr>
                </a:tc>
                <a:tc>
                  <a:txBody>
                    <a:bodyPr/>
                    <a:lstStyle/>
                    <a:p>
                      <a:pPr marL="285750" indent="-285750">
                        <a:buFont typeface="Arial" panose="020B0604020202020204" pitchFamily="34" charset="0"/>
                        <a:buChar char="•"/>
                      </a:pPr>
                      <a:r>
                        <a:rPr lang="en-US" sz="2000" kern="1200" dirty="0">
                          <a:solidFill>
                            <a:schemeClr val="tx1"/>
                          </a:solidFill>
                          <a:effectLst/>
                          <a:latin typeface="+mn-lt"/>
                          <a:ea typeface="+mn-ea"/>
                          <a:cs typeface="+mn-cs"/>
                        </a:rPr>
                        <a:t>Communication </a:t>
                      </a:r>
                      <a:r>
                        <a:rPr lang="en-US" sz="2000" kern="1200" dirty="0" err="1">
                          <a:solidFill>
                            <a:schemeClr val="tx1"/>
                          </a:solidFill>
                          <a:effectLst/>
                          <a:latin typeface="+mn-lt"/>
                          <a:ea typeface="+mn-ea"/>
                          <a:cs typeface="+mn-cs"/>
                        </a:rPr>
                        <a:t>lors</a:t>
                      </a:r>
                      <a:r>
                        <a:rPr lang="en-US" sz="2000" kern="1200" dirty="0">
                          <a:solidFill>
                            <a:schemeClr val="tx1"/>
                          </a:solidFill>
                          <a:effectLst/>
                          <a:latin typeface="+mn-lt"/>
                          <a:ea typeface="+mn-ea"/>
                          <a:cs typeface="+mn-cs"/>
                        </a:rPr>
                        <a:t> des </a:t>
                      </a:r>
                      <a:r>
                        <a:rPr lang="en-US" sz="2000" kern="1200" dirty="0" err="1">
                          <a:solidFill>
                            <a:schemeClr val="tx1"/>
                          </a:solidFill>
                          <a:effectLst/>
                          <a:latin typeface="+mn-lt"/>
                          <a:ea typeface="+mn-ea"/>
                          <a:cs typeface="+mn-cs"/>
                        </a:rPr>
                        <a:t>visites</a:t>
                      </a:r>
                      <a:r>
                        <a:rPr lang="en-US" sz="2000" kern="1200" dirty="0">
                          <a:solidFill>
                            <a:schemeClr val="tx1"/>
                          </a:solidFill>
                          <a:effectLst/>
                          <a:latin typeface="+mn-lt"/>
                          <a:ea typeface="+mn-ea"/>
                          <a:cs typeface="+mn-cs"/>
                        </a:rPr>
                        <a:t> à domicile</a:t>
                      </a:r>
                    </a:p>
                    <a:p>
                      <a:pPr marL="285750" indent="-285750">
                        <a:buFont typeface="Arial" panose="020B0604020202020204" pitchFamily="34" charset="0"/>
                        <a:buChar char="•"/>
                      </a:pPr>
                      <a:r>
                        <a:rPr lang="en-US" sz="2000" kern="1200" dirty="0">
                          <a:solidFill>
                            <a:schemeClr val="tx1"/>
                          </a:solidFill>
                          <a:effectLst/>
                          <a:latin typeface="+mn-lt"/>
                          <a:ea typeface="+mn-ea"/>
                          <a:cs typeface="+mn-cs"/>
                        </a:rPr>
                        <a:t>Gestion des </a:t>
                      </a:r>
                      <a:r>
                        <a:rPr lang="en-US" sz="2000" kern="1200" dirty="0" err="1">
                          <a:solidFill>
                            <a:schemeClr val="tx1"/>
                          </a:solidFill>
                          <a:effectLst/>
                          <a:latin typeface="+mn-lt"/>
                          <a:ea typeface="+mn-ea"/>
                          <a:cs typeface="+mn-cs"/>
                        </a:rPr>
                        <a:t>rumeurs</a:t>
                      </a:r>
                      <a:r>
                        <a:rPr lang="en-US" sz="2000" kern="1200" dirty="0">
                          <a:solidFill>
                            <a:schemeClr val="tx1"/>
                          </a:solidFill>
                          <a:effectLst/>
                          <a:latin typeface="+mn-lt"/>
                          <a:ea typeface="+mn-ea"/>
                          <a:cs typeface="+mn-cs"/>
                        </a:rPr>
                        <a:t> dans la </a:t>
                      </a:r>
                      <a:r>
                        <a:rPr lang="en-US" sz="2000" kern="1200" dirty="0" err="1">
                          <a:solidFill>
                            <a:schemeClr val="tx1"/>
                          </a:solidFill>
                          <a:effectLst/>
                          <a:latin typeface="+mn-lt"/>
                          <a:ea typeface="+mn-ea"/>
                          <a:cs typeface="+mn-cs"/>
                        </a:rPr>
                        <a:t>communauté</a:t>
                      </a:r>
                      <a:endParaRPr lang="en-US" sz="2000" dirty="0">
                        <a:solidFill>
                          <a:schemeClr val="tx1"/>
                        </a:solidFill>
                      </a:endParaRPr>
                    </a:p>
                  </a:txBody>
                  <a:tcPr marL="137160" marR="137160" marT="68580" marB="68580">
                    <a:solidFill>
                      <a:schemeClr val="bg1">
                        <a:lumMod val="85000"/>
                      </a:schemeClr>
                    </a:solidFill>
                  </a:tcPr>
                </a:tc>
                <a:extLst>
                  <a:ext uri="{0D108BD9-81ED-4DB2-BD59-A6C34878D82A}">
                    <a16:rowId xmlns:a16="http://schemas.microsoft.com/office/drawing/2014/main" val="2375493212"/>
                  </a:ext>
                </a:extLst>
              </a:tr>
            </a:tbl>
          </a:graphicData>
        </a:graphic>
      </p:graphicFrame>
      <p:sp>
        <p:nvSpPr>
          <p:cNvPr id="4" name="Rectangle 3"/>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368992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a:t>Plan du projet</a:t>
            </a: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
        <p:nvSpPr>
          <p:cNvPr id="5" name="Content Placeholder 4"/>
          <p:cNvSpPr>
            <a:spLocks noGrp="1"/>
          </p:cNvSpPr>
          <p:nvPr>
            <p:ph sz="half" idx="1"/>
          </p:nvPr>
        </p:nvSpPr>
        <p:spPr>
          <a:xfrm>
            <a:off x="762000" y="1736272"/>
            <a:ext cx="17221200" cy="7826828"/>
          </a:xfrm>
        </p:spPr>
        <p:txBody>
          <a:bodyPr lIns="91440" tIns="45720" rIns="91440" bIns="45720" anchor="t"/>
          <a:lstStyle/>
          <a:p>
            <a:pPr marL="0" marR="0" indent="0">
              <a:lnSpc>
                <a:spcPct val="115000"/>
              </a:lnSpc>
              <a:spcBef>
                <a:spcPts val="0"/>
              </a:spcBef>
              <a:spcAft>
                <a:spcPts val="0"/>
              </a:spcAft>
              <a:buNone/>
            </a:pPr>
            <a:r>
              <a:rPr lang="en-US" sz="3100" b="1" dirty="0" err="1">
                <a:latin typeface="Poppins" panose="00000500000000000000" pitchFamily="2" charset="0"/>
                <a:ea typeface="Times New Roman" panose="02020603050405020304" pitchFamily="18" charset="0"/>
                <a:cs typeface="Poppins" panose="00000500000000000000" pitchFamily="2" charset="0"/>
              </a:rPr>
              <a:t>Globalement</a:t>
            </a:r>
            <a:r>
              <a:rPr lang="en-US" sz="3100" b="1" dirty="0">
                <a:latin typeface="Poppins" panose="00000500000000000000" pitchFamily="2" charset="0"/>
                <a:ea typeface="Times New Roman" panose="02020603050405020304" pitchFamily="18" charset="0"/>
                <a:cs typeface="Poppins" panose="00000500000000000000" pitchFamily="2" charset="0"/>
              </a:rPr>
              <a:t>:</a:t>
            </a:r>
            <a:endParaRPr lang="en-US" sz="3100" dirty="0">
              <a:latin typeface="Poppins" panose="00000500000000000000" pitchFamily="2" charset="0"/>
              <a:ea typeface="Times New Roman" panose="02020603050405020304" pitchFamily="18" charset="0"/>
              <a:cs typeface="Poppins" panose="00000500000000000000" pitchFamily="2" charset="0"/>
            </a:endParaRPr>
          </a:p>
          <a:p>
            <a:pPr marL="342900" marR="0" lvl="0" indent="-342900">
              <a:lnSpc>
                <a:spcPct val="115000"/>
              </a:lnSpc>
              <a:spcBef>
                <a:spcPts val="0"/>
              </a:spcBef>
              <a:spcAft>
                <a:spcPts val="0"/>
              </a:spcAft>
              <a:buFont typeface="+mj-lt"/>
              <a:buAutoNum type="arabicPeriod"/>
            </a:pPr>
            <a:r>
              <a:rPr lang="en-US" sz="3100" b="1" dirty="0">
                <a:latin typeface="Poppins" panose="00000500000000000000" pitchFamily="2" charset="0"/>
                <a:ea typeface="Times New Roman" panose="02020603050405020304" pitchFamily="18" charset="0"/>
                <a:cs typeface="Poppins" panose="00000500000000000000" pitchFamily="2" charset="0"/>
              </a:rPr>
              <a:t>Objectif </a:t>
            </a:r>
            <a:r>
              <a:rPr lang="en-US" sz="3100" b="1" dirty="0" err="1">
                <a:latin typeface="Poppins" panose="00000500000000000000" pitchFamily="2" charset="0"/>
                <a:ea typeface="Times New Roman" panose="02020603050405020304" pitchFamily="18" charset="0"/>
                <a:cs typeface="Poppins" panose="00000500000000000000" pitchFamily="2" charset="0"/>
              </a:rPr>
              <a:t>primaire</a:t>
            </a:r>
            <a:endParaRPr lang="en-US" sz="3100" b="1" dirty="0">
              <a:latin typeface="Poppins" panose="00000500000000000000" pitchFamily="2" charset="0"/>
              <a:ea typeface="Times New Roman" panose="02020603050405020304" pitchFamily="18" charset="0"/>
              <a:cs typeface="Poppins" panose="00000500000000000000" pitchFamily="2" charset="0"/>
            </a:endParaRPr>
          </a:p>
          <a:p>
            <a:pPr marL="742950" lvl="1" indent="-285750">
              <a:lnSpc>
                <a:spcPct val="115000"/>
              </a:lnSpc>
              <a:spcBef>
                <a:spcPts val="0"/>
              </a:spcBef>
              <a:buFont typeface="+mj-lt"/>
              <a:buAutoNum type="alphaLcPeriod"/>
            </a:pPr>
            <a:r>
              <a:rPr lang="en-US" sz="3100" i="1" dirty="0">
                <a:latin typeface="Poppins" panose="00000500000000000000" pitchFamily="2" charset="0"/>
                <a:ea typeface="Times New Roman" panose="02020603050405020304" pitchFamily="18" charset="0"/>
                <a:cs typeface="Poppins" panose="00000500000000000000" pitchFamily="2" charset="0"/>
              </a:rPr>
              <a:t> </a:t>
            </a:r>
            <a:r>
              <a:rPr lang="en-US" sz="3100" dirty="0">
                <a:effectLst/>
                <a:latin typeface="Poppins" panose="00000500000000000000" pitchFamily="2" charset="0"/>
                <a:ea typeface="Calibri" panose="020F0502020204030204" pitchFamily="34" charset="0"/>
                <a:cs typeface="Poppins" panose="00000500000000000000" pitchFamily="2" charset="0"/>
              </a:rPr>
              <a:t>Chez les enfants </a:t>
            </a:r>
            <a:r>
              <a:rPr lang="en-US" sz="3100" dirty="0" err="1">
                <a:effectLst/>
                <a:latin typeface="Poppins" panose="00000500000000000000" pitchFamily="2" charset="0"/>
                <a:ea typeface="Calibri" panose="020F0502020204030204" pitchFamily="34" charset="0"/>
                <a:cs typeface="Poppins" panose="00000500000000000000" pitchFamily="2" charset="0"/>
              </a:rPr>
              <a:t>âgés</a:t>
            </a:r>
            <a:r>
              <a:rPr lang="en-US" sz="3100" dirty="0">
                <a:effectLst/>
                <a:latin typeface="Poppins" panose="00000500000000000000" pitchFamily="2" charset="0"/>
                <a:ea typeface="Calibri" panose="020F0502020204030204" pitchFamily="34" charset="0"/>
                <a:cs typeface="Poppins" panose="00000500000000000000" pitchFamily="2" charset="0"/>
              </a:rPr>
              <a:t> de 6 à 15 </a:t>
            </a:r>
            <a:r>
              <a:rPr lang="en-US" sz="3100" dirty="0" err="1">
                <a:effectLst/>
                <a:latin typeface="Poppins" panose="00000500000000000000" pitchFamily="2" charset="0"/>
                <a:ea typeface="Calibri" panose="020F0502020204030204" pitchFamily="34" charset="0"/>
                <a:cs typeface="Poppins" panose="00000500000000000000" pitchFamily="2" charset="0"/>
              </a:rPr>
              <a:t>mois</a:t>
            </a:r>
            <a:r>
              <a:rPr lang="en-US" sz="3100" dirty="0">
                <a:effectLst/>
                <a:latin typeface="Poppins" panose="00000500000000000000" pitchFamily="2" charset="0"/>
                <a:ea typeface="Calibri" panose="020F0502020204030204" pitchFamily="34" charset="0"/>
                <a:cs typeface="Poppins" panose="00000500000000000000" pitchFamily="2" charset="0"/>
              </a:rPr>
              <a:t> :</a:t>
            </a:r>
            <a:endParaRPr lang="en-US" sz="3100" dirty="0">
              <a:latin typeface="Poppins" panose="00000500000000000000" pitchFamily="2" charset="0"/>
              <a:ea typeface="Times New Roman" panose="02020603050405020304" pitchFamily="18" charset="0"/>
              <a:cs typeface="Poppins" panose="00000500000000000000" pitchFamily="2" charset="0"/>
            </a:endParaRPr>
          </a:p>
          <a:p>
            <a:pPr lvl="2">
              <a:lnSpc>
                <a:spcPct val="115000"/>
              </a:lnSpc>
              <a:spcBef>
                <a:spcPts val="0"/>
              </a:spcBef>
              <a:buFont typeface="+mj-lt"/>
              <a:buAutoNum type="romanLcPeriod"/>
            </a:pPr>
            <a:r>
              <a:rPr lang="en-US" sz="3100" dirty="0">
                <a:effectLst/>
                <a:latin typeface="Poppins" panose="00000500000000000000" pitchFamily="2" charset="0"/>
                <a:ea typeface="Calibri" panose="020F0502020204030204" pitchFamily="34" charset="0"/>
                <a:cs typeface="Poppins" panose="00000500000000000000" pitchFamily="2" charset="0"/>
              </a:rPr>
              <a:t>Augmenter de 10 à 15 % la couverture de la </a:t>
            </a:r>
            <a:r>
              <a:rPr lang="en-US" sz="3100" dirty="0" err="1">
                <a:effectLst/>
                <a:latin typeface="Poppins" panose="00000500000000000000" pitchFamily="2" charset="0"/>
                <a:ea typeface="Calibri" panose="020F0502020204030204" pitchFamily="34" charset="0"/>
                <a:cs typeface="Poppins" panose="00000500000000000000" pitchFamily="2" charset="0"/>
              </a:rPr>
              <a:t>troisième</a:t>
            </a:r>
            <a:r>
              <a:rPr lang="en-US" sz="3100" dirty="0">
                <a:effectLst/>
                <a:latin typeface="Poppins" panose="00000500000000000000" pitchFamily="2" charset="0"/>
                <a:ea typeface="Calibri" panose="020F0502020204030204" pitchFamily="34" charset="0"/>
                <a:cs typeface="Poppins" panose="00000500000000000000" pitchFamily="2" charset="0"/>
              </a:rPr>
              <a:t> dose du </a:t>
            </a:r>
            <a:r>
              <a:rPr lang="en-US" sz="3100" dirty="0" err="1">
                <a:effectLst/>
                <a:latin typeface="Poppins" panose="00000500000000000000" pitchFamily="2" charset="0"/>
                <a:ea typeface="Calibri" panose="020F0502020204030204" pitchFamily="34" charset="0"/>
                <a:cs typeface="Poppins" panose="00000500000000000000" pitchFamily="2" charset="0"/>
              </a:rPr>
              <a:t>vaccin</a:t>
            </a:r>
            <a:r>
              <a:rPr lang="en-US" sz="3100" dirty="0">
                <a:effectLst/>
                <a:latin typeface="Poppins" panose="00000500000000000000" pitchFamily="2" charset="0"/>
                <a:ea typeface="Calibri" panose="020F0502020204030204" pitchFamily="34" charset="0"/>
                <a:cs typeface="Poppins" panose="00000500000000000000" pitchFamily="2" charset="0"/>
              </a:rPr>
              <a:t> hexavalent (D-TT-</a:t>
            </a:r>
            <a:r>
              <a:rPr lang="en-US" sz="3100" dirty="0" err="1">
                <a:effectLst/>
                <a:latin typeface="Poppins" panose="00000500000000000000" pitchFamily="2" charset="0"/>
                <a:ea typeface="Calibri" panose="020F0502020204030204" pitchFamily="34" charset="0"/>
                <a:cs typeface="Poppins" panose="00000500000000000000" pitchFamily="2" charset="0"/>
              </a:rPr>
              <a:t>aCP</a:t>
            </a:r>
            <a:r>
              <a:rPr lang="en-US" sz="3100" dirty="0">
                <a:effectLst/>
                <a:latin typeface="Poppins" panose="00000500000000000000" pitchFamily="2" charset="0"/>
                <a:ea typeface="Calibri" panose="020F0502020204030204" pitchFamily="34" charset="0"/>
                <a:cs typeface="Poppins" panose="00000500000000000000" pitchFamily="2" charset="0"/>
              </a:rPr>
              <a:t>-IPV-Hib-</a:t>
            </a:r>
            <a:r>
              <a:rPr lang="en-US" sz="3100" dirty="0" err="1">
                <a:effectLst/>
                <a:latin typeface="Poppins" panose="00000500000000000000" pitchFamily="2" charset="0"/>
                <a:ea typeface="Calibri" panose="020F0502020204030204" pitchFamily="34" charset="0"/>
                <a:cs typeface="Poppins" panose="00000500000000000000" pitchFamily="2" charset="0"/>
              </a:rPr>
              <a:t>HepB</a:t>
            </a:r>
            <a:r>
              <a:rPr lang="en-US" sz="3100" dirty="0">
                <a:effectLst/>
                <a:latin typeface="Poppins" panose="00000500000000000000" pitchFamily="2" charset="0"/>
                <a:ea typeface="Calibri" panose="020F0502020204030204" pitchFamily="34" charset="0"/>
                <a:cs typeface="Poppins" panose="00000500000000000000" pitchFamily="2" charset="0"/>
              </a:rPr>
              <a:t>) et de la première dose du </a:t>
            </a:r>
            <a:r>
              <a:rPr lang="en-US" sz="3100" dirty="0" err="1">
                <a:effectLst/>
                <a:latin typeface="Poppins" panose="00000500000000000000" pitchFamily="2" charset="0"/>
                <a:ea typeface="Calibri" panose="020F0502020204030204" pitchFamily="34" charset="0"/>
                <a:cs typeface="Poppins" panose="00000500000000000000" pitchFamily="2" charset="0"/>
              </a:rPr>
              <a:t>vaccin</a:t>
            </a:r>
            <a:r>
              <a:rPr lang="en-US" sz="3100" dirty="0">
                <a:effectLst/>
                <a:latin typeface="Poppins" panose="00000500000000000000" pitchFamily="2" charset="0"/>
                <a:ea typeface="Calibri" panose="020F0502020204030204" pitchFamily="34" charset="0"/>
                <a:cs typeface="Poppins" panose="00000500000000000000" pitchFamily="2" charset="0"/>
              </a:rPr>
              <a:t> </a:t>
            </a:r>
            <a:r>
              <a:rPr lang="en-US" sz="3100" dirty="0" err="1">
                <a:effectLst/>
                <a:latin typeface="Poppins" panose="00000500000000000000" pitchFamily="2" charset="0"/>
                <a:ea typeface="Calibri" panose="020F0502020204030204" pitchFamily="34" charset="0"/>
                <a:cs typeface="Poppins" panose="00000500000000000000" pitchFamily="2" charset="0"/>
              </a:rPr>
              <a:t>contre</a:t>
            </a:r>
            <a:r>
              <a:rPr lang="en-US" sz="3100" dirty="0">
                <a:effectLst/>
                <a:latin typeface="Poppins" panose="00000500000000000000" pitchFamily="2" charset="0"/>
                <a:ea typeface="Calibri" panose="020F0502020204030204" pitchFamily="34" charset="0"/>
                <a:cs typeface="Poppins" panose="00000500000000000000" pitchFamily="2" charset="0"/>
              </a:rPr>
              <a:t> la </a:t>
            </a:r>
            <a:r>
              <a:rPr lang="en-US" sz="3100" dirty="0" err="1">
                <a:effectLst/>
                <a:latin typeface="Poppins" panose="00000500000000000000" pitchFamily="2" charset="0"/>
                <a:ea typeface="Calibri" panose="020F0502020204030204" pitchFamily="34" charset="0"/>
                <a:cs typeface="Poppins" panose="00000500000000000000" pitchFamily="2" charset="0"/>
              </a:rPr>
              <a:t>rougeole</a:t>
            </a:r>
            <a:r>
              <a:rPr lang="en-US" sz="3100" dirty="0">
                <a:effectLst/>
                <a:latin typeface="Poppins" panose="00000500000000000000" pitchFamily="2" charset="0"/>
                <a:ea typeface="Calibri" panose="020F0502020204030204" pitchFamily="34" charset="0"/>
                <a:cs typeface="Poppins" panose="00000500000000000000" pitchFamily="2" charset="0"/>
              </a:rPr>
              <a:t>, les </a:t>
            </a:r>
            <a:r>
              <a:rPr lang="en-US" sz="3100" dirty="0" err="1">
                <a:effectLst/>
                <a:latin typeface="Poppins" panose="00000500000000000000" pitchFamily="2" charset="0"/>
                <a:ea typeface="Calibri" panose="020F0502020204030204" pitchFamily="34" charset="0"/>
                <a:cs typeface="Poppins" panose="00000500000000000000" pitchFamily="2" charset="0"/>
              </a:rPr>
              <a:t>oreillons</a:t>
            </a:r>
            <a:r>
              <a:rPr lang="en-US" sz="3100" dirty="0">
                <a:effectLst/>
                <a:latin typeface="Poppins" panose="00000500000000000000" pitchFamily="2" charset="0"/>
                <a:ea typeface="Calibri" panose="020F0502020204030204" pitchFamily="34" charset="0"/>
                <a:cs typeface="Poppins" panose="00000500000000000000" pitchFamily="2" charset="0"/>
              </a:rPr>
              <a:t> et la </a:t>
            </a:r>
            <a:r>
              <a:rPr lang="en-US" sz="3100" dirty="0" err="1">
                <a:effectLst/>
                <a:latin typeface="Poppins" panose="00000500000000000000" pitchFamily="2" charset="0"/>
                <a:ea typeface="Calibri" panose="020F0502020204030204" pitchFamily="34" charset="0"/>
                <a:cs typeface="Poppins" panose="00000500000000000000" pitchFamily="2" charset="0"/>
              </a:rPr>
              <a:t>rubéole</a:t>
            </a:r>
            <a:r>
              <a:rPr lang="en-US" sz="3100" dirty="0">
                <a:effectLst/>
                <a:latin typeface="Poppins" panose="00000500000000000000" pitchFamily="2" charset="0"/>
                <a:ea typeface="Calibri" panose="020F0502020204030204" pitchFamily="34" charset="0"/>
                <a:cs typeface="Poppins" panose="00000500000000000000" pitchFamily="2" charset="0"/>
              </a:rPr>
              <a:t> (ROR). </a:t>
            </a:r>
            <a:endParaRPr lang="en-US" sz="3100" dirty="0">
              <a:latin typeface="Poppins" panose="00000500000000000000" pitchFamily="2" charset="0"/>
              <a:ea typeface="Times New Roman" panose="02020603050405020304" pitchFamily="18" charset="0"/>
              <a:cs typeface="Poppins" panose="00000500000000000000" pitchFamily="2" charset="0"/>
            </a:endParaRPr>
          </a:p>
          <a:p>
            <a:pPr marL="342900" marR="0" lvl="0" indent="-342900">
              <a:lnSpc>
                <a:spcPct val="115000"/>
              </a:lnSpc>
              <a:spcBef>
                <a:spcPts val="0"/>
              </a:spcBef>
              <a:spcAft>
                <a:spcPts val="0"/>
              </a:spcAft>
              <a:buFont typeface="+mj-lt"/>
              <a:buAutoNum type="arabicPeriod"/>
            </a:pPr>
            <a:r>
              <a:rPr lang="en-US" sz="3100" b="1" dirty="0">
                <a:latin typeface="Poppins" panose="00000500000000000000" pitchFamily="2" charset="0"/>
                <a:ea typeface="Times New Roman" panose="02020603050405020304" pitchFamily="18" charset="0"/>
                <a:cs typeface="Poppins" panose="00000500000000000000" pitchFamily="2" charset="0"/>
              </a:rPr>
              <a:t>Objectif </a:t>
            </a:r>
            <a:r>
              <a:rPr lang="en-US" sz="3100" b="1" dirty="0" err="1">
                <a:latin typeface="Poppins" panose="00000500000000000000" pitchFamily="2" charset="0"/>
                <a:ea typeface="Times New Roman" panose="02020603050405020304" pitchFamily="18" charset="0"/>
                <a:cs typeface="Poppins" panose="00000500000000000000" pitchFamily="2" charset="0"/>
              </a:rPr>
              <a:t>secondaire</a:t>
            </a:r>
            <a:endParaRPr lang="en-US" sz="3100" b="1" dirty="0">
              <a:latin typeface="Poppins" panose="00000500000000000000" pitchFamily="2" charset="0"/>
              <a:ea typeface="Times New Roman" panose="02020603050405020304" pitchFamily="18" charset="0"/>
              <a:cs typeface="Poppins" panose="00000500000000000000" pitchFamily="2" charset="0"/>
            </a:endParaRPr>
          </a:p>
          <a:p>
            <a:pPr marL="742950" lvl="1" indent="-285750">
              <a:lnSpc>
                <a:spcPct val="115000"/>
              </a:lnSpc>
              <a:spcBef>
                <a:spcPts val="0"/>
              </a:spcBef>
              <a:buFont typeface="+mj-lt"/>
              <a:buAutoNum type="alphaLcPeriod"/>
            </a:pPr>
            <a:r>
              <a:rPr lang="en-US" sz="3100" i="1" dirty="0">
                <a:latin typeface="Poppins"/>
                <a:ea typeface="Times New Roman" panose="02020603050405020304" pitchFamily="18" charset="0"/>
                <a:cs typeface="Poppins"/>
              </a:rPr>
              <a:t> Chez les parents:</a:t>
            </a:r>
            <a:endParaRPr lang="en-US" sz="3100" dirty="0">
              <a:latin typeface="Poppins"/>
              <a:ea typeface="Times New Roman" panose="02020603050405020304" pitchFamily="18" charset="0"/>
              <a:cs typeface="Poppins"/>
            </a:endParaRPr>
          </a:p>
          <a:p>
            <a:pPr lvl="2">
              <a:lnSpc>
                <a:spcPct val="115000"/>
              </a:lnSpc>
              <a:spcBef>
                <a:spcPts val="0"/>
              </a:spcBef>
              <a:buFont typeface="+mj-lt"/>
              <a:buAutoNum type="romanLcPeriod"/>
            </a:pPr>
            <a:r>
              <a:rPr lang="en-US" sz="3100" dirty="0" err="1">
                <a:effectLst/>
                <a:latin typeface="Poppins" panose="00000500000000000000" pitchFamily="2" charset="0"/>
                <a:ea typeface="Calibri" panose="020F0502020204030204" pitchFamily="34" charset="0"/>
                <a:cs typeface="Poppins" panose="00000500000000000000" pitchFamily="2" charset="0"/>
              </a:rPr>
              <a:t>Améliorer</a:t>
            </a:r>
            <a:r>
              <a:rPr lang="en-US" sz="3100" dirty="0">
                <a:effectLst/>
                <a:latin typeface="Poppins" panose="00000500000000000000" pitchFamily="2" charset="0"/>
                <a:ea typeface="Calibri" panose="020F0502020204030204" pitchFamily="34" charset="0"/>
                <a:cs typeface="Poppins" panose="00000500000000000000" pitchFamily="2" charset="0"/>
              </a:rPr>
              <a:t> les </a:t>
            </a:r>
            <a:r>
              <a:rPr lang="en-US" sz="3100" dirty="0" err="1">
                <a:effectLst/>
                <a:latin typeface="Poppins" panose="00000500000000000000" pitchFamily="2" charset="0"/>
                <a:ea typeface="Calibri" panose="020F0502020204030204" pitchFamily="34" charset="0"/>
                <a:cs typeface="Poppins" panose="00000500000000000000" pitchFamily="2" charset="0"/>
              </a:rPr>
              <a:t>connaissances</a:t>
            </a:r>
            <a:r>
              <a:rPr lang="en-US" sz="3100" dirty="0">
                <a:effectLst/>
                <a:latin typeface="Poppins" panose="00000500000000000000" pitchFamily="2" charset="0"/>
                <a:ea typeface="Calibri" panose="020F0502020204030204" pitchFamily="34" charset="0"/>
                <a:cs typeface="Poppins" panose="00000500000000000000" pitchFamily="2" charset="0"/>
              </a:rPr>
              <a:t>, les attitudes et les pratiques </a:t>
            </a:r>
            <a:r>
              <a:rPr lang="en-US" sz="3100" dirty="0" err="1">
                <a:effectLst/>
                <a:latin typeface="Poppins" panose="00000500000000000000" pitchFamily="2" charset="0"/>
                <a:ea typeface="Calibri" panose="020F0502020204030204" pitchFamily="34" charset="0"/>
                <a:cs typeface="Poppins" panose="00000500000000000000" pitchFamily="2" charset="0"/>
              </a:rPr>
              <a:t>liées</a:t>
            </a:r>
            <a:r>
              <a:rPr lang="en-US" sz="3100" dirty="0">
                <a:effectLst/>
                <a:latin typeface="Poppins" panose="00000500000000000000" pitchFamily="2" charset="0"/>
                <a:ea typeface="Calibri" panose="020F0502020204030204" pitchFamily="34" charset="0"/>
                <a:cs typeface="Poppins" panose="00000500000000000000" pitchFamily="2" charset="0"/>
              </a:rPr>
              <a:t> à la vaccination. </a:t>
            </a:r>
          </a:p>
          <a:p>
            <a:pPr lvl="2">
              <a:lnSpc>
                <a:spcPct val="115000"/>
              </a:lnSpc>
              <a:spcBef>
                <a:spcPts val="0"/>
              </a:spcBef>
              <a:buFont typeface="+mj-lt"/>
              <a:buAutoNum type="romanLcPeriod"/>
            </a:pPr>
            <a:r>
              <a:rPr lang="en-US" sz="3100" dirty="0" err="1">
                <a:effectLst/>
                <a:latin typeface="Poppins" panose="00000500000000000000" pitchFamily="2" charset="0"/>
                <a:ea typeface="Calibri" panose="020F0502020204030204" pitchFamily="34" charset="0"/>
                <a:cs typeface="Poppins" panose="00000500000000000000" pitchFamily="2" charset="0"/>
              </a:rPr>
              <a:t>Évaluer</a:t>
            </a:r>
            <a:r>
              <a:rPr lang="en-US" sz="3100" dirty="0">
                <a:effectLst/>
                <a:latin typeface="Poppins" panose="00000500000000000000" pitchFamily="2" charset="0"/>
                <a:ea typeface="Calibri" panose="020F0502020204030204" pitchFamily="34" charset="0"/>
                <a:cs typeface="Poppins" panose="00000500000000000000" pitchFamily="2" charset="0"/>
              </a:rPr>
              <a:t> la </a:t>
            </a:r>
            <a:r>
              <a:rPr lang="en-US" sz="3100" dirty="0" err="1">
                <a:effectLst/>
                <a:latin typeface="Poppins" panose="00000500000000000000" pitchFamily="2" charset="0"/>
                <a:ea typeface="Calibri" panose="020F0502020204030204" pitchFamily="34" charset="0"/>
                <a:cs typeface="Poppins" panose="00000500000000000000" pitchFamily="2" charset="0"/>
              </a:rPr>
              <a:t>qualité</a:t>
            </a:r>
            <a:r>
              <a:rPr lang="en-US" sz="3100" dirty="0">
                <a:effectLst/>
                <a:latin typeface="Poppins" panose="00000500000000000000" pitchFamily="2" charset="0"/>
                <a:ea typeface="Calibri" panose="020F0502020204030204" pitchFamily="34" charset="0"/>
                <a:cs typeface="Poppins" panose="00000500000000000000" pitchFamily="2" charset="0"/>
              </a:rPr>
              <a:t> et </a:t>
            </a:r>
            <a:r>
              <a:rPr lang="en-US" sz="3100" dirty="0" err="1">
                <a:effectLst/>
                <a:latin typeface="Poppins" panose="00000500000000000000" pitchFamily="2" charset="0"/>
                <a:ea typeface="Calibri" panose="020F0502020204030204" pitchFamily="34" charset="0"/>
                <a:cs typeface="Poppins" panose="00000500000000000000" pitchFamily="2" charset="0"/>
              </a:rPr>
              <a:t>l'efficacité</a:t>
            </a:r>
            <a:r>
              <a:rPr lang="en-US" sz="3100" dirty="0">
                <a:effectLst/>
                <a:latin typeface="Poppins" panose="00000500000000000000" pitchFamily="2" charset="0"/>
                <a:ea typeface="Calibri" panose="020F0502020204030204" pitchFamily="34" charset="0"/>
                <a:cs typeface="Poppins" panose="00000500000000000000" pitchFamily="2" charset="0"/>
              </a:rPr>
              <a:t> de la communication </a:t>
            </a:r>
            <a:r>
              <a:rPr lang="en-US" sz="3100" dirty="0" err="1">
                <a:effectLst/>
                <a:latin typeface="Poppins" panose="00000500000000000000" pitchFamily="2" charset="0"/>
                <a:ea typeface="Calibri" panose="020F0502020204030204" pitchFamily="34" charset="0"/>
                <a:cs typeface="Poppins" panose="00000500000000000000" pitchFamily="2" charset="0"/>
              </a:rPr>
              <a:t>interpersonnelle</a:t>
            </a:r>
            <a:r>
              <a:rPr lang="en-US" sz="3100" dirty="0">
                <a:effectLst/>
                <a:latin typeface="Poppins" panose="00000500000000000000" pitchFamily="2" charset="0"/>
                <a:ea typeface="Calibri" panose="020F0502020204030204" pitchFamily="34" charset="0"/>
                <a:cs typeface="Poppins" panose="00000500000000000000" pitchFamily="2" charset="0"/>
              </a:rPr>
              <a:t> avec le personnel de </a:t>
            </a:r>
            <a:r>
              <a:rPr lang="en-US" sz="3100" dirty="0" err="1">
                <a:effectLst/>
                <a:latin typeface="Poppins" panose="00000500000000000000" pitchFamily="2" charset="0"/>
                <a:ea typeface="Calibri" panose="020F0502020204030204" pitchFamily="34" charset="0"/>
                <a:cs typeface="Poppins" panose="00000500000000000000" pitchFamily="2" charset="0"/>
              </a:rPr>
              <a:t>santé</a:t>
            </a:r>
            <a:r>
              <a:rPr lang="en-US" sz="3100" dirty="0">
                <a:effectLst/>
                <a:latin typeface="Poppins" panose="00000500000000000000" pitchFamily="2" charset="0"/>
                <a:ea typeface="Calibri" panose="020F0502020204030204" pitchFamily="34" charset="0"/>
                <a:cs typeface="Poppins" panose="00000500000000000000" pitchFamily="2" charset="0"/>
              </a:rPr>
              <a:t>.</a:t>
            </a:r>
            <a:endParaRPr lang="en-US" sz="3100" dirty="0">
              <a:latin typeface="Poppins" panose="00000500000000000000" pitchFamily="2" charset="0"/>
              <a:ea typeface="Times New Roman" panose="02020603050405020304" pitchFamily="18" charset="0"/>
              <a:cs typeface="Poppins" panose="00000500000000000000" pitchFamily="2" charset="0"/>
            </a:endParaRPr>
          </a:p>
          <a:p>
            <a:pPr marL="742950" lvl="1" indent="-285750">
              <a:lnSpc>
                <a:spcPct val="115000"/>
              </a:lnSpc>
              <a:spcBef>
                <a:spcPts val="0"/>
              </a:spcBef>
              <a:buFont typeface="+mj-lt"/>
              <a:buAutoNum type="alphaLcPeriod"/>
            </a:pPr>
            <a:r>
              <a:rPr lang="en-US" sz="3100" i="1" dirty="0">
                <a:latin typeface="Poppins"/>
                <a:ea typeface="Times New Roman" panose="02020603050405020304" pitchFamily="18" charset="0"/>
                <a:cs typeface="Poppins"/>
              </a:rPr>
              <a:t> Chez les agents de </a:t>
            </a:r>
            <a:r>
              <a:rPr lang="en-US" sz="3100" i="1" dirty="0" err="1">
                <a:latin typeface="Poppins"/>
                <a:ea typeface="Times New Roman" panose="02020603050405020304" pitchFamily="18" charset="0"/>
                <a:cs typeface="Poppins"/>
              </a:rPr>
              <a:t>santé</a:t>
            </a:r>
            <a:r>
              <a:rPr lang="en-US" sz="3100" i="1" dirty="0">
                <a:latin typeface="Poppins"/>
                <a:ea typeface="Times New Roman" panose="02020603050405020304" pitchFamily="18" charset="0"/>
                <a:cs typeface="Poppins"/>
              </a:rPr>
              <a:t>:</a:t>
            </a:r>
            <a:endParaRPr lang="en-US" sz="3100" dirty="0">
              <a:latin typeface="Poppins"/>
              <a:ea typeface="Times New Roman" panose="02020603050405020304" pitchFamily="18" charset="0"/>
              <a:cs typeface="Poppins"/>
            </a:endParaRPr>
          </a:p>
          <a:p>
            <a:pPr marL="1485900" lvl="2" indent="-571500">
              <a:lnSpc>
                <a:spcPct val="115000"/>
              </a:lnSpc>
              <a:spcBef>
                <a:spcPts val="0"/>
              </a:spcBef>
              <a:buFont typeface="+mj-lt"/>
              <a:buAutoNum type="romanLcPeriod"/>
            </a:pPr>
            <a:r>
              <a:rPr lang="en-US" sz="3100" dirty="0" err="1">
                <a:effectLst/>
                <a:latin typeface="Poppins" panose="00000500000000000000" pitchFamily="2" charset="0"/>
                <a:ea typeface="Calibri" panose="020F0502020204030204" pitchFamily="34" charset="0"/>
                <a:cs typeface="Poppins" panose="00000500000000000000" pitchFamily="2" charset="0"/>
              </a:rPr>
              <a:t>Améliorer</a:t>
            </a:r>
            <a:r>
              <a:rPr lang="en-US" sz="3100" dirty="0">
                <a:effectLst/>
                <a:latin typeface="Poppins" panose="00000500000000000000" pitchFamily="2" charset="0"/>
                <a:ea typeface="Calibri" panose="020F0502020204030204" pitchFamily="34" charset="0"/>
                <a:cs typeface="Poppins" panose="00000500000000000000" pitchFamily="2" charset="0"/>
              </a:rPr>
              <a:t> la communication </a:t>
            </a:r>
            <a:r>
              <a:rPr lang="en-US" sz="3100" dirty="0" err="1">
                <a:effectLst/>
                <a:latin typeface="Poppins" panose="00000500000000000000" pitchFamily="2" charset="0"/>
                <a:ea typeface="Calibri" panose="020F0502020204030204" pitchFamily="34" charset="0"/>
                <a:cs typeface="Poppins" panose="00000500000000000000" pitchFamily="2" charset="0"/>
              </a:rPr>
              <a:t>interpersonnelle</a:t>
            </a:r>
            <a:r>
              <a:rPr lang="en-US" sz="3100" dirty="0">
                <a:effectLst/>
                <a:latin typeface="Poppins" panose="00000500000000000000" pitchFamily="2" charset="0"/>
                <a:ea typeface="Calibri" panose="020F0502020204030204" pitchFamily="34" charset="0"/>
                <a:cs typeface="Poppins" panose="00000500000000000000" pitchFamily="2" charset="0"/>
              </a:rPr>
              <a:t> et les </a:t>
            </a:r>
            <a:r>
              <a:rPr lang="en-US" sz="3100" dirty="0" err="1">
                <a:effectLst/>
                <a:latin typeface="Poppins" panose="00000500000000000000" pitchFamily="2" charset="0"/>
                <a:ea typeface="Calibri" panose="020F0502020204030204" pitchFamily="34" charset="0"/>
                <a:cs typeface="Poppins" panose="00000500000000000000" pitchFamily="2" charset="0"/>
              </a:rPr>
              <a:t>compétences</a:t>
            </a:r>
            <a:r>
              <a:rPr lang="en-US" sz="3100" dirty="0">
                <a:effectLst/>
                <a:latin typeface="Poppins" panose="00000500000000000000" pitchFamily="2" charset="0"/>
                <a:ea typeface="Calibri" panose="020F0502020204030204" pitchFamily="34" charset="0"/>
                <a:cs typeface="Poppins" panose="00000500000000000000" pitchFamily="2" charset="0"/>
              </a:rPr>
              <a:t> de conseil avec les </a:t>
            </a:r>
            <a:r>
              <a:rPr lang="en-US" sz="3100" dirty="0" err="1">
                <a:effectLst/>
                <a:latin typeface="Poppins" panose="00000500000000000000" pitchFamily="2" charset="0"/>
                <a:ea typeface="Calibri" panose="020F0502020204030204" pitchFamily="34" charset="0"/>
                <a:cs typeface="Poppins" panose="00000500000000000000" pitchFamily="2" charset="0"/>
              </a:rPr>
              <a:t>soignants</a:t>
            </a:r>
            <a:endParaRPr lang="en-US" sz="3100" dirty="0">
              <a:latin typeface="Poppins" panose="00000500000000000000" pitchFamily="2" charset="0"/>
              <a:ea typeface="Times New Roman" panose="02020603050405020304" pitchFamily="18" charset="0"/>
              <a:cs typeface="Poppins" panose="00000500000000000000" pitchFamily="2" charset="0"/>
            </a:endParaRPr>
          </a:p>
          <a:p>
            <a:pPr marL="0" indent="0">
              <a:buNone/>
            </a:pPr>
            <a:endParaRPr lang="en-US" dirty="0"/>
          </a:p>
        </p:txBody>
      </p:sp>
      <p:sp>
        <p:nvSpPr>
          <p:cNvPr id="6" name="Rectangle 5"/>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985968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218E-0BF3-4ACA-B754-8EF5B6C31E23}"/>
              </a:ext>
            </a:extLst>
          </p:cNvPr>
          <p:cNvSpPr>
            <a:spLocks noGrp="1"/>
          </p:cNvSpPr>
          <p:nvPr>
            <p:ph type="title"/>
          </p:nvPr>
        </p:nvSpPr>
        <p:spPr/>
        <p:txBody>
          <a:bodyPr>
            <a:noAutofit/>
          </a:bodyPr>
          <a:lstStyle/>
          <a:p>
            <a:r>
              <a:rPr lang="fr-FR" sz="5000" b="1" dirty="0"/>
              <a:t>Conception de l'évaluation de l'intervention</a:t>
            </a:r>
            <a:endParaRPr lang="en-US" sz="5000" b="1" dirty="0"/>
          </a:p>
        </p:txBody>
      </p:sp>
      <p:sp>
        <p:nvSpPr>
          <p:cNvPr id="4" name="TextBox 3">
            <a:extLst>
              <a:ext uri="{FF2B5EF4-FFF2-40B4-BE49-F238E27FC236}">
                <a16:creationId xmlns:a16="http://schemas.microsoft.com/office/drawing/2014/main" id="{15069815-95DF-44C1-9607-0C2CFBD21AF0}"/>
              </a:ext>
            </a:extLst>
          </p:cNvPr>
          <p:cNvSpPr txBox="1"/>
          <p:nvPr/>
        </p:nvSpPr>
        <p:spPr>
          <a:xfrm>
            <a:off x="4301465" y="5977402"/>
            <a:ext cx="2425076" cy="892552"/>
          </a:xfrm>
          <a:prstGeom prst="rect">
            <a:avLst/>
          </a:prstGeom>
          <a:noFill/>
        </p:spPr>
        <p:txBody>
          <a:bodyPr wrap="square" rtlCol="0">
            <a:spAutoFit/>
          </a:bodyPr>
          <a:lstStyle/>
          <a:p>
            <a:r>
              <a:rPr lang="fr-FR" sz="2600" b="1" dirty="0"/>
              <a:t>Enquête de base</a:t>
            </a:r>
          </a:p>
        </p:txBody>
      </p:sp>
      <p:sp>
        <p:nvSpPr>
          <p:cNvPr id="11" name="TextBox 10">
            <a:extLst>
              <a:ext uri="{FF2B5EF4-FFF2-40B4-BE49-F238E27FC236}">
                <a16:creationId xmlns:a16="http://schemas.microsoft.com/office/drawing/2014/main" id="{CCFF95FC-A408-4F0C-8EAC-12D859132F53}"/>
              </a:ext>
            </a:extLst>
          </p:cNvPr>
          <p:cNvSpPr txBox="1"/>
          <p:nvPr/>
        </p:nvSpPr>
        <p:spPr>
          <a:xfrm>
            <a:off x="12773080" y="6024754"/>
            <a:ext cx="2175438" cy="492443"/>
          </a:xfrm>
          <a:prstGeom prst="rect">
            <a:avLst/>
          </a:prstGeom>
          <a:noFill/>
        </p:spPr>
        <p:txBody>
          <a:bodyPr wrap="square" rtlCol="0">
            <a:spAutoFit/>
          </a:bodyPr>
          <a:lstStyle/>
          <a:p>
            <a:pPr algn="ctr"/>
            <a:r>
              <a:rPr lang="fr-FR" sz="2600" b="1" dirty="0"/>
              <a:t>Enquête final</a:t>
            </a:r>
            <a:r>
              <a:rPr lang="en-US" sz="2600" b="1" dirty="0"/>
              <a:t>e</a:t>
            </a:r>
          </a:p>
        </p:txBody>
      </p:sp>
      <p:cxnSp>
        <p:nvCxnSpPr>
          <p:cNvPr id="13" name="Straight Arrow Connector 12">
            <a:extLst>
              <a:ext uri="{FF2B5EF4-FFF2-40B4-BE49-F238E27FC236}">
                <a16:creationId xmlns:a16="http://schemas.microsoft.com/office/drawing/2014/main" id="{07CE5166-D3F2-4E02-8C8E-1FAAD2153EAB}"/>
              </a:ext>
            </a:extLst>
          </p:cNvPr>
          <p:cNvCxnSpPr>
            <a:cxnSpLocks/>
          </p:cNvCxnSpPr>
          <p:nvPr/>
        </p:nvCxnSpPr>
        <p:spPr>
          <a:xfrm>
            <a:off x="4481681" y="5827103"/>
            <a:ext cx="820081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ED62461-7A06-43D2-AF21-DA1EA2B5E340}"/>
              </a:ext>
            </a:extLst>
          </p:cNvPr>
          <p:cNvSpPr txBox="1"/>
          <p:nvPr/>
        </p:nvSpPr>
        <p:spPr>
          <a:xfrm>
            <a:off x="7285743" y="5550104"/>
            <a:ext cx="1794503" cy="507831"/>
          </a:xfrm>
          <a:prstGeom prst="rect">
            <a:avLst/>
          </a:prstGeom>
          <a:solidFill>
            <a:schemeClr val="bg2">
              <a:lumMod val="90000"/>
            </a:schemeClr>
          </a:solidFill>
        </p:spPr>
        <p:txBody>
          <a:bodyPr wrap="square" rtlCol="0">
            <a:spAutoFit/>
          </a:bodyPr>
          <a:lstStyle/>
          <a:p>
            <a:pPr algn="ctr"/>
            <a:r>
              <a:rPr lang="en-US" sz="2700" dirty="0"/>
              <a:t>12-mois</a:t>
            </a:r>
          </a:p>
        </p:txBody>
      </p:sp>
      <p:cxnSp>
        <p:nvCxnSpPr>
          <p:cNvPr id="19" name="Straight Connector 18">
            <a:extLst>
              <a:ext uri="{FF2B5EF4-FFF2-40B4-BE49-F238E27FC236}">
                <a16:creationId xmlns:a16="http://schemas.microsoft.com/office/drawing/2014/main" id="{B6467D48-FCB0-4AC4-AB3A-9E24EA433324}"/>
              </a:ext>
            </a:extLst>
          </p:cNvPr>
          <p:cNvCxnSpPr/>
          <p:nvPr/>
        </p:nvCxnSpPr>
        <p:spPr>
          <a:xfrm>
            <a:off x="1588125" y="5065637"/>
            <a:ext cx="148976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D69B785-F8F0-42F9-AF5A-FF95DDE960FF}"/>
              </a:ext>
            </a:extLst>
          </p:cNvPr>
          <p:cNvSpPr/>
          <p:nvPr/>
        </p:nvSpPr>
        <p:spPr>
          <a:xfrm>
            <a:off x="4074883" y="4835341"/>
            <a:ext cx="356829" cy="366182"/>
          </a:xfrm>
          <a:prstGeom prst="ellipse">
            <a:avLst/>
          </a:prstGeom>
          <a:solidFill>
            <a:schemeClr val="tx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34" name="Straight Arrow Connector 33">
            <a:extLst>
              <a:ext uri="{FF2B5EF4-FFF2-40B4-BE49-F238E27FC236}">
                <a16:creationId xmlns:a16="http://schemas.microsoft.com/office/drawing/2014/main" id="{7D1634BB-A594-4181-A438-DE7F757DA825}"/>
              </a:ext>
            </a:extLst>
          </p:cNvPr>
          <p:cNvCxnSpPr>
            <a:cxnSpLocks/>
          </p:cNvCxnSpPr>
          <p:nvPr/>
        </p:nvCxnSpPr>
        <p:spPr>
          <a:xfrm flipV="1">
            <a:off x="12998304" y="5859897"/>
            <a:ext cx="3288170" cy="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554A69E-0D97-462B-9BA7-8537DDE7B024}"/>
              </a:ext>
            </a:extLst>
          </p:cNvPr>
          <p:cNvSpPr txBox="1"/>
          <p:nvPr/>
        </p:nvSpPr>
        <p:spPr>
          <a:xfrm>
            <a:off x="13826831" y="5562008"/>
            <a:ext cx="1631120" cy="507831"/>
          </a:xfrm>
          <a:prstGeom prst="rect">
            <a:avLst/>
          </a:prstGeom>
          <a:solidFill>
            <a:schemeClr val="bg2">
              <a:lumMod val="90000"/>
            </a:schemeClr>
          </a:solidFill>
        </p:spPr>
        <p:txBody>
          <a:bodyPr wrap="square" rtlCol="0">
            <a:spAutoFit/>
          </a:bodyPr>
          <a:lstStyle/>
          <a:p>
            <a:pPr algn="ctr"/>
            <a:r>
              <a:rPr lang="en-US" sz="2700" dirty="0"/>
              <a:t>3-mois</a:t>
            </a:r>
          </a:p>
        </p:txBody>
      </p:sp>
      <p:grpSp>
        <p:nvGrpSpPr>
          <p:cNvPr id="16" name="Group 15">
            <a:extLst>
              <a:ext uri="{FF2B5EF4-FFF2-40B4-BE49-F238E27FC236}">
                <a16:creationId xmlns:a16="http://schemas.microsoft.com/office/drawing/2014/main" id="{99A1484E-BCC2-4EC4-9A8C-DBBAEE056B00}"/>
              </a:ext>
            </a:extLst>
          </p:cNvPr>
          <p:cNvGrpSpPr/>
          <p:nvPr/>
        </p:nvGrpSpPr>
        <p:grpSpPr>
          <a:xfrm>
            <a:off x="1730593" y="3832891"/>
            <a:ext cx="2333934" cy="1094148"/>
            <a:chOff x="3382107" y="1318646"/>
            <a:chExt cx="1382730" cy="729432"/>
          </a:xfrm>
        </p:grpSpPr>
        <p:sp>
          <p:nvSpPr>
            <p:cNvPr id="15" name="Rectangle: Rounded Corners 14">
              <a:extLst>
                <a:ext uri="{FF2B5EF4-FFF2-40B4-BE49-F238E27FC236}">
                  <a16:creationId xmlns:a16="http://schemas.microsoft.com/office/drawing/2014/main" id="{9251AF72-C346-4FCE-8109-260B3596B116}"/>
                </a:ext>
              </a:extLst>
            </p:cNvPr>
            <p:cNvSpPr/>
            <p:nvPr/>
          </p:nvSpPr>
          <p:spPr>
            <a:xfrm>
              <a:off x="3382107" y="1318646"/>
              <a:ext cx="1382730" cy="72943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TextBox 22">
              <a:extLst>
                <a:ext uri="{FF2B5EF4-FFF2-40B4-BE49-F238E27FC236}">
                  <a16:creationId xmlns:a16="http://schemas.microsoft.com/office/drawing/2014/main" id="{7B206E37-67B3-4DDF-8B09-3D836AFEE95E}"/>
                </a:ext>
              </a:extLst>
            </p:cNvPr>
            <p:cNvSpPr txBox="1"/>
            <p:nvPr/>
          </p:nvSpPr>
          <p:spPr>
            <a:xfrm>
              <a:off x="3475304" y="1368667"/>
              <a:ext cx="1196335" cy="307777"/>
            </a:xfrm>
            <a:prstGeom prst="rect">
              <a:avLst/>
            </a:prstGeom>
            <a:noFill/>
          </p:spPr>
          <p:txBody>
            <a:bodyPr wrap="square" rtlCol="0">
              <a:spAutoFit/>
            </a:bodyPr>
            <a:lstStyle/>
            <a:p>
              <a:pPr algn="ctr"/>
              <a:r>
                <a:rPr lang="en-US" sz="2400" b="1"/>
                <a:t>Intervention</a:t>
              </a:r>
            </a:p>
          </p:txBody>
        </p:sp>
      </p:grpSp>
      <p:sp>
        <p:nvSpPr>
          <p:cNvPr id="27" name="Oval 26">
            <a:extLst>
              <a:ext uri="{FF2B5EF4-FFF2-40B4-BE49-F238E27FC236}">
                <a16:creationId xmlns:a16="http://schemas.microsoft.com/office/drawing/2014/main" id="{F53E2486-3C22-4705-9C48-814C28DEAC6C}"/>
              </a:ext>
            </a:extLst>
          </p:cNvPr>
          <p:cNvSpPr/>
          <p:nvPr/>
        </p:nvSpPr>
        <p:spPr>
          <a:xfrm>
            <a:off x="16198881" y="4836786"/>
            <a:ext cx="356829" cy="366182"/>
          </a:xfrm>
          <a:prstGeom prst="ellipse">
            <a:avLst/>
          </a:prstGeom>
          <a:solidFill>
            <a:schemeClr val="tx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Oval 27">
            <a:extLst>
              <a:ext uri="{FF2B5EF4-FFF2-40B4-BE49-F238E27FC236}">
                <a16:creationId xmlns:a16="http://schemas.microsoft.com/office/drawing/2014/main" id="{B898B980-860A-4777-BE59-EE2FBC76535D}"/>
              </a:ext>
            </a:extLst>
          </p:cNvPr>
          <p:cNvSpPr/>
          <p:nvPr/>
        </p:nvSpPr>
        <p:spPr>
          <a:xfrm>
            <a:off x="12715797" y="4827648"/>
            <a:ext cx="356829" cy="366182"/>
          </a:xfrm>
          <a:prstGeom prst="ellipse">
            <a:avLst/>
          </a:prstGeom>
          <a:solidFill>
            <a:schemeClr val="tx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6" name="Straight Connector 5">
            <a:extLst>
              <a:ext uri="{FF2B5EF4-FFF2-40B4-BE49-F238E27FC236}">
                <a16:creationId xmlns:a16="http://schemas.microsoft.com/office/drawing/2014/main" id="{D92535F4-236C-4468-9D0C-B68243EB5C3D}"/>
              </a:ext>
            </a:extLst>
          </p:cNvPr>
          <p:cNvCxnSpPr>
            <a:cxnSpLocks/>
          </p:cNvCxnSpPr>
          <p:nvPr/>
        </p:nvCxnSpPr>
        <p:spPr>
          <a:xfrm>
            <a:off x="4242766" y="5045972"/>
            <a:ext cx="0" cy="1786941"/>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C5652E7-6661-4891-9B79-32D8DAC2A815}"/>
              </a:ext>
            </a:extLst>
          </p:cNvPr>
          <p:cNvCxnSpPr>
            <a:cxnSpLocks/>
          </p:cNvCxnSpPr>
          <p:nvPr/>
        </p:nvCxnSpPr>
        <p:spPr>
          <a:xfrm>
            <a:off x="12853830" y="5010739"/>
            <a:ext cx="0" cy="1708371"/>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A8BD7710-F257-4709-ABC7-169044141CA2}"/>
              </a:ext>
            </a:extLst>
          </p:cNvPr>
          <p:cNvCxnSpPr>
            <a:cxnSpLocks/>
          </p:cNvCxnSpPr>
          <p:nvPr/>
        </p:nvCxnSpPr>
        <p:spPr>
          <a:xfrm>
            <a:off x="16377295" y="5022643"/>
            <a:ext cx="0" cy="1936197"/>
          </a:xfrm>
          <a:prstGeom prst="line">
            <a:avLst/>
          </a:prstGeom>
          <a:ln w="28575"/>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80D3D528-FAE4-499A-BEFD-3691DDF10CD2}"/>
              </a:ext>
            </a:extLst>
          </p:cNvPr>
          <p:cNvSpPr/>
          <p:nvPr/>
        </p:nvSpPr>
        <p:spPr>
          <a:xfrm>
            <a:off x="12358055" y="7838817"/>
            <a:ext cx="1631120" cy="92955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ysClr val="windowText" lastClr="000000"/>
                </a:solidFill>
              </a:rPr>
              <a:t>IDIs</a:t>
            </a:r>
          </a:p>
        </p:txBody>
      </p:sp>
      <p:sp>
        <p:nvSpPr>
          <p:cNvPr id="39" name="Rectangle 38">
            <a:extLst>
              <a:ext uri="{FF2B5EF4-FFF2-40B4-BE49-F238E27FC236}">
                <a16:creationId xmlns:a16="http://schemas.microsoft.com/office/drawing/2014/main" id="{279FDE4F-728E-4E98-AADF-BF53B911F130}"/>
              </a:ext>
            </a:extLst>
          </p:cNvPr>
          <p:cNvSpPr/>
          <p:nvPr/>
        </p:nvSpPr>
        <p:spPr>
          <a:xfrm>
            <a:off x="4204828" y="2680889"/>
            <a:ext cx="1841313" cy="6953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t>Enqu</a:t>
            </a:r>
            <a:r>
              <a:rPr lang="en-US" sz="2700" dirty="0" err="1">
                <a:latin typeface="Calibri" panose="020F0502020204030204" pitchFamily="34" charset="0"/>
                <a:cs typeface="Calibri" panose="020F0502020204030204" pitchFamily="34" charset="0"/>
              </a:rPr>
              <a:t>êtes</a:t>
            </a:r>
            <a:r>
              <a:rPr lang="en-US" sz="2700" dirty="0">
                <a:latin typeface="Calibri" panose="020F0502020204030204" pitchFamily="34" charset="0"/>
                <a:cs typeface="Calibri" panose="020F0502020204030204" pitchFamily="34" charset="0"/>
              </a:rPr>
              <a:t> CAP</a:t>
            </a:r>
            <a:endParaRPr lang="en-US" sz="2700" dirty="0"/>
          </a:p>
        </p:txBody>
      </p:sp>
      <p:sp>
        <p:nvSpPr>
          <p:cNvPr id="40" name="Speech Bubble: Rectangle 39">
            <a:extLst>
              <a:ext uri="{FF2B5EF4-FFF2-40B4-BE49-F238E27FC236}">
                <a16:creationId xmlns:a16="http://schemas.microsoft.com/office/drawing/2014/main" id="{734F27CD-405D-44D3-9908-6F7D4ECF3AE6}"/>
              </a:ext>
            </a:extLst>
          </p:cNvPr>
          <p:cNvSpPr/>
          <p:nvPr/>
        </p:nvSpPr>
        <p:spPr>
          <a:xfrm>
            <a:off x="4177932" y="6864843"/>
            <a:ext cx="2825799" cy="763343"/>
          </a:xfrm>
          <a:prstGeom prst="wedgeRect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Abstraction du </a:t>
            </a:r>
            <a:r>
              <a:rPr lang="en-US" sz="2400" dirty="0" err="1"/>
              <a:t>registre</a:t>
            </a:r>
            <a:r>
              <a:rPr lang="en-US" sz="2400" dirty="0"/>
              <a:t> (debut)</a:t>
            </a:r>
          </a:p>
        </p:txBody>
      </p:sp>
      <p:sp>
        <p:nvSpPr>
          <p:cNvPr id="42" name="TextBox 41">
            <a:extLst>
              <a:ext uri="{FF2B5EF4-FFF2-40B4-BE49-F238E27FC236}">
                <a16:creationId xmlns:a16="http://schemas.microsoft.com/office/drawing/2014/main" id="{A6E93034-93E9-4064-9462-0A460BDDE505}"/>
              </a:ext>
            </a:extLst>
          </p:cNvPr>
          <p:cNvSpPr txBox="1"/>
          <p:nvPr/>
        </p:nvSpPr>
        <p:spPr>
          <a:xfrm rot="16200000">
            <a:off x="-556040" y="2775235"/>
            <a:ext cx="2623724" cy="1200329"/>
          </a:xfrm>
          <a:prstGeom prst="rect">
            <a:avLst/>
          </a:prstGeom>
          <a:noFill/>
        </p:spPr>
        <p:txBody>
          <a:bodyPr wrap="square" lIns="91440" tIns="45720" rIns="91440" bIns="45720" rtlCol="0" anchor="t">
            <a:spAutoFit/>
          </a:bodyPr>
          <a:lstStyle/>
          <a:p>
            <a:r>
              <a:rPr lang="fr-FR" sz="2400" dirty="0">
                <a:latin typeface="Poppins"/>
                <a:cs typeface="Poppins"/>
              </a:rPr>
              <a:t>Effet sur les agents de santé</a:t>
            </a:r>
          </a:p>
        </p:txBody>
      </p:sp>
      <p:sp>
        <p:nvSpPr>
          <p:cNvPr id="45" name="TextBox 44">
            <a:extLst>
              <a:ext uri="{FF2B5EF4-FFF2-40B4-BE49-F238E27FC236}">
                <a16:creationId xmlns:a16="http://schemas.microsoft.com/office/drawing/2014/main" id="{153204F5-614A-4793-9FEA-61DA5FC35417}"/>
              </a:ext>
            </a:extLst>
          </p:cNvPr>
          <p:cNvSpPr txBox="1"/>
          <p:nvPr/>
        </p:nvSpPr>
        <p:spPr>
          <a:xfrm rot="16200000">
            <a:off x="-1289715" y="6990959"/>
            <a:ext cx="4090937" cy="507831"/>
          </a:xfrm>
          <a:prstGeom prst="rect">
            <a:avLst/>
          </a:prstGeom>
          <a:noFill/>
        </p:spPr>
        <p:txBody>
          <a:bodyPr wrap="square" lIns="91440" tIns="45720" rIns="91440" bIns="45720" rtlCol="0" anchor="t">
            <a:spAutoFit/>
          </a:bodyPr>
          <a:lstStyle/>
          <a:p>
            <a:r>
              <a:rPr lang="en-US" sz="2700" dirty="0" err="1">
                <a:latin typeface="Poppins"/>
                <a:cs typeface="Poppins"/>
              </a:rPr>
              <a:t>Effets</a:t>
            </a:r>
            <a:r>
              <a:rPr lang="en-US" sz="2700" dirty="0">
                <a:latin typeface="Poppins"/>
                <a:cs typeface="Poppins"/>
              </a:rPr>
              <a:t> sur les parents</a:t>
            </a:r>
          </a:p>
        </p:txBody>
      </p:sp>
      <p:sp>
        <p:nvSpPr>
          <p:cNvPr id="46" name="Rectangle 45">
            <a:extLst>
              <a:ext uri="{FF2B5EF4-FFF2-40B4-BE49-F238E27FC236}">
                <a16:creationId xmlns:a16="http://schemas.microsoft.com/office/drawing/2014/main" id="{7CC2077A-654F-4651-A701-D0D83F49707B}"/>
              </a:ext>
            </a:extLst>
          </p:cNvPr>
          <p:cNvSpPr/>
          <p:nvPr/>
        </p:nvSpPr>
        <p:spPr>
          <a:xfrm>
            <a:off x="4204828" y="3549315"/>
            <a:ext cx="2779542" cy="82314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Enquête avant/après la formation</a:t>
            </a:r>
            <a:endParaRPr lang="en-US" sz="2000" dirty="0"/>
          </a:p>
        </p:txBody>
      </p:sp>
      <p:sp>
        <p:nvSpPr>
          <p:cNvPr id="47" name="Rectangle 46">
            <a:extLst>
              <a:ext uri="{FF2B5EF4-FFF2-40B4-BE49-F238E27FC236}">
                <a16:creationId xmlns:a16="http://schemas.microsoft.com/office/drawing/2014/main" id="{F4DA19F1-9D35-418D-895C-3F6C3C3D3305}"/>
              </a:ext>
            </a:extLst>
          </p:cNvPr>
          <p:cNvSpPr/>
          <p:nvPr/>
        </p:nvSpPr>
        <p:spPr>
          <a:xfrm>
            <a:off x="4204829" y="7772756"/>
            <a:ext cx="1631120" cy="79570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t>Enqu</a:t>
            </a:r>
            <a:r>
              <a:rPr lang="en-US" sz="2700" dirty="0" err="1">
                <a:latin typeface="Calibri" panose="020F0502020204030204" pitchFamily="34" charset="0"/>
                <a:cs typeface="Calibri" panose="020F0502020204030204" pitchFamily="34" charset="0"/>
              </a:rPr>
              <a:t>êtes</a:t>
            </a:r>
            <a:r>
              <a:rPr lang="en-US" sz="2700" dirty="0">
                <a:latin typeface="Calibri" panose="020F0502020204030204" pitchFamily="34" charset="0"/>
                <a:cs typeface="Calibri" panose="020F0502020204030204" pitchFamily="34" charset="0"/>
              </a:rPr>
              <a:t> CAP</a:t>
            </a:r>
            <a:endParaRPr lang="en-US" sz="2700" dirty="0"/>
          </a:p>
        </p:txBody>
      </p:sp>
      <p:sp>
        <p:nvSpPr>
          <p:cNvPr id="26" name="Speech Bubble: Rectangle 25">
            <a:extLst>
              <a:ext uri="{FF2B5EF4-FFF2-40B4-BE49-F238E27FC236}">
                <a16:creationId xmlns:a16="http://schemas.microsoft.com/office/drawing/2014/main" id="{8BEC9ACB-D22C-4796-A299-A56BE3556E8F}"/>
              </a:ext>
            </a:extLst>
          </p:cNvPr>
          <p:cNvSpPr/>
          <p:nvPr/>
        </p:nvSpPr>
        <p:spPr>
          <a:xfrm>
            <a:off x="14881441" y="6708841"/>
            <a:ext cx="2991708" cy="763344"/>
          </a:xfrm>
          <a:prstGeom prst="wedgeRect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Abstraction du </a:t>
            </a:r>
            <a:r>
              <a:rPr lang="en-US" sz="2400" dirty="0" err="1"/>
              <a:t>registre</a:t>
            </a:r>
            <a:r>
              <a:rPr lang="en-US" sz="2400" dirty="0"/>
              <a:t> (fin)</a:t>
            </a:r>
          </a:p>
        </p:txBody>
      </p:sp>
      <p:sp>
        <p:nvSpPr>
          <p:cNvPr id="48" name="Rectangle 47">
            <a:extLst>
              <a:ext uri="{FF2B5EF4-FFF2-40B4-BE49-F238E27FC236}">
                <a16:creationId xmlns:a16="http://schemas.microsoft.com/office/drawing/2014/main" id="{45D19437-63E3-46E4-B58A-1EBA0AB860E1}"/>
              </a:ext>
            </a:extLst>
          </p:cNvPr>
          <p:cNvSpPr/>
          <p:nvPr/>
        </p:nvSpPr>
        <p:spPr>
          <a:xfrm>
            <a:off x="12217054" y="3590957"/>
            <a:ext cx="1841313" cy="81153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t>Enqu</a:t>
            </a:r>
            <a:r>
              <a:rPr lang="en-US" sz="2700" dirty="0" err="1">
                <a:latin typeface="Calibri" panose="020F0502020204030204" pitchFamily="34" charset="0"/>
                <a:cs typeface="Calibri" panose="020F0502020204030204" pitchFamily="34" charset="0"/>
              </a:rPr>
              <a:t>êtes</a:t>
            </a:r>
            <a:r>
              <a:rPr lang="en-US" sz="2700" dirty="0">
                <a:latin typeface="Calibri" panose="020F0502020204030204" pitchFamily="34" charset="0"/>
                <a:cs typeface="Calibri" panose="020F0502020204030204" pitchFamily="34" charset="0"/>
              </a:rPr>
              <a:t> CAP</a:t>
            </a:r>
            <a:endParaRPr lang="en-US" sz="2700" dirty="0"/>
          </a:p>
        </p:txBody>
      </p:sp>
      <p:sp>
        <p:nvSpPr>
          <p:cNvPr id="49" name="Oval 48">
            <a:extLst>
              <a:ext uri="{FF2B5EF4-FFF2-40B4-BE49-F238E27FC236}">
                <a16:creationId xmlns:a16="http://schemas.microsoft.com/office/drawing/2014/main" id="{72DD78FA-1A4E-4032-81EE-D3756AB370B7}"/>
              </a:ext>
            </a:extLst>
          </p:cNvPr>
          <p:cNvSpPr/>
          <p:nvPr/>
        </p:nvSpPr>
        <p:spPr>
          <a:xfrm>
            <a:off x="12344400" y="2476500"/>
            <a:ext cx="1631120" cy="92955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ysClr val="windowText" lastClr="000000"/>
                </a:solidFill>
              </a:rPr>
              <a:t>FGDs</a:t>
            </a:r>
          </a:p>
        </p:txBody>
      </p:sp>
      <p:sp>
        <p:nvSpPr>
          <p:cNvPr id="5" name="TextBox 4">
            <a:extLst>
              <a:ext uri="{FF2B5EF4-FFF2-40B4-BE49-F238E27FC236}">
                <a16:creationId xmlns:a16="http://schemas.microsoft.com/office/drawing/2014/main" id="{49866C6C-66CA-4B8B-ACE0-0C15B0829360}"/>
              </a:ext>
            </a:extLst>
          </p:cNvPr>
          <p:cNvSpPr txBox="1"/>
          <p:nvPr/>
        </p:nvSpPr>
        <p:spPr>
          <a:xfrm>
            <a:off x="12682494" y="4323136"/>
            <a:ext cx="1841313" cy="507831"/>
          </a:xfrm>
          <a:prstGeom prst="rect">
            <a:avLst/>
          </a:prstGeom>
          <a:noFill/>
        </p:spPr>
        <p:txBody>
          <a:bodyPr wrap="square" rtlCol="0">
            <a:spAutoFit/>
          </a:bodyPr>
          <a:lstStyle/>
          <a:p>
            <a:r>
              <a:rPr lang="en-US" sz="2700" dirty="0" err="1"/>
              <a:t>Mois</a:t>
            </a:r>
            <a:r>
              <a:rPr lang="en-US" sz="2700" dirty="0"/>
              <a:t>= 12</a:t>
            </a:r>
          </a:p>
        </p:txBody>
      </p:sp>
      <p:sp>
        <p:nvSpPr>
          <p:cNvPr id="50" name="TextBox 49">
            <a:extLst>
              <a:ext uri="{FF2B5EF4-FFF2-40B4-BE49-F238E27FC236}">
                <a16:creationId xmlns:a16="http://schemas.microsoft.com/office/drawing/2014/main" id="{CC7E17B8-E3DB-4D9D-909A-246CC3D63D58}"/>
              </a:ext>
            </a:extLst>
          </p:cNvPr>
          <p:cNvSpPr txBox="1"/>
          <p:nvPr/>
        </p:nvSpPr>
        <p:spPr>
          <a:xfrm>
            <a:off x="4064527" y="4334380"/>
            <a:ext cx="1841313" cy="507831"/>
          </a:xfrm>
          <a:prstGeom prst="rect">
            <a:avLst/>
          </a:prstGeom>
          <a:noFill/>
        </p:spPr>
        <p:txBody>
          <a:bodyPr wrap="square" rtlCol="0">
            <a:spAutoFit/>
          </a:bodyPr>
          <a:lstStyle/>
          <a:p>
            <a:r>
              <a:rPr lang="en-US" sz="2700" dirty="0" err="1"/>
              <a:t>Mois</a:t>
            </a:r>
            <a:r>
              <a:rPr lang="en-US" sz="2700" dirty="0"/>
              <a:t>= 0</a:t>
            </a:r>
          </a:p>
        </p:txBody>
      </p:sp>
      <p:sp>
        <p:nvSpPr>
          <p:cNvPr id="51" name="TextBox 50">
            <a:extLst>
              <a:ext uri="{FF2B5EF4-FFF2-40B4-BE49-F238E27FC236}">
                <a16:creationId xmlns:a16="http://schemas.microsoft.com/office/drawing/2014/main" id="{92AFB97D-3D27-4226-AEAC-841FC7101333}"/>
              </a:ext>
            </a:extLst>
          </p:cNvPr>
          <p:cNvSpPr txBox="1"/>
          <p:nvPr/>
        </p:nvSpPr>
        <p:spPr>
          <a:xfrm>
            <a:off x="16198881" y="4267064"/>
            <a:ext cx="1841313" cy="507831"/>
          </a:xfrm>
          <a:prstGeom prst="rect">
            <a:avLst/>
          </a:prstGeom>
          <a:noFill/>
        </p:spPr>
        <p:txBody>
          <a:bodyPr wrap="square" rtlCol="0">
            <a:spAutoFit/>
          </a:bodyPr>
          <a:lstStyle/>
          <a:p>
            <a:r>
              <a:rPr lang="en-US" sz="2700" dirty="0" err="1"/>
              <a:t>Mois</a:t>
            </a:r>
            <a:r>
              <a:rPr lang="en-US" sz="2700" dirty="0"/>
              <a:t>= 15</a:t>
            </a:r>
          </a:p>
        </p:txBody>
      </p:sp>
      <p:sp>
        <p:nvSpPr>
          <p:cNvPr id="52" name="Rectangle 51">
            <a:extLst>
              <a:ext uri="{FF2B5EF4-FFF2-40B4-BE49-F238E27FC236}">
                <a16:creationId xmlns:a16="http://schemas.microsoft.com/office/drawing/2014/main" id="{E2C3C553-6C9B-474A-8B65-5CB8037BD242}"/>
              </a:ext>
            </a:extLst>
          </p:cNvPr>
          <p:cNvSpPr/>
          <p:nvPr/>
        </p:nvSpPr>
        <p:spPr>
          <a:xfrm>
            <a:off x="12358055" y="6783185"/>
            <a:ext cx="1631120" cy="79570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t>Enqu</a:t>
            </a:r>
            <a:r>
              <a:rPr lang="en-US" sz="2700" dirty="0" err="1">
                <a:latin typeface="Calibri" panose="020F0502020204030204" pitchFamily="34" charset="0"/>
                <a:cs typeface="Calibri" panose="020F0502020204030204" pitchFamily="34" charset="0"/>
              </a:rPr>
              <a:t>êtes</a:t>
            </a:r>
            <a:r>
              <a:rPr lang="en-US" sz="2700" dirty="0">
                <a:latin typeface="Calibri" panose="020F0502020204030204" pitchFamily="34" charset="0"/>
                <a:cs typeface="Calibri" panose="020F0502020204030204" pitchFamily="34" charset="0"/>
              </a:rPr>
              <a:t> CAP</a:t>
            </a:r>
            <a:endParaRPr lang="en-US" sz="2700" dirty="0"/>
          </a:p>
        </p:txBody>
      </p:sp>
      <p:sp>
        <p:nvSpPr>
          <p:cNvPr id="33" name="Rectangle 32"/>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897769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322-EBEF-477A-9F1B-E0830F6FDB6B}"/>
              </a:ext>
            </a:extLst>
          </p:cNvPr>
          <p:cNvSpPr>
            <a:spLocks noGrp="1"/>
          </p:cNvSpPr>
          <p:nvPr>
            <p:ph type="title"/>
          </p:nvPr>
        </p:nvSpPr>
        <p:spPr/>
        <p:txBody>
          <a:bodyPr/>
          <a:lstStyle/>
          <a:p>
            <a:r>
              <a:rPr lang="en-US" dirty="0"/>
              <a:t>3 </a:t>
            </a:r>
            <a:r>
              <a:rPr lang="en-US" dirty="0" err="1"/>
              <a:t>Vérités</a:t>
            </a:r>
            <a:r>
              <a:rPr lang="en-US" dirty="0"/>
              <a:t> sur le terrain</a:t>
            </a:r>
          </a:p>
        </p:txBody>
      </p:sp>
      <p:sp>
        <p:nvSpPr>
          <p:cNvPr id="3" name="Content Placeholder 2">
            <a:extLst>
              <a:ext uri="{FF2B5EF4-FFF2-40B4-BE49-F238E27FC236}">
                <a16:creationId xmlns:a16="http://schemas.microsoft.com/office/drawing/2014/main" id="{C35DD11A-111C-488F-A3B4-B40DCCCA0AFE}"/>
              </a:ext>
            </a:extLst>
          </p:cNvPr>
          <p:cNvSpPr>
            <a:spLocks noGrp="1"/>
          </p:cNvSpPr>
          <p:nvPr>
            <p:ph sz="half" idx="1"/>
          </p:nvPr>
        </p:nvSpPr>
        <p:spPr>
          <a:xfrm>
            <a:off x="762000" y="2095503"/>
            <a:ext cx="16764000" cy="7170735"/>
          </a:xfrm>
        </p:spPr>
        <p:txBody>
          <a:bodyPr lIns="91440" tIns="45720" rIns="91440" bIns="45720" anchor="t">
            <a:normAutofit lnSpcReduction="10000"/>
          </a:bodyPr>
          <a:lstStyle/>
          <a:p>
            <a:pPr marL="0" indent="0">
              <a:lnSpc>
                <a:spcPct val="114000"/>
              </a:lnSpc>
              <a:spcBef>
                <a:spcPts val="600"/>
              </a:spcBef>
              <a:spcAft>
                <a:spcPts val="600"/>
              </a:spcAft>
              <a:buNone/>
            </a:pPr>
            <a:r>
              <a:rPr lang="en-US" dirty="0"/>
              <a:t> </a:t>
            </a:r>
            <a:r>
              <a:rPr lang="fr-FR" dirty="0"/>
              <a:t>3 vérités ou principes directeurs pour les praticiens :</a:t>
            </a:r>
            <a:endParaRPr lang="en-US" dirty="0">
              <a:latin typeface="Poppins Light"/>
              <a:cs typeface="Poppins Light"/>
            </a:endParaRPr>
          </a:p>
          <a:p>
            <a:pPr marL="1457325" lvl="1" indent="-771525">
              <a:lnSpc>
                <a:spcPct val="114000"/>
              </a:lnSpc>
              <a:spcBef>
                <a:spcPts val="600"/>
              </a:spcBef>
              <a:spcAft>
                <a:spcPts val="600"/>
              </a:spcAft>
              <a:buFont typeface="+mj-lt"/>
              <a:buAutoNum type="arabicPeriod"/>
            </a:pPr>
            <a:r>
              <a:rPr lang="fr-FR" b="1" dirty="0">
                <a:latin typeface="Poppins Light"/>
                <a:cs typeface="Poppins Light"/>
              </a:rPr>
              <a:t>Les messages ne nous sauveront pas : </a:t>
            </a:r>
            <a:r>
              <a:rPr lang="fr-FR" dirty="0">
                <a:latin typeface="Poppins Light"/>
                <a:cs typeface="Poppins Light"/>
              </a:rPr>
              <a:t>Nous devons susciter un engagement politique en faveur de stratégies allant au-delà de la communication des risques pour modifier les comportements en matière de vaccination.</a:t>
            </a:r>
          </a:p>
          <a:p>
            <a:pPr marL="1457325" lvl="1" indent="-771525">
              <a:lnSpc>
                <a:spcPct val="114000"/>
              </a:lnSpc>
              <a:spcBef>
                <a:spcPts val="600"/>
              </a:spcBef>
              <a:spcAft>
                <a:spcPts val="600"/>
              </a:spcAft>
              <a:buFont typeface="+mj-lt"/>
              <a:buAutoNum type="arabicPeriod"/>
            </a:pPr>
            <a:r>
              <a:rPr lang="fr-FR" b="1" dirty="0">
                <a:latin typeface="Poppins Light"/>
                <a:cs typeface="Poppins Light"/>
              </a:rPr>
              <a:t>Dans certains cas, la COVID-19 a empêché les membres de la communauté d'accéder aux services </a:t>
            </a:r>
            <a:r>
              <a:rPr lang="fr-FR" dirty="0">
                <a:latin typeface="Poppins Light"/>
                <a:cs typeface="Poppins Light"/>
              </a:rPr>
              <a:t>(par exemple, perte de revenus).  Il est très important de réduire les dépenses personnelles liées à l'accès aux services de santé.</a:t>
            </a:r>
          </a:p>
          <a:p>
            <a:pPr marL="1457325" lvl="1" indent="-771525">
              <a:lnSpc>
                <a:spcPct val="114000"/>
              </a:lnSpc>
              <a:spcBef>
                <a:spcPts val="600"/>
              </a:spcBef>
              <a:spcAft>
                <a:spcPts val="600"/>
              </a:spcAft>
              <a:buFont typeface="+mj-lt"/>
              <a:buAutoNum type="arabicPeriod"/>
            </a:pPr>
            <a:r>
              <a:rPr lang="fr-FR" b="1" dirty="0">
                <a:latin typeface="Poppins Light"/>
                <a:cs typeface="Poppins Light"/>
              </a:rPr>
              <a:t>La dynamique du pouvoir change pendant une urgence </a:t>
            </a:r>
            <a:r>
              <a:rPr lang="fr-FR" dirty="0">
                <a:latin typeface="Poppins Light"/>
                <a:cs typeface="Poppins Light"/>
              </a:rPr>
              <a:t>: Les messagers de confiance ne sont pas toujours dignes de confiance pendant une crise.  Faites attention à la façon dont la dynamique communautaire change pendant une urgence et intégrez-la dans votre intervention.</a:t>
            </a:r>
            <a:endParaRPr lang="en-US" dirty="0">
              <a:latin typeface="Poppins Light"/>
              <a:cs typeface="Poppins Light"/>
            </a:endParaRPr>
          </a:p>
        </p:txBody>
      </p:sp>
      <p:sp>
        <p:nvSpPr>
          <p:cNvPr id="4" name="Rectangle 3"/>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294659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lIns="91440" tIns="45720" rIns="91440" bIns="45720" anchor="t"/>
          <a:lstStyle/>
          <a:p>
            <a:r>
              <a:rPr lang="fr-FR" dirty="0">
                <a:latin typeface="Poppins"/>
                <a:cs typeface="Poppins"/>
              </a:rPr>
              <a:t>Plan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a:lnSpc>
                <a:spcPct val="114000"/>
              </a:lnSpc>
            </a:pPr>
            <a:r>
              <a:rPr lang="fr-FR" dirty="0"/>
              <a:t>Introduction aux sciences du comportement</a:t>
            </a:r>
          </a:p>
          <a:p>
            <a:pPr>
              <a:lnSpc>
                <a:spcPct val="114000"/>
              </a:lnSpc>
            </a:pPr>
            <a:r>
              <a:rPr lang="fr-FR" dirty="0"/>
              <a:t>Principes de base de la demande de vaccins et interventions visant à augmenter l'adoption des vaccins</a:t>
            </a:r>
          </a:p>
          <a:p>
            <a:pPr>
              <a:lnSpc>
                <a:spcPct val="114000"/>
              </a:lnSpc>
            </a:pPr>
            <a:r>
              <a:rPr lang="fr-FR" dirty="0"/>
              <a:t>Exemples d'interventions</a:t>
            </a:r>
          </a:p>
          <a:p>
            <a:pPr>
              <a:lnSpc>
                <a:spcPct val="114000"/>
              </a:lnSpc>
            </a:pPr>
            <a:r>
              <a:rPr lang="fr-FR" dirty="0"/>
              <a:t>Suivi et évaluation</a:t>
            </a:r>
          </a:p>
          <a:p>
            <a:pPr>
              <a:lnSpc>
                <a:spcPct val="114000"/>
              </a:lnSpc>
            </a:pPr>
            <a:r>
              <a:rPr lang="fr-FR" dirty="0"/>
              <a:t>Exercice de groupe</a:t>
            </a:r>
            <a:endParaRPr lang="en-US" i="1" dirty="0"/>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
        <p:nvSpPr>
          <p:cNvPr id="5" name="Rectangle 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5158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322-EBEF-477A-9F1B-E0830F6FDB6B}"/>
              </a:ext>
            </a:extLst>
          </p:cNvPr>
          <p:cNvSpPr>
            <a:spLocks noGrp="1"/>
          </p:cNvSpPr>
          <p:nvPr>
            <p:ph type="title"/>
          </p:nvPr>
        </p:nvSpPr>
        <p:spPr/>
        <p:txBody>
          <a:bodyPr/>
          <a:lstStyle/>
          <a:p>
            <a:r>
              <a:rPr lang="en-US" dirty="0"/>
              <a:t>3 </a:t>
            </a:r>
            <a:r>
              <a:rPr lang="fr-FR" sz="6500" dirty="0"/>
              <a:t>Meilleures pratiques sur le terrain</a:t>
            </a:r>
            <a:endParaRPr lang="en-US" sz="6500" dirty="0"/>
          </a:p>
        </p:txBody>
      </p:sp>
      <p:sp>
        <p:nvSpPr>
          <p:cNvPr id="3" name="Content Placeholder 2">
            <a:extLst>
              <a:ext uri="{FF2B5EF4-FFF2-40B4-BE49-F238E27FC236}">
                <a16:creationId xmlns:a16="http://schemas.microsoft.com/office/drawing/2014/main" id="{C35DD11A-111C-488F-A3B4-B40DCCCA0AFE}"/>
              </a:ext>
            </a:extLst>
          </p:cNvPr>
          <p:cNvSpPr>
            <a:spLocks noGrp="1"/>
          </p:cNvSpPr>
          <p:nvPr>
            <p:ph sz="half" idx="1"/>
          </p:nvPr>
        </p:nvSpPr>
        <p:spPr/>
        <p:txBody>
          <a:bodyPr lIns="91440" tIns="45720" rIns="91440" bIns="45720" anchor="t"/>
          <a:lstStyle/>
          <a:p>
            <a:pPr marL="0" indent="0">
              <a:lnSpc>
                <a:spcPct val="114000"/>
              </a:lnSpc>
              <a:spcBef>
                <a:spcPts val="600"/>
              </a:spcBef>
              <a:spcAft>
                <a:spcPts val="600"/>
              </a:spcAft>
              <a:buNone/>
            </a:pPr>
            <a:r>
              <a:rPr lang="fr-FR" dirty="0"/>
              <a:t>3 Meilleures pratiques ou outils/guides utilisés par les praticiens </a:t>
            </a:r>
            <a:r>
              <a:rPr lang="en-US" dirty="0"/>
              <a:t>:</a:t>
            </a:r>
          </a:p>
          <a:p>
            <a:pPr marL="1228725" lvl="1" indent="-771525">
              <a:lnSpc>
                <a:spcPct val="114000"/>
              </a:lnSpc>
              <a:spcBef>
                <a:spcPts val="600"/>
              </a:spcBef>
              <a:spcAft>
                <a:spcPts val="600"/>
              </a:spcAft>
              <a:buFont typeface="+mj-lt"/>
              <a:buAutoNum type="arabicPeriod"/>
            </a:pPr>
            <a:r>
              <a:rPr lang="fr-FR" b="1" dirty="0">
                <a:latin typeface="Poppins Light"/>
                <a:cs typeface="Poppins Light"/>
              </a:rPr>
              <a:t>Trouver des moyens d'écouter la communauté, </a:t>
            </a:r>
            <a:r>
              <a:rPr lang="fr-FR" dirty="0">
                <a:latin typeface="Poppins Light"/>
                <a:cs typeface="Poppins Light"/>
              </a:rPr>
              <a:t>et intégrer cette écoute dans la planification, la mise en œuvre et l'évaluation de l'intervention.</a:t>
            </a:r>
          </a:p>
          <a:p>
            <a:pPr marL="1228725" lvl="1" indent="-771525">
              <a:lnSpc>
                <a:spcPct val="114000"/>
              </a:lnSpc>
              <a:spcBef>
                <a:spcPts val="600"/>
              </a:spcBef>
              <a:spcAft>
                <a:spcPts val="600"/>
              </a:spcAft>
              <a:buFont typeface="+mj-lt"/>
              <a:buAutoNum type="arabicPeriod"/>
            </a:pPr>
            <a:r>
              <a:rPr lang="en-US" b="1" dirty="0">
                <a:latin typeface="Poppins Light"/>
                <a:cs typeface="Poppins Light"/>
              </a:rPr>
              <a:t>T</a:t>
            </a:r>
            <a:r>
              <a:rPr lang="fr-FR" b="1" dirty="0" err="1">
                <a:latin typeface="Poppins Light"/>
                <a:cs typeface="Poppins Light"/>
              </a:rPr>
              <a:t>ravailler</a:t>
            </a:r>
            <a:r>
              <a:rPr lang="fr-FR" b="1" dirty="0">
                <a:latin typeface="Poppins Light"/>
                <a:cs typeface="Poppins Light"/>
              </a:rPr>
              <a:t> avec une variété de messagers de confiance dans les communautés. </a:t>
            </a:r>
            <a:r>
              <a:rPr lang="fr-FR" dirty="0">
                <a:latin typeface="Poppins Light"/>
                <a:cs typeface="Poppins Light"/>
              </a:rPr>
              <a:t>Des différentes communautés sont influencées par différents messagers de confiance</a:t>
            </a:r>
            <a:r>
              <a:rPr lang="en-US" dirty="0">
                <a:latin typeface="Poppins Light"/>
                <a:cs typeface="Poppins Light"/>
              </a:rPr>
              <a:t>.</a:t>
            </a:r>
          </a:p>
          <a:p>
            <a:pPr marL="1228725" lvl="1" indent="-771525">
              <a:lnSpc>
                <a:spcPct val="114000"/>
              </a:lnSpc>
              <a:spcBef>
                <a:spcPts val="600"/>
              </a:spcBef>
              <a:spcAft>
                <a:spcPts val="600"/>
              </a:spcAft>
              <a:buFont typeface="+mj-lt"/>
              <a:buAutoNum type="arabicPeriod"/>
            </a:pPr>
            <a:r>
              <a:rPr lang="en-US" b="1" dirty="0">
                <a:latin typeface="Poppins Light"/>
                <a:cs typeface="Poppins Light"/>
              </a:rPr>
              <a:t>Documenter et diffuser </a:t>
            </a:r>
            <a:r>
              <a:rPr lang="fr-FR" dirty="0">
                <a:latin typeface="Poppins Light"/>
                <a:cs typeface="Poppins Light"/>
              </a:rPr>
              <a:t>vos interventions/évaluations - vous êtes peut-être sur la prochaine grande idée, et d'autres peuvent être inspirés par ce que vous essayez !</a:t>
            </a:r>
          </a:p>
        </p:txBody>
      </p:sp>
      <p:sp>
        <p:nvSpPr>
          <p:cNvPr id="4" name="Content Placeholder 2">
            <a:extLst>
              <a:ext uri="{FF2B5EF4-FFF2-40B4-BE49-F238E27FC236}">
                <a16:creationId xmlns:a16="http://schemas.microsoft.com/office/drawing/2014/main" id="{E2BAEC35-E9DB-4889-A00B-4715CE8AEEF4}"/>
              </a:ext>
            </a:extLst>
          </p:cNvPr>
          <p:cNvSpPr txBox="1">
            <a:spLocks/>
          </p:cNvSpPr>
          <p:nvPr/>
        </p:nvSpPr>
        <p:spPr>
          <a:xfrm>
            <a:off x="8946379" y="2738438"/>
            <a:ext cx="7023575" cy="6527007"/>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200"/>
          </a:p>
        </p:txBody>
      </p:sp>
      <p:sp>
        <p:nvSpPr>
          <p:cNvPr id="5" name="Rectangle 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086478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B9D9913F-3BB2-4FA8-B5B6-A56B3BF65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916" y="2566066"/>
            <a:ext cx="5816841" cy="5816841"/>
          </a:xfrm>
          <a:prstGeom prst="rect">
            <a:avLst/>
          </a:prstGeom>
        </p:spPr>
      </p:pic>
      <p:sp>
        <p:nvSpPr>
          <p:cNvPr id="2" name="Title 1">
            <a:extLst>
              <a:ext uri="{FF2B5EF4-FFF2-40B4-BE49-F238E27FC236}">
                <a16:creationId xmlns:a16="http://schemas.microsoft.com/office/drawing/2014/main" id="{F66420CC-8A73-49C6-8D12-837C4F365CFC}"/>
              </a:ext>
            </a:extLst>
          </p:cNvPr>
          <p:cNvSpPr>
            <a:spLocks noGrp="1"/>
          </p:cNvSpPr>
          <p:nvPr>
            <p:ph type="title"/>
          </p:nvPr>
        </p:nvSpPr>
        <p:spPr>
          <a:xfrm>
            <a:off x="388236" y="342900"/>
            <a:ext cx="17221200" cy="1359407"/>
          </a:xfrm>
        </p:spPr>
        <p:txBody>
          <a:bodyPr>
            <a:normAutofit/>
          </a:bodyPr>
          <a:lstStyle/>
          <a:p>
            <a:r>
              <a:rPr lang="fr-FR" sz="4500" dirty="0"/>
              <a:t>Actions que vous pouvez entreprendre dans différents environnements</a:t>
            </a:r>
            <a:endParaRPr lang="en-US" sz="4500" dirty="0"/>
          </a:p>
        </p:txBody>
      </p:sp>
      <p:sp>
        <p:nvSpPr>
          <p:cNvPr id="5" name="TextBox 4">
            <a:extLst>
              <a:ext uri="{FF2B5EF4-FFF2-40B4-BE49-F238E27FC236}">
                <a16:creationId xmlns:a16="http://schemas.microsoft.com/office/drawing/2014/main" id="{EA8B7959-3F81-45F6-B0C8-17468B9135EE}"/>
              </a:ext>
            </a:extLst>
          </p:cNvPr>
          <p:cNvSpPr txBox="1"/>
          <p:nvPr/>
        </p:nvSpPr>
        <p:spPr>
          <a:xfrm>
            <a:off x="575841" y="8813639"/>
            <a:ext cx="17825575" cy="830997"/>
          </a:xfrm>
          <a:prstGeom prst="rect">
            <a:avLst/>
          </a:prstGeom>
          <a:noFill/>
        </p:spPr>
        <p:txBody>
          <a:bodyPr wrap="square" rtlCol="0">
            <a:spAutoFit/>
          </a:bodyPr>
          <a:lstStyle/>
          <a:p>
            <a:pPr defTabSz="1371600">
              <a:defRPr/>
            </a:pPr>
            <a:r>
              <a:rPr lang="fr-FR" sz="2400" dirty="0">
                <a:solidFill>
                  <a:srgbClr val="FF0000"/>
                </a:solidFill>
                <a:latin typeface="Calibri" panose="020F0502020204030204"/>
              </a:rPr>
              <a:t>Plus grand véhicule = plus grande boîte à outils d'interventions, plus de moyens de promouvoir la demande de vaccins et d'atténuer l'</a:t>
            </a:r>
            <a:r>
              <a:rPr lang="fr-FR" sz="2400" dirty="0" err="1">
                <a:solidFill>
                  <a:srgbClr val="FF0000"/>
                </a:solidFill>
                <a:latin typeface="Calibri" panose="020F0502020204030204"/>
              </a:rPr>
              <a:t>infodémie</a:t>
            </a:r>
            <a:r>
              <a:rPr lang="fr-FR" sz="2400" dirty="0">
                <a:solidFill>
                  <a:srgbClr val="FF0000"/>
                </a:solidFill>
                <a:latin typeface="Calibri" panose="020F0502020204030204"/>
              </a:rPr>
              <a:t>.</a:t>
            </a:r>
            <a:endParaRPr lang="en-US" sz="2400" dirty="0">
              <a:solidFill>
                <a:srgbClr val="FF0000"/>
              </a:solidFill>
              <a:latin typeface="Calibri" panose="020F0502020204030204"/>
            </a:endParaRPr>
          </a:p>
        </p:txBody>
      </p:sp>
      <p:sp>
        <p:nvSpPr>
          <p:cNvPr id="7" name="Content Placeholder 6">
            <a:extLst>
              <a:ext uri="{FF2B5EF4-FFF2-40B4-BE49-F238E27FC236}">
                <a16:creationId xmlns:a16="http://schemas.microsoft.com/office/drawing/2014/main" id="{ED43BA65-B6A9-2BDF-D260-068D19F8400D}"/>
              </a:ext>
            </a:extLst>
          </p:cNvPr>
          <p:cNvSpPr>
            <a:spLocks noGrp="1"/>
          </p:cNvSpPr>
          <p:nvPr>
            <p:ph sz="half" idx="1"/>
          </p:nvPr>
        </p:nvSpPr>
        <p:spPr>
          <a:xfrm>
            <a:off x="6220139" y="1893239"/>
            <a:ext cx="11051831" cy="7160212"/>
          </a:xfrm>
        </p:spPr>
        <p:txBody>
          <a:bodyPr lIns="91440" tIns="45720" rIns="91440" bIns="45720" anchor="t"/>
          <a:lstStyle/>
          <a:p>
            <a:pPr marL="0" indent="0">
              <a:lnSpc>
                <a:spcPct val="100000"/>
              </a:lnSpc>
              <a:buNone/>
            </a:pPr>
            <a:r>
              <a:rPr lang="en-US" b="1" dirty="0" err="1">
                <a:latin typeface="Calibri"/>
                <a:cs typeface="Poppins Light"/>
              </a:rPr>
              <a:t>Vélo</a:t>
            </a:r>
            <a:r>
              <a:rPr lang="en-US" b="1" dirty="0">
                <a:latin typeface="Calibri"/>
                <a:cs typeface="Poppins Light"/>
              </a:rPr>
              <a:t> de </a:t>
            </a:r>
            <a:r>
              <a:rPr lang="en-US" b="1" dirty="0" err="1">
                <a:latin typeface="Calibri"/>
                <a:cs typeface="Poppins Light"/>
              </a:rPr>
              <a:t>montagne</a:t>
            </a:r>
            <a:endParaRPr lang="en-US" b="1" dirty="0">
              <a:latin typeface="Calibri"/>
              <a:cs typeface="Poppins Light"/>
            </a:endParaRPr>
          </a:p>
          <a:p>
            <a:pPr>
              <a:lnSpc>
                <a:spcPct val="100000"/>
              </a:lnSpc>
              <a:spcBef>
                <a:spcPts val="0"/>
              </a:spcBef>
            </a:pPr>
            <a:r>
              <a:rPr lang="fr-FR" sz="2200" dirty="0">
                <a:latin typeface="Calibri"/>
                <a:cs typeface="Poppins Light"/>
              </a:rPr>
              <a:t>Choisissez une intervention qui a du sens avec les ressources dont vous disposez et qui répond à un défi prioritaire et à fort impact.</a:t>
            </a:r>
          </a:p>
          <a:p>
            <a:pPr>
              <a:lnSpc>
                <a:spcPct val="100000"/>
              </a:lnSpc>
              <a:spcBef>
                <a:spcPts val="0"/>
              </a:spcBef>
            </a:pPr>
            <a:r>
              <a:rPr lang="fr-FR" sz="2200" dirty="0">
                <a:latin typeface="Calibri"/>
                <a:cs typeface="Poppins Light"/>
              </a:rPr>
              <a:t>Recherchez des moyens d'intégrer les interventions dans les positions existantes des personnes (par exemple, un mobilisateur social peut également apprendre les techniques de l'IM).</a:t>
            </a:r>
            <a:endParaRPr lang="en-US" sz="2200">
              <a:latin typeface="Calibri"/>
              <a:cs typeface="Poppins Light"/>
            </a:endParaRPr>
          </a:p>
          <a:p>
            <a:pPr marL="0" indent="0">
              <a:lnSpc>
                <a:spcPct val="100000"/>
              </a:lnSpc>
              <a:buNone/>
            </a:pPr>
            <a:r>
              <a:rPr lang="en-US" b="1" dirty="0">
                <a:latin typeface="Calibri"/>
                <a:cs typeface="Poppins Light"/>
              </a:rPr>
              <a:t>4x4 </a:t>
            </a:r>
            <a:r>
              <a:rPr lang="en-US" b="1" dirty="0" err="1">
                <a:latin typeface="Calibri"/>
                <a:cs typeface="Poppins Light"/>
              </a:rPr>
              <a:t>Robuste</a:t>
            </a:r>
            <a:endParaRPr lang="en-US" dirty="0">
              <a:latin typeface="Calibri"/>
              <a:cs typeface="Poppins Light"/>
            </a:endParaRPr>
          </a:p>
          <a:p>
            <a:pPr>
              <a:lnSpc>
                <a:spcPct val="100000"/>
              </a:lnSpc>
              <a:spcBef>
                <a:spcPts val="0"/>
              </a:spcBef>
            </a:pPr>
            <a:r>
              <a:rPr lang="fr-FR" sz="2200" dirty="0">
                <a:latin typeface="Calibri"/>
                <a:cs typeface="Poppins Light"/>
              </a:rPr>
              <a:t>Piloter l'intervention dans au moins 2 endroits contrastés (par exemple, rural vs urbain) dans un seul district. </a:t>
            </a:r>
          </a:p>
          <a:p>
            <a:pPr>
              <a:lnSpc>
                <a:spcPct val="100000"/>
              </a:lnSpc>
              <a:spcBef>
                <a:spcPts val="0"/>
              </a:spcBef>
            </a:pPr>
            <a:r>
              <a:rPr lang="fr-FR" sz="2200" dirty="0">
                <a:latin typeface="Calibri"/>
                <a:cs typeface="Poppins Light"/>
              </a:rPr>
              <a:t>Inclure des données d'évaluation si possible - les données qualitatives peuvent être plus faciles à obtenir avec moins de ressources.</a:t>
            </a:r>
          </a:p>
          <a:p>
            <a:pPr>
              <a:lnSpc>
                <a:spcPct val="100000"/>
              </a:lnSpc>
              <a:spcBef>
                <a:spcPts val="0"/>
              </a:spcBef>
            </a:pPr>
            <a:r>
              <a:rPr lang="fr-FR" sz="2200" dirty="0">
                <a:latin typeface="Calibri"/>
                <a:cs typeface="Poppins Light"/>
              </a:rPr>
              <a:t>Interviews en profondeur, Focus groupes avec les responsables de la mise en œuvre de l'intervention, les membres de la communauté, les personnes influentes de la communauté.</a:t>
            </a:r>
          </a:p>
          <a:p>
            <a:pPr>
              <a:lnSpc>
                <a:spcPct val="100000"/>
              </a:lnSpc>
              <a:spcBef>
                <a:spcPts val="0"/>
              </a:spcBef>
            </a:pPr>
            <a:r>
              <a:rPr lang="en-US" b="1" dirty="0">
                <a:latin typeface="Calibri"/>
                <a:cs typeface="Poppins Light"/>
              </a:rPr>
              <a:t>Voiture de luxe</a:t>
            </a:r>
            <a:endParaRPr lang="en-US" dirty="0">
              <a:latin typeface="Calibri"/>
              <a:cs typeface="Poppins Light"/>
            </a:endParaRPr>
          </a:p>
          <a:p>
            <a:pPr>
              <a:lnSpc>
                <a:spcPct val="100000"/>
              </a:lnSpc>
              <a:spcBef>
                <a:spcPts val="0"/>
              </a:spcBef>
            </a:pPr>
            <a:r>
              <a:rPr lang="fr-FR" sz="2200" dirty="0">
                <a:latin typeface="Calibri"/>
                <a:cs typeface="Poppins Light"/>
              </a:rPr>
              <a:t>Piloter l'intervention dans au moins 2 endroits contrastés (par ex. rural, urbain, semi-urbain) dans 2 districts ou plus avec des démographies différentes.</a:t>
            </a:r>
          </a:p>
          <a:p>
            <a:pPr>
              <a:lnSpc>
                <a:spcPct val="100000"/>
              </a:lnSpc>
              <a:spcBef>
                <a:spcPts val="0"/>
              </a:spcBef>
            </a:pPr>
            <a:r>
              <a:rPr lang="fr-FR" sz="2200" dirty="0">
                <a:latin typeface="Calibri"/>
                <a:cs typeface="Poppins Light"/>
              </a:rPr>
              <a:t>Inclure des données d'évaluation plus complexes (par exemple, pré/post-évaluation, groupe de contrôle, randomisation).</a:t>
            </a:r>
            <a:endParaRPr lang="en-US" sz="2200">
              <a:latin typeface="Calibri"/>
            </a:endParaRPr>
          </a:p>
        </p:txBody>
      </p:sp>
      <p:sp>
        <p:nvSpPr>
          <p:cNvPr id="6" name="Rectangle 5"/>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911362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4173200" cy="1166812"/>
          </a:xfrm>
        </p:spPr>
        <p:txBody>
          <a:bodyPr/>
          <a:lstStyle/>
          <a:p>
            <a:r>
              <a:rPr lang="fr-FR" dirty="0"/>
              <a:t>Références et ressources clés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171700"/>
            <a:ext cx="15773400" cy="7094538"/>
          </a:xfrm>
        </p:spPr>
        <p:txBody>
          <a:bodyPr lIns="91440" tIns="45720" rIns="91440" bIns="45720" anchor="t"/>
          <a:lstStyle/>
          <a:p>
            <a:pPr>
              <a:lnSpc>
                <a:spcPct val="114000"/>
              </a:lnSpc>
              <a:spcAft>
                <a:spcPts val="1200"/>
              </a:spcAft>
            </a:pPr>
            <a:r>
              <a:rPr lang="en-US">
                <a:latin typeface="Poppins"/>
                <a:cs typeface="Poppins Light"/>
                <a:hlinkClick r:id="rId2"/>
              </a:rPr>
              <a:t>12 COVID-19 Vaccination Strategies for Your Community | CDC</a:t>
            </a:r>
            <a:endParaRPr lang="en-US" i="1">
              <a:highlight>
                <a:srgbClr val="FFFF00"/>
              </a:highlight>
              <a:latin typeface="Poppins"/>
              <a:cs typeface="Poppins Light"/>
            </a:endParaRPr>
          </a:p>
          <a:p>
            <a:pPr>
              <a:lnSpc>
                <a:spcPct val="114000"/>
              </a:lnSpc>
              <a:spcAft>
                <a:spcPts val="1200"/>
              </a:spcAft>
            </a:pPr>
            <a:r>
              <a:rPr lang="en-US">
                <a:solidFill>
                  <a:srgbClr val="212121"/>
                </a:solidFill>
                <a:latin typeface="Poppins"/>
                <a:cs typeface="Poppins Light"/>
              </a:rPr>
              <a:t>Brewer NT. What Works to Increase Vaccination Uptake. </a:t>
            </a:r>
            <a:r>
              <a:rPr lang="en-US" err="1">
                <a:solidFill>
                  <a:srgbClr val="212121"/>
                </a:solidFill>
                <a:latin typeface="Poppins"/>
                <a:cs typeface="Poppins Light"/>
              </a:rPr>
              <a:t>Acad</a:t>
            </a:r>
            <a:r>
              <a:rPr lang="en-US">
                <a:solidFill>
                  <a:srgbClr val="212121"/>
                </a:solidFill>
                <a:latin typeface="Poppins"/>
                <a:cs typeface="Poppins Light"/>
              </a:rPr>
              <a:t> </a:t>
            </a:r>
            <a:r>
              <a:rPr lang="en-US" err="1">
                <a:solidFill>
                  <a:srgbClr val="212121"/>
                </a:solidFill>
                <a:latin typeface="Poppins"/>
                <a:cs typeface="Poppins Light"/>
              </a:rPr>
              <a:t>Pediatr</a:t>
            </a:r>
            <a:r>
              <a:rPr lang="en-US">
                <a:solidFill>
                  <a:srgbClr val="212121"/>
                </a:solidFill>
                <a:latin typeface="Poppins"/>
                <a:cs typeface="Poppins Light"/>
              </a:rPr>
              <a:t>. 2021 May-Jun;21(4S):S9-S16. </a:t>
            </a:r>
            <a:r>
              <a:rPr lang="en-US" err="1">
                <a:solidFill>
                  <a:srgbClr val="212121"/>
                </a:solidFill>
                <a:latin typeface="Poppins"/>
                <a:cs typeface="Poppins Light"/>
              </a:rPr>
              <a:t>doi</a:t>
            </a:r>
            <a:r>
              <a:rPr lang="en-US">
                <a:solidFill>
                  <a:srgbClr val="212121"/>
                </a:solidFill>
                <a:latin typeface="Poppins"/>
                <a:cs typeface="Poppins Light"/>
              </a:rPr>
              <a:t>: 10.1016/j.acap.2021.01.017. PMID: 33958099. </a:t>
            </a:r>
            <a:r>
              <a:rPr lang="en-US">
                <a:latin typeface="Poppins"/>
                <a:cs typeface="Poppins Light"/>
                <a:hlinkClick r:id="rId3"/>
              </a:rPr>
              <a:t>What Works to Increase Vaccination Uptake - PubMed (nih.gov)</a:t>
            </a:r>
            <a:endParaRPr lang="en-US">
              <a:latin typeface="Poppins"/>
              <a:cs typeface="Poppins Light"/>
            </a:endParaRP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547689"/>
            <a:ext cx="1174432" cy="1174432"/>
          </a:xfrm>
          <a:prstGeom prst="rect">
            <a:avLst/>
          </a:prstGeom>
        </p:spPr>
      </p:pic>
      <p:sp>
        <p:nvSpPr>
          <p:cNvPr id="6" name="Rectangle 5"/>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501075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667000" y="547689"/>
            <a:ext cx="13868400" cy="1166812"/>
          </a:xfrm>
        </p:spPr>
        <p:txBody>
          <a:bodyPr/>
          <a:lstStyle/>
          <a:p>
            <a:r>
              <a:rPr lang="fr-FR" dirty="0"/>
              <a:t>Messages clés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171700"/>
            <a:ext cx="15773400" cy="7094538"/>
          </a:xfrm>
        </p:spPr>
        <p:txBody>
          <a:bodyPr lIns="91440" tIns="45720" rIns="91440" bIns="45720" anchor="t"/>
          <a:lstStyle/>
          <a:p>
            <a:pPr>
              <a:lnSpc>
                <a:spcPct val="114999"/>
              </a:lnSpc>
              <a:spcAft>
                <a:spcPts val="1000"/>
              </a:spcAft>
            </a:pPr>
            <a:r>
              <a:rPr lang="fr-FR" dirty="0"/>
              <a:t>Le comportement lié à l'adoption d'un vaccin est très complexe et spécifique au contexte.</a:t>
            </a:r>
          </a:p>
          <a:p>
            <a:pPr>
              <a:lnSpc>
                <a:spcPct val="114999"/>
              </a:lnSpc>
              <a:spcAft>
                <a:spcPts val="1000"/>
              </a:spcAft>
            </a:pPr>
            <a:r>
              <a:rPr lang="fr-FR" dirty="0"/>
              <a:t>Des preuves supplémentaires sont nécessaires pour déterminer quelles interventions comportementales sont efficaces pour augmenter l'acceptation du vaccin, en particulier dans les pays à revenu faible ou intermédiaire.</a:t>
            </a:r>
          </a:p>
          <a:p>
            <a:pPr>
              <a:lnSpc>
                <a:spcPct val="114999"/>
              </a:lnSpc>
              <a:spcAft>
                <a:spcPts val="1000"/>
              </a:spcAft>
            </a:pPr>
            <a:r>
              <a:rPr lang="fr-FR" dirty="0"/>
              <a:t>L'utilisation de modèles comportementaux peut vous aider à structurer les interventions et à mesurer les résultats attendus sur la base d'une chaîne de sentiments, de perceptions et de comportements qu'une personne peut adopter et qui aboutit finalement à la décision de se faire vacciner.</a:t>
            </a:r>
          </a:p>
        </p:txBody>
      </p:sp>
      <p:pic>
        <p:nvPicPr>
          <p:cNvPr id="6" name="Content Placeholder 5" descr="Send with solid fill">
            <a:extLst>
              <a:ext uri="{FF2B5EF4-FFF2-40B4-BE49-F238E27FC236}">
                <a16:creationId xmlns:a16="http://schemas.microsoft.com/office/drawing/2014/main" id="{B56DE3AE-F319-41BB-9BF4-9026D7BCF2A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000" y="412909"/>
            <a:ext cx="1436371" cy="1436371"/>
          </a:xfrm>
          <a:prstGeom prst="rect">
            <a:avLst/>
          </a:prstGeom>
        </p:spPr>
      </p:pic>
      <p:sp>
        <p:nvSpPr>
          <p:cNvPr id="5" name="Rectangle 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059182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Objectifs d’apprentissage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lIns="91440" tIns="45720" rIns="91440" bIns="45720" anchor="t"/>
          <a:lstStyle/>
          <a:p>
            <a:pPr marL="0" indent="0">
              <a:lnSpc>
                <a:spcPct val="114000"/>
              </a:lnSpc>
              <a:buNone/>
            </a:pPr>
            <a:r>
              <a:rPr lang="en-US" dirty="0">
                <a:latin typeface="Poppins Light"/>
                <a:cs typeface="Poppins Light"/>
              </a:rPr>
              <a:t>Les participants </a:t>
            </a:r>
            <a:r>
              <a:rPr lang="en-US" dirty="0" err="1">
                <a:latin typeface="Poppins Light"/>
                <a:cs typeface="Poppins Light"/>
              </a:rPr>
              <a:t>vont</a:t>
            </a:r>
            <a:r>
              <a:rPr lang="en-US" dirty="0">
                <a:latin typeface="Poppins Light"/>
                <a:cs typeface="Poppins Light"/>
              </a:rPr>
              <a:t>:</a:t>
            </a:r>
            <a:endParaRPr lang="en-US" dirty="0"/>
          </a:p>
          <a:p>
            <a:pPr>
              <a:lnSpc>
                <a:spcPct val="114000"/>
              </a:lnSpc>
            </a:pPr>
            <a:r>
              <a:rPr lang="fr-FR" dirty="0">
                <a:latin typeface="Poppins Light"/>
                <a:cs typeface="Poppins Light"/>
              </a:rPr>
              <a:t>Apprendre les principes de la science du comportement et la manière dont elle est appliquée à la conception, à la mise en œuvre et à l'évaluation des interventions comportementales.</a:t>
            </a:r>
          </a:p>
          <a:p>
            <a:pPr>
              <a:lnSpc>
                <a:spcPct val="114000"/>
              </a:lnSpc>
            </a:pPr>
            <a:r>
              <a:rPr lang="fr-FR" dirty="0">
                <a:latin typeface="Poppins Light"/>
                <a:cs typeface="Poppins Light"/>
              </a:rPr>
              <a:t>Apprendre les interventions comportementales les plus associées à l'augmentation du taux d'acceptation de la vaccination.</a:t>
            </a:r>
          </a:p>
          <a:p>
            <a:pPr>
              <a:lnSpc>
                <a:spcPct val="114000"/>
              </a:lnSpc>
            </a:pPr>
            <a:r>
              <a:rPr lang="fr-FR" dirty="0"/>
              <a:t>Apprendre à mettre en œuvre des interventions comportementales en tenant compte des réalités du terrain, des défis et des opportunités.</a:t>
            </a: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sp>
        <p:nvSpPr>
          <p:cNvPr id="5" name="Rectangle 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4984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lIns="91440" tIns="45720" rIns="91440" bIns="45720" anchor="t"/>
          <a:lstStyle/>
          <a:p>
            <a:r>
              <a:rPr lang="fr-FR" dirty="0">
                <a:latin typeface="Poppins"/>
                <a:cs typeface="Poppins"/>
              </a:rPr>
              <a:t>Enoncé du problème</a:t>
            </a:r>
            <a:endParaRPr lang="fr-FR"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marL="0" indent="0">
              <a:lnSpc>
                <a:spcPct val="114000"/>
              </a:lnSpc>
              <a:buNone/>
            </a:pPr>
            <a:r>
              <a:rPr lang="fr-FR" sz="3600" dirty="0"/>
              <a:t>Lorsque les taux d'utilisation des vaccins sont plus faibles que prévu en raison de facteurs comportementaux, quelles interventions pouvons-nous utiliser pour augmenter la demande et l'utilisation ?</a:t>
            </a:r>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1097">
            <a:off x="751285" y="547689"/>
            <a:ext cx="762000" cy="1289539"/>
          </a:xfrm>
          <a:prstGeom prst="rect">
            <a:avLst/>
          </a:prstGeom>
        </p:spPr>
      </p:pic>
      <p:sp>
        <p:nvSpPr>
          <p:cNvPr id="6" name="Rectangle 5"/>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425747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6324600" y="3535363"/>
            <a:ext cx="11506200" cy="1989137"/>
          </a:xfrm>
        </p:spPr>
        <p:txBody>
          <a:bodyPr/>
          <a:lstStyle/>
          <a:p>
            <a:r>
              <a:rPr lang="fr-FR" sz="8800" dirty="0"/>
              <a:t>Introduction aux sciences du comportement</a:t>
            </a:r>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3086100"/>
            <a:ext cx="3734181" cy="4114800"/>
          </a:xfrm>
          <a:prstGeom prst="rect">
            <a:avLst/>
          </a:prstGeom>
        </p:spPr>
      </p:pic>
      <p:sp>
        <p:nvSpPr>
          <p:cNvPr id="5" name="Rectangle 4"/>
          <p:cNvSpPr/>
          <p:nvPr/>
        </p:nvSpPr>
        <p:spPr>
          <a:xfrm>
            <a:off x="174168" y="9797142"/>
            <a:ext cx="3766461" cy="400110"/>
          </a:xfrm>
          <a:prstGeom prst="rect">
            <a:avLst/>
          </a:prstGeom>
          <a:solidFill>
            <a:srgbClr val="2A999B"/>
          </a:solidFill>
        </p:spPr>
        <p:txBody>
          <a:bodyPr wrap="square">
            <a:spAutoFit/>
          </a:bodyPr>
          <a:lstStyle/>
          <a:p>
            <a:r>
              <a:rPr lang="en-US" sz="2000" b="1" dirty="0">
                <a:solidFill>
                  <a:schemeClr val="bg1"/>
                </a:solidFill>
                <a:latin typeface="Poppins Light" panose="020B0604020202020204" charset="0"/>
                <a:cs typeface="Poppins Light" panose="020B0604020202020204" charset="0"/>
              </a:rPr>
              <a:t>Formation </a:t>
            </a:r>
            <a:r>
              <a:rPr lang="fr-FR" sz="2000" b="1" dirty="0">
                <a:solidFill>
                  <a:schemeClr val="bg1"/>
                </a:solidFill>
                <a:latin typeface="Poppins Light" panose="020B0604020202020204" charset="0"/>
                <a:cs typeface="Poppins Light" panose="020B0604020202020204" charset="0"/>
              </a:rPr>
              <a:t>Complète 2022</a:t>
            </a:r>
            <a:endParaRPr lang="en-US" sz="200" b="1" dirty="0">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309309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5200" dirty="0"/>
              <a:t>Qu'est-ce que la science du comportement </a:t>
            </a:r>
            <a:r>
              <a:rPr lang="fr-FR" sz="5500" dirty="0"/>
              <a:t>?</a:t>
            </a:r>
            <a:endParaRPr lang="en-US" sz="5500" dirty="0"/>
          </a:p>
        </p:txBody>
      </p:sp>
      <p:sp>
        <p:nvSpPr>
          <p:cNvPr id="3" name="Content Placeholder 2"/>
          <p:cNvSpPr>
            <a:spLocks noGrp="1"/>
          </p:cNvSpPr>
          <p:nvPr>
            <p:ph sz="half" idx="1"/>
          </p:nvPr>
        </p:nvSpPr>
        <p:spPr/>
        <p:txBody>
          <a:bodyPr/>
          <a:lstStyle/>
          <a:p>
            <a:pPr marL="0" indent="0" algn="ctr">
              <a:lnSpc>
                <a:spcPct val="114000"/>
              </a:lnSpc>
              <a:buNone/>
            </a:pPr>
            <a:r>
              <a:rPr lang="fr-FR" sz="3600" i="1" dirty="0"/>
              <a:t>Dans le contexte de la santé publique, la science du comportement peut être définie comme la science de la conceptualisation, de la mesure et du changement des comportements de santé.</a:t>
            </a:r>
            <a:endParaRPr lang="en-US" sz="3600" i="1" dirty="0"/>
          </a:p>
        </p:txBody>
      </p:sp>
      <p:pic>
        <p:nvPicPr>
          <p:cNvPr id="4" name="Picture 3"/>
          <p:cNvPicPr>
            <a:picLocks noChangeAspect="1"/>
          </p:cNvPicPr>
          <p:nvPr/>
        </p:nvPicPr>
        <p:blipFill>
          <a:blip r:embed="rId2"/>
          <a:stretch>
            <a:fillRect/>
          </a:stretch>
        </p:blipFill>
        <p:spPr>
          <a:xfrm>
            <a:off x="3962400" y="4669747"/>
            <a:ext cx="8839200" cy="4972050"/>
          </a:xfrm>
          <a:prstGeom prst="rect">
            <a:avLst/>
          </a:prstGeom>
        </p:spPr>
      </p:pic>
      <p:sp>
        <p:nvSpPr>
          <p:cNvPr id="5" name="Rectangle 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87984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C42F-BEEB-4A31-935E-DC5DB8DE7E42}"/>
              </a:ext>
            </a:extLst>
          </p:cNvPr>
          <p:cNvSpPr>
            <a:spLocks noGrp="1"/>
          </p:cNvSpPr>
          <p:nvPr>
            <p:ph type="title"/>
          </p:nvPr>
        </p:nvSpPr>
        <p:spPr/>
        <p:txBody>
          <a:bodyPr/>
          <a:lstStyle/>
          <a:p>
            <a:r>
              <a:rPr lang="fr-FR" dirty="0"/>
              <a:t>La science comportementale s'appuie sur de nombreuses disciplines</a:t>
            </a:r>
            <a:endParaRPr lang="en-US" dirty="0"/>
          </a:p>
        </p:txBody>
      </p:sp>
      <p:sp>
        <p:nvSpPr>
          <p:cNvPr id="8" name="Oval 7">
            <a:extLst>
              <a:ext uri="{FF2B5EF4-FFF2-40B4-BE49-F238E27FC236}">
                <a16:creationId xmlns:a16="http://schemas.microsoft.com/office/drawing/2014/main" id="{FBAEBCAC-92A8-4A3B-99B1-0942E91AA5E8}"/>
              </a:ext>
            </a:extLst>
          </p:cNvPr>
          <p:cNvSpPr/>
          <p:nvPr/>
        </p:nvSpPr>
        <p:spPr>
          <a:xfrm>
            <a:off x="6384046" y="3469262"/>
            <a:ext cx="5602574" cy="1945700"/>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9" name="Arrow: Down 8">
            <a:extLst>
              <a:ext uri="{FF2B5EF4-FFF2-40B4-BE49-F238E27FC236}">
                <a16:creationId xmlns:a16="http://schemas.microsoft.com/office/drawing/2014/main" id="{3407014D-824B-4E3B-BADB-2EAECD12DA82}"/>
              </a:ext>
            </a:extLst>
          </p:cNvPr>
          <p:cNvSpPr/>
          <p:nvPr/>
        </p:nvSpPr>
        <p:spPr>
          <a:xfrm>
            <a:off x="8260487" y="8320432"/>
            <a:ext cx="1085769" cy="694893"/>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438DBC7D-4640-41AC-8ECA-1372A04EE490}"/>
              </a:ext>
            </a:extLst>
          </p:cNvPr>
          <p:cNvSpPr/>
          <p:nvPr/>
        </p:nvSpPr>
        <p:spPr>
          <a:xfrm>
            <a:off x="6588170" y="8789535"/>
            <a:ext cx="5211698" cy="1302924"/>
          </a:xfrm>
          <a:custGeom>
            <a:avLst/>
            <a:gdLst>
              <a:gd name="connsiteX0" fmla="*/ 0 w 3474465"/>
              <a:gd name="connsiteY0" fmla="*/ 0 h 868616"/>
              <a:gd name="connsiteX1" fmla="*/ 3474465 w 3474465"/>
              <a:gd name="connsiteY1" fmla="*/ 0 h 868616"/>
              <a:gd name="connsiteX2" fmla="*/ 3474465 w 3474465"/>
              <a:gd name="connsiteY2" fmla="*/ 868616 h 868616"/>
              <a:gd name="connsiteX3" fmla="*/ 0 w 3474465"/>
              <a:gd name="connsiteY3" fmla="*/ 868616 h 868616"/>
              <a:gd name="connsiteX4" fmla="*/ 0 w 3474465"/>
              <a:gd name="connsiteY4" fmla="*/ 0 h 86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465" h="868616">
                <a:moveTo>
                  <a:pt x="0" y="0"/>
                </a:moveTo>
                <a:lnTo>
                  <a:pt x="3474465" y="0"/>
                </a:lnTo>
                <a:lnTo>
                  <a:pt x="3474465" y="868616"/>
                </a:lnTo>
                <a:lnTo>
                  <a:pt x="0" y="8686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0040" tIns="320040" rIns="320040" bIns="320040" numCol="1" spcCol="1270" anchor="ctr" anchorCtr="0">
            <a:noAutofit/>
          </a:bodyPr>
          <a:lstStyle/>
          <a:p>
            <a:pPr algn="ctr" defTabSz="2000250">
              <a:lnSpc>
                <a:spcPct val="90000"/>
              </a:lnSpc>
              <a:spcBef>
                <a:spcPct val="0"/>
              </a:spcBef>
              <a:spcAft>
                <a:spcPct val="35000"/>
              </a:spcAft>
            </a:pPr>
            <a:endParaRPr lang="en-US" sz="4500"/>
          </a:p>
        </p:txBody>
      </p:sp>
      <p:sp>
        <p:nvSpPr>
          <p:cNvPr id="11" name="Freeform: Shape 10">
            <a:extLst>
              <a:ext uri="{FF2B5EF4-FFF2-40B4-BE49-F238E27FC236}">
                <a16:creationId xmlns:a16="http://schemas.microsoft.com/office/drawing/2014/main" id="{EABE9A43-1E3F-40F3-ACFF-0A7006184B1C}"/>
              </a:ext>
            </a:extLst>
          </p:cNvPr>
          <p:cNvSpPr/>
          <p:nvPr/>
        </p:nvSpPr>
        <p:spPr>
          <a:xfrm>
            <a:off x="8807459" y="5267601"/>
            <a:ext cx="1954386" cy="1954386"/>
          </a:xfrm>
          <a:custGeom>
            <a:avLst/>
            <a:gdLst>
              <a:gd name="connsiteX0" fmla="*/ 0 w 1302924"/>
              <a:gd name="connsiteY0" fmla="*/ 651462 h 1302924"/>
              <a:gd name="connsiteX1" fmla="*/ 651462 w 1302924"/>
              <a:gd name="connsiteY1" fmla="*/ 0 h 1302924"/>
              <a:gd name="connsiteX2" fmla="*/ 1302924 w 1302924"/>
              <a:gd name="connsiteY2" fmla="*/ 651462 h 1302924"/>
              <a:gd name="connsiteX3" fmla="*/ 651462 w 1302924"/>
              <a:gd name="connsiteY3" fmla="*/ 1302924 h 1302924"/>
              <a:gd name="connsiteX4" fmla="*/ 0 w 1302924"/>
              <a:gd name="connsiteY4" fmla="*/ 651462 h 130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924" h="1302924">
                <a:moveTo>
                  <a:pt x="0" y="651462"/>
                </a:moveTo>
                <a:cubicBezTo>
                  <a:pt x="0" y="291669"/>
                  <a:pt x="291669" y="0"/>
                  <a:pt x="651462" y="0"/>
                </a:cubicBezTo>
                <a:cubicBezTo>
                  <a:pt x="1011255" y="0"/>
                  <a:pt x="1302924" y="291669"/>
                  <a:pt x="1302924" y="651462"/>
                </a:cubicBezTo>
                <a:cubicBezTo>
                  <a:pt x="1302924" y="1011255"/>
                  <a:pt x="1011255" y="1302924"/>
                  <a:pt x="651462" y="1302924"/>
                </a:cubicBezTo>
                <a:cubicBezTo>
                  <a:pt x="291669" y="1302924"/>
                  <a:pt x="0" y="1011255"/>
                  <a:pt x="0" y="6514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74" tIns="309074" rIns="309074" bIns="309074" numCol="1" spcCol="1270" anchor="ctr" anchorCtr="0">
            <a:noAutofit/>
          </a:bodyPr>
          <a:lstStyle/>
          <a:p>
            <a:pPr algn="ctr" defTabSz="800100">
              <a:lnSpc>
                <a:spcPct val="90000"/>
              </a:lnSpc>
              <a:spcBef>
                <a:spcPct val="0"/>
              </a:spcBef>
              <a:spcAft>
                <a:spcPct val="35000"/>
              </a:spcAft>
            </a:pPr>
            <a:r>
              <a:rPr lang="en-US" sz="1600" b="1" dirty="0"/>
              <a:t>Anthropologie</a:t>
            </a:r>
          </a:p>
        </p:txBody>
      </p:sp>
      <p:sp>
        <p:nvSpPr>
          <p:cNvPr id="12" name="Freeform: Shape 11">
            <a:extLst>
              <a:ext uri="{FF2B5EF4-FFF2-40B4-BE49-F238E27FC236}">
                <a16:creationId xmlns:a16="http://schemas.microsoft.com/office/drawing/2014/main" id="{1C291DDF-23FE-4418-B14B-DED72050C25A}"/>
              </a:ext>
            </a:extLst>
          </p:cNvPr>
          <p:cNvSpPr/>
          <p:nvPr/>
        </p:nvSpPr>
        <p:spPr>
          <a:xfrm>
            <a:off x="6179906" y="4758060"/>
            <a:ext cx="2964095" cy="1954386"/>
          </a:xfrm>
          <a:custGeom>
            <a:avLst/>
            <a:gdLst>
              <a:gd name="connsiteX0" fmla="*/ 0 w 1302924"/>
              <a:gd name="connsiteY0" fmla="*/ 651462 h 1302924"/>
              <a:gd name="connsiteX1" fmla="*/ 651462 w 1302924"/>
              <a:gd name="connsiteY1" fmla="*/ 0 h 1302924"/>
              <a:gd name="connsiteX2" fmla="*/ 1302924 w 1302924"/>
              <a:gd name="connsiteY2" fmla="*/ 651462 h 1302924"/>
              <a:gd name="connsiteX3" fmla="*/ 651462 w 1302924"/>
              <a:gd name="connsiteY3" fmla="*/ 1302924 h 1302924"/>
              <a:gd name="connsiteX4" fmla="*/ 0 w 1302924"/>
              <a:gd name="connsiteY4" fmla="*/ 651462 h 130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924" h="1302924">
                <a:moveTo>
                  <a:pt x="0" y="651462"/>
                </a:moveTo>
                <a:cubicBezTo>
                  <a:pt x="0" y="291669"/>
                  <a:pt x="291669" y="0"/>
                  <a:pt x="651462" y="0"/>
                </a:cubicBezTo>
                <a:cubicBezTo>
                  <a:pt x="1011255" y="0"/>
                  <a:pt x="1302924" y="291669"/>
                  <a:pt x="1302924" y="651462"/>
                </a:cubicBezTo>
                <a:cubicBezTo>
                  <a:pt x="1302924" y="1011255"/>
                  <a:pt x="1011255" y="1302924"/>
                  <a:pt x="651462" y="1302924"/>
                </a:cubicBezTo>
                <a:cubicBezTo>
                  <a:pt x="291669" y="1302924"/>
                  <a:pt x="0" y="1011255"/>
                  <a:pt x="0" y="6514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74" tIns="309074" rIns="309074" bIns="309074" numCol="1" spcCol="1270" anchor="ctr" anchorCtr="0">
            <a:noAutofit/>
          </a:bodyPr>
          <a:lstStyle/>
          <a:p>
            <a:pPr algn="ctr" defTabSz="800100">
              <a:lnSpc>
                <a:spcPct val="90000"/>
              </a:lnSpc>
              <a:spcBef>
                <a:spcPct val="0"/>
              </a:spcBef>
              <a:spcAft>
                <a:spcPct val="35000"/>
              </a:spcAft>
            </a:pPr>
            <a:r>
              <a:rPr lang="en-US" sz="2100" b="1"/>
              <a:t>Communications</a:t>
            </a:r>
          </a:p>
        </p:txBody>
      </p:sp>
      <p:sp>
        <p:nvSpPr>
          <p:cNvPr id="13" name="Freeform: Shape 12">
            <a:extLst>
              <a:ext uri="{FF2B5EF4-FFF2-40B4-BE49-F238E27FC236}">
                <a16:creationId xmlns:a16="http://schemas.microsoft.com/office/drawing/2014/main" id="{3750F6B3-F1B2-4CED-8E6B-BB944C8009AA}"/>
              </a:ext>
            </a:extLst>
          </p:cNvPr>
          <p:cNvSpPr/>
          <p:nvPr/>
        </p:nvSpPr>
        <p:spPr>
          <a:xfrm>
            <a:off x="9617801" y="3730055"/>
            <a:ext cx="1954386" cy="1954386"/>
          </a:xfrm>
          <a:custGeom>
            <a:avLst/>
            <a:gdLst>
              <a:gd name="connsiteX0" fmla="*/ 0 w 1302924"/>
              <a:gd name="connsiteY0" fmla="*/ 651462 h 1302924"/>
              <a:gd name="connsiteX1" fmla="*/ 651462 w 1302924"/>
              <a:gd name="connsiteY1" fmla="*/ 0 h 1302924"/>
              <a:gd name="connsiteX2" fmla="*/ 1302924 w 1302924"/>
              <a:gd name="connsiteY2" fmla="*/ 651462 h 1302924"/>
              <a:gd name="connsiteX3" fmla="*/ 651462 w 1302924"/>
              <a:gd name="connsiteY3" fmla="*/ 1302924 h 1302924"/>
              <a:gd name="connsiteX4" fmla="*/ 0 w 1302924"/>
              <a:gd name="connsiteY4" fmla="*/ 651462 h 130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924" h="1302924">
                <a:moveTo>
                  <a:pt x="0" y="651462"/>
                </a:moveTo>
                <a:cubicBezTo>
                  <a:pt x="0" y="291669"/>
                  <a:pt x="291669" y="0"/>
                  <a:pt x="651462" y="0"/>
                </a:cubicBezTo>
                <a:cubicBezTo>
                  <a:pt x="1011255" y="0"/>
                  <a:pt x="1302924" y="291669"/>
                  <a:pt x="1302924" y="651462"/>
                </a:cubicBezTo>
                <a:cubicBezTo>
                  <a:pt x="1302924" y="1011255"/>
                  <a:pt x="1011255" y="1302924"/>
                  <a:pt x="651462" y="1302924"/>
                </a:cubicBezTo>
                <a:cubicBezTo>
                  <a:pt x="291669" y="1302924"/>
                  <a:pt x="0" y="1011255"/>
                  <a:pt x="0" y="6514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74" tIns="309074" rIns="309074" bIns="309074" numCol="1" spcCol="1270" anchor="ctr" anchorCtr="0">
            <a:noAutofit/>
          </a:bodyPr>
          <a:lstStyle/>
          <a:p>
            <a:pPr algn="ctr" defTabSz="800100">
              <a:lnSpc>
                <a:spcPct val="90000"/>
              </a:lnSpc>
              <a:spcBef>
                <a:spcPct val="0"/>
              </a:spcBef>
              <a:spcAft>
                <a:spcPct val="35000"/>
              </a:spcAft>
            </a:pPr>
            <a:r>
              <a:rPr lang="en-US" sz="2100" b="1" dirty="0" err="1"/>
              <a:t>Psychologie</a:t>
            </a:r>
            <a:endParaRPr lang="en-US" sz="2100" b="1" dirty="0"/>
          </a:p>
        </p:txBody>
      </p:sp>
      <p:sp>
        <p:nvSpPr>
          <p:cNvPr id="14" name="Shape 13">
            <a:extLst>
              <a:ext uri="{FF2B5EF4-FFF2-40B4-BE49-F238E27FC236}">
                <a16:creationId xmlns:a16="http://schemas.microsoft.com/office/drawing/2014/main" id="{380AA843-49BB-429C-AB82-E19BFFF4B390}"/>
              </a:ext>
            </a:extLst>
          </p:cNvPr>
          <p:cNvSpPr/>
          <p:nvPr/>
        </p:nvSpPr>
        <p:spPr>
          <a:xfrm>
            <a:off x="6107329" y="3521526"/>
            <a:ext cx="5464859" cy="4618464"/>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sz="2700" dirty="0"/>
          </a:p>
        </p:txBody>
      </p:sp>
      <p:sp>
        <p:nvSpPr>
          <p:cNvPr id="16" name="Freeform: Shape 15">
            <a:extLst>
              <a:ext uri="{FF2B5EF4-FFF2-40B4-BE49-F238E27FC236}">
                <a16:creationId xmlns:a16="http://schemas.microsoft.com/office/drawing/2014/main" id="{7A33E765-E391-415F-A8A4-5320D041AD5B}"/>
              </a:ext>
            </a:extLst>
          </p:cNvPr>
          <p:cNvSpPr/>
          <p:nvPr/>
        </p:nvSpPr>
        <p:spPr>
          <a:xfrm>
            <a:off x="7523315" y="3243087"/>
            <a:ext cx="1954386" cy="1954386"/>
          </a:xfrm>
          <a:custGeom>
            <a:avLst/>
            <a:gdLst>
              <a:gd name="connsiteX0" fmla="*/ 0 w 1302924"/>
              <a:gd name="connsiteY0" fmla="*/ 651462 h 1302924"/>
              <a:gd name="connsiteX1" fmla="*/ 651462 w 1302924"/>
              <a:gd name="connsiteY1" fmla="*/ 0 h 1302924"/>
              <a:gd name="connsiteX2" fmla="*/ 1302924 w 1302924"/>
              <a:gd name="connsiteY2" fmla="*/ 651462 h 1302924"/>
              <a:gd name="connsiteX3" fmla="*/ 651462 w 1302924"/>
              <a:gd name="connsiteY3" fmla="*/ 1302924 h 1302924"/>
              <a:gd name="connsiteX4" fmla="*/ 0 w 1302924"/>
              <a:gd name="connsiteY4" fmla="*/ 651462 h 130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924" h="1302924">
                <a:moveTo>
                  <a:pt x="0" y="651462"/>
                </a:moveTo>
                <a:cubicBezTo>
                  <a:pt x="0" y="291669"/>
                  <a:pt x="291669" y="0"/>
                  <a:pt x="651462" y="0"/>
                </a:cubicBezTo>
                <a:cubicBezTo>
                  <a:pt x="1011255" y="0"/>
                  <a:pt x="1302924" y="291669"/>
                  <a:pt x="1302924" y="651462"/>
                </a:cubicBezTo>
                <a:cubicBezTo>
                  <a:pt x="1302924" y="1011255"/>
                  <a:pt x="1011255" y="1302924"/>
                  <a:pt x="651462" y="1302924"/>
                </a:cubicBezTo>
                <a:cubicBezTo>
                  <a:pt x="291669" y="1302924"/>
                  <a:pt x="0" y="1011255"/>
                  <a:pt x="0" y="6514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9074" tIns="309074" rIns="309074" bIns="309074" numCol="1" spcCol="1270" anchor="ctr" anchorCtr="0">
            <a:noAutofit/>
          </a:bodyPr>
          <a:lstStyle/>
          <a:p>
            <a:pPr algn="ctr" defTabSz="800100">
              <a:lnSpc>
                <a:spcPct val="90000"/>
              </a:lnSpc>
              <a:spcBef>
                <a:spcPct val="0"/>
              </a:spcBef>
              <a:spcAft>
                <a:spcPct val="35000"/>
              </a:spcAft>
            </a:pPr>
            <a:r>
              <a:rPr lang="en-US" sz="2100" b="1" dirty="0" err="1"/>
              <a:t>économie</a:t>
            </a:r>
            <a:r>
              <a:rPr lang="en-US" sz="2100" b="1" dirty="0"/>
              <a:t> </a:t>
            </a:r>
            <a:r>
              <a:rPr lang="en-US" sz="2100" b="1" dirty="0" err="1"/>
              <a:t>comporte-mentale</a:t>
            </a:r>
            <a:endParaRPr lang="en-US" sz="2100" b="1" dirty="0"/>
          </a:p>
        </p:txBody>
      </p:sp>
      <p:sp>
        <p:nvSpPr>
          <p:cNvPr id="17" name="TextBox 16">
            <a:extLst>
              <a:ext uri="{FF2B5EF4-FFF2-40B4-BE49-F238E27FC236}">
                <a16:creationId xmlns:a16="http://schemas.microsoft.com/office/drawing/2014/main" id="{F0534E2F-352B-4BE5-8BD6-225720F982B6}"/>
              </a:ext>
            </a:extLst>
          </p:cNvPr>
          <p:cNvSpPr txBox="1"/>
          <p:nvPr/>
        </p:nvSpPr>
        <p:spPr>
          <a:xfrm>
            <a:off x="4723124" y="9022147"/>
            <a:ext cx="8462075" cy="1015663"/>
          </a:xfrm>
          <a:prstGeom prst="rect">
            <a:avLst/>
          </a:prstGeom>
          <a:noFill/>
        </p:spPr>
        <p:txBody>
          <a:bodyPr wrap="square" rtlCol="0">
            <a:spAutoFit/>
          </a:bodyPr>
          <a:lstStyle/>
          <a:p>
            <a:pPr algn="ctr"/>
            <a:r>
              <a:rPr lang="fr-FR" sz="3000" b="1" dirty="0">
                <a:solidFill>
                  <a:schemeClr val="accent2"/>
                </a:solidFill>
              </a:rPr>
              <a:t>Sciences sociales et comportementales en santé publique</a:t>
            </a:r>
          </a:p>
        </p:txBody>
      </p:sp>
      <p:sp>
        <p:nvSpPr>
          <p:cNvPr id="15" name="Rectangle 1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806639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C42F-BEEB-4A31-935E-DC5DB8DE7E42}"/>
              </a:ext>
            </a:extLst>
          </p:cNvPr>
          <p:cNvSpPr>
            <a:spLocks noGrp="1"/>
          </p:cNvSpPr>
          <p:nvPr>
            <p:ph type="title"/>
          </p:nvPr>
        </p:nvSpPr>
        <p:spPr/>
        <p:txBody>
          <a:bodyPr anchor="t">
            <a:normAutofit fontScale="90000"/>
          </a:bodyPr>
          <a:lstStyle/>
          <a:p>
            <a:r>
              <a:rPr lang="fr-FR" sz="4800" dirty="0"/>
              <a:t>Une synthèse de la théorie, de la recherche et de la pratique est importante dans les sciences du comportement.</a:t>
            </a:r>
            <a:endParaRPr lang="en-US" sz="4800" dirty="0"/>
          </a:p>
        </p:txBody>
      </p:sp>
      <p:graphicFrame>
        <p:nvGraphicFramePr>
          <p:cNvPr id="3" name="Diagram 2">
            <a:extLst>
              <a:ext uri="{FF2B5EF4-FFF2-40B4-BE49-F238E27FC236}">
                <a16:creationId xmlns:a16="http://schemas.microsoft.com/office/drawing/2014/main" id="{5B1645E2-4FCE-4027-A7BF-B642A64541C4}"/>
              </a:ext>
            </a:extLst>
          </p:cNvPr>
          <p:cNvGraphicFramePr/>
          <p:nvPr>
            <p:extLst>
              <p:ext uri="{D42A27DB-BD31-4B8C-83A1-F6EECF244321}">
                <p14:modId xmlns:p14="http://schemas.microsoft.com/office/powerpoint/2010/main" val="1093438466"/>
              </p:ext>
            </p:extLst>
          </p:nvPr>
        </p:nvGraphicFramePr>
        <p:xfrm>
          <a:off x="3124200" y="1714501"/>
          <a:ext cx="12801600" cy="7282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41B04ED9-414D-4F6F-870E-3CE218F165BA}"/>
              </a:ext>
            </a:extLst>
          </p:cNvPr>
          <p:cNvSpPr/>
          <p:nvPr/>
        </p:nvSpPr>
        <p:spPr>
          <a:xfrm>
            <a:off x="152400" y="9334500"/>
            <a:ext cx="12212666" cy="323165"/>
          </a:xfrm>
          <a:prstGeom prst="rect">
            <a:avLst/>
          </a:prstGeom>
        </p:spPr>
        <p:txBody>
          <a:bodyPr wrap="square">
            <a:spAutoFit/>
          </a:bodyPr>
          <a:lstStyle/>
          <a:p>
            <a:r>
              <a:rPr lang="en-US" sz="1500">
                <a:solidFill>
                  <a:schemeClr val="bg2">
                    <a:lumMod val="75000"/>
                  </a:schemeClr>
                </a:solidFill>
              </a:rPr>
              <a:t>Reference: Glanz, K., </a:t>
            </a:r>
            <a:r>
              <a:rPr lang="en-US" sz="1500" err="1">
                <a:solidFill>
                  <a:schemeClr val="bg2">
                    <a:lumMod val="75000"/>
                  </a:schemeClr>
                </a:solidFill>
              </a:rPr>
              <a:t>Rimer</a:t>
            </a:r>
            <a:r>
              <a:rPr lang="en-US" sz="1500">
                <a:solidFill>
                  <a:schemeClr val="bg2">
                    <a:lumMod val="75000"/>
                  </a:schemeClr>
                </a:solidFill>
              </a:rPr>
              <a:t>, B. K., &amp; Viswanath, K. (2015). </a:t>
            </a:r>
            <a:r>
              <a:rPr lang="en-US" sz="1500" i="1">
                <a:solidFill>
                  <a:schemeClr val="bg2">
                    <a:lumMod val="75000"/>
                  </a:schemeClr>
                </a:solidFill>
              </a:rPr>
              <a:t>Health Behavior: Theory, Research, and Practice</a:t>
            </a:r>
            <a:r>
              <a:rPr lang="en-US" sz="1500">
                <a:solidFill>
                  <a:schemeClr val="bg2">
                    <a:lumMod val="75000"/>
                  </a:schemeClr>
                </a:solidFill>
              </a:rPr>
              <a:t>. John Wiley &amp; Sons.</a:t>
            </a:r>
          </a:p>
        </p:txBody>
      </p:sp>
      <p:sp>
        <p:nvSpPr>
          <p:cNvPr id="5" name="Rectangle 4"/>
          <p:cNvSpPr/>
          <p:nvPr/>
        </p:nvSpPr>
        <p:spPr>
          <a:xfrm>
            <a:off x="174168" y="9797142"/>
            <a:ext cx="3766461" cy="400110"/>
          </a:xfrm>
          <a:prstGeom prst="rect">
            <a:avLst/>
          </a:prstGeom>
          <a:solidFill>
            <a:schemeClr val="bg1"/>
          </a:solidFill>
        </p:spPr>
        <p:txBody>
          <a:bodyPr wrap="square">
            <a:spAutoFit/>
          </a:bodyPr>
          <a:lstStyle/>
          <a:p>
            <a:r>
              <a:rPr lang="en-US" sz="2000" b="1" dirty="0">
                <a:latin typeface="Poppins Light" panose="020B0604020202020204" charset="0"/>
                <a:cs typeface="Poppins Light" panose="020B0604020202020204" charset="0"/>
              </a:rPr>
              <a:t>Formation </a:t>
            </a:r>
            <a:r>
              <a:rPr lang="fr-FR" sz="2000" b="1" dirty="0">
                <a:latin typeface="Poppins Light" panose="020B0604020202020204" charset="0"/>
                <a:cs typeface="Poppins Light" panose="020B0604020202020204" charset="0"/>
              </a:rPr>
              <a:t>Complète 2022</a:t>
            </a:r>
            <a:endParaRPr lang="en-US" sz="2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8988886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comptrai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training" id="{B8D8E2FA-6520-4E0C-9A22-4FCE15413929}" vid="{E5E7474E-E3B4-46BF-956B-AAA9B1404B5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3820</Words>
  <Application>Microsoft Office PowerPoint</Application>
  <PresentationFormat>Custom</PresentationFormat>
  <Paragraphs>422</Paragraphs>
  <Slides>33</Slides>
  <Notes>10</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Conception personnalisée</vt:lpstr>
      <vt:lpstr>comp training ppt theme</vt:lpstr>
      <vt:lpstr>comptraining</vt:lpstr>
      <vt:lpstr>Formation Complète </vt:lpstr>
      <vt:lpstr>Interventions comportementales  pour augmenter la demande et l'adoption des vaccins</vt:lpstr>
      <vt:lpstr>Plan</vt:lpstr>
      <vt:lpstr>Objectifs d’apprentissage</vt:lpstr>
      <vt:lpstr>Enoncé du problème</vt:lpstr>
      <vt:lpstr>Introduction aux sciences du comportement</vt:lpstr>
      <vt:lpstr>Qu'est-ce que la science du comportement ?</vt:lpstr>
      <vt:lpstr>La science comportementale s'appuie sur de nombreuses disciplines</vt:lpstr>
      <vt:lpstr>Une synthèse de la théorie, de la recherche et de la pratique est importante dans les sciences du comportement.</vt:lpstr>
      <vt:lpstr>Le problème du modèle du déficit de connaissances</vt:lpstr>
      <vt:lpstr>PowerPoint Presentation</vt:lpstr>
      <vt:lpstr>Les interventions visant à accroître la demande et l'utilisation de vaccins</vt:lpstr>
      <vt:lpstr>La volonté d'accepter un vaccin se situe sur un continuum</vt:lpstr>
      <vt:lpstr>Mesurer les facteurs comportementaux et sociaux de la vaccination </vt:lpstr>
      <vt:lpstr>PowerPoint Presentation</vt:lpstr>
      <vt:lpstr>12 stratégies de vaccination contre le COVID-19 pour votre communauté</vt:lpstr>
      <vt:lpstr>Messagers de confiance</vt:lpstr>
      <vt:lpstr>Ambassadeurs des Vaccins</vt:lpstr>
      <vt:lpstr>Intervention des ambassadeurs des vaccins</vt:lpstr>
      <vt:lpstr>Vaccinations à domicile</vt:lpstr>
      <vt:lpstr>Suivi &amp; Évaluation</vt:lpstr>
      <vt:lpstr>Indicateurs prioritaires du vaccin contre la COVID-19</vt:lpstr>
      <vt:lpstr>Indicateurs prioritaires pour l'IR</vt:lpstr>
      <vt:lpstr>Exemples d’ interventions</vt:lpstr>
      <vt:lpstr>Améliorer la communication interpersonnelle entre les agents de santé et les parents en Roumanie</vt:lpstr>
      <vt:lpstr>Programme de formation des formateurs </vt:lpstr>
      <vt:lpstr>Plan du projet</vt:lpstr>
      <vt:lpstr>Conception de l'évaluation de l'intervention</vt:lpstr>
      <vt:lpstr>3 Vérités sur le terrain</vt:lpstr>
      <vt:lpstr>3 Meilleures pratiques sur le terrain</vt:lpstr>
      <vt:lpstr>Actions que vous pouvez entreprendre dans différents environnements</vt:lpstr>
      <vt:lpstr>Références et ressources clés</vt:lpstr>
      <vt:lpstr>Messages clés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Roshni Devchand</cp:lastModifiedBy>
  <cp:revision>284</cp:revision>
  <dcterms:created xsi:type="dcterms:W3CDTF">2006-08-16T00:00:00Z</dcterms:created>
  <dcterms:modified xsi:type="dcterms:W3CDTF">2022-07-22T14:45:45Z</dcterms:modified>
  <dc:identifier>DAFB49j2aXk</dc:identifier>
</cp:coreProperties>
</file>