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Lst>
  <p:notesMasterIdLst>
    <p:notesMasterId r:id="rId32"/>
  </p:notesMasterIdLst>
  <p:sldIdLst>
    <p:sldId id="268" r:id="rId4"/>
    <p:sldId id="281" r:id="rId5"/>
    <p:sldId id="282" r:id="rId6"/>
    <p:sldId id="287" r:id="rId7"/>
    <p:sldId id="335" r:id="rId8"/>
    <p:sldId id="318" r:id="rId9"/>
    <p:sldId id="319" r:id="rId10"/>
    <p:sldId id="345" r:id="rId11"/>
    <p:sldId id="336" r:id="rId12"/>
    <p:sldId id="321" r:id="rId13"/>
    <p:sldId id="351" r:id="rId14"/>
    <p:sldId id="323" r:id="rId15"/>
    <p:sldId id="352" r:id="rId16"/>
    <p:sldId id="346" r:id="rId17"/>
    <p:sldId id="325" r:id="rId18"/>
    <p:sldId id="343" r:id="rId19"/>
    <p:sldId id="354" r:id="rId20"/>
    <p:sldId id="347" r:id="rId21"/>
    <p:sldId id="326" r:id="rId22"/>
    <p:sldId id="355" r:id="rId23"/>
    <p:sldId id="342" r:id="rId24"/>
    <p:sldId id="338" r:id="rId25"/>
    <p:sldId id="330" r:id="rId26"/>
    <p:sldId id="350" r:id="rId27"/>
    <p:sldId id="295" r:id="rId28"/>
    <p:sldId id="348" r:id="rId29"/>
    <p:sldId id="353" r:id="rId30"/>
    <p:sldId id="303" r:id="rId31"/>
  </p:sldIdLst>
  <p:sldSz cx="18288000" cy="10287000"/>
  <p:notesSz cx="6858000" cy="9144000"/>
  <p:embeddedFontLst>
    <p:embeddedFont>
      <p:font typeface="BBC Reith Sans"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Poppins" panose="00000500000000000000" pitchFamily="2" charset="0"/>
      <p:regular r:id="rId41"/>
      <p:bold r:id="rId42"/>
      <p:italic r:id="rId43"/>
      <p:boldItalic r:id="rId44"/>
    </p:embeddedFont>
    <p:embeddedFont>
      <p:font typeface="Poppins Black" panose="00000A00000000000000" pitchFamily="2" charset="0"/>
      <p:bold r:id="rId45"/>
      <p:italic r:id="rId46"/>
      <p:boldItalic r:id="rId47"/>
    </p:embeddedFont>
    <p:embeddedFont>
      <p:font typeface="Poppins ExtraBold" panose="00000900000000000000" pitchFamily="2" charset="0"/>
      <p:regular r:id="rId48"/>
      <p:bold r:id="rId49"/>
      <p:italic r:id="rId50"/>
      <p:boldItalic r:id="rId51"/>
    </p:embeddedFont>
    <p:embeddedFont>
      <p:font typeface="Poppins Light" panose="00000400000000000000"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Roboto Slab" panose="020B0604020202020204" charset="0"/>
      <p:regular r:id="rId60"/>
      <p:bold r:id="rId61"/>
    </p:embeddedFont>
    <p:embeddedFont>
      <p:font typeface="Roboto Slab Regular" panose="020B060402020202020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378D0B-0F7C-6132-AB51-AD525B7C81B1}" name="Sara Chamberlain" initials="SC" userId="S::Sara.Chamberlain@in.bbcmediaaction.org::f2a53add-b6cc-4adf-80e9-5879e38d9485" providerId="AD"/>
  <p188:author id="{39997887-3F98-51E2-60A0-CAD771B66FD5}" name="dan harder" initials="dh" userId="7f698de4fa20dd48" providerId="Windows Live"/>
  <p188:author id="{32A8B2EE-95DC-4B86-8157-B4B137F2488D}" name="Elisabeth Wilhelm" initials="EW" userId="2c19259ef0e8392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E2D2"/>
    <a:srgbClr val="FCDCE5"/>
    <a:srgbClr val="ED7D31"/>
    <a:srgbClr val="1D6959"/>
    <a:srgbClr val="035078"/>
    <a:srgbClr val="86C6D3"/>
    <a:srgbClr val="196464"/>
    <a:srgbClr val="A50021"/>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8662F-24F4-4BF7-890B-AFDA25AC22CA}" v="5" dt="2022-07-22T13:33:48.537"/>
    <p1510:client id="{22F8D886-646D-48C7-979E-5C99FF6910BA}" v="5" dt="2022-07-14T23:42:00.160"/>
    <p1510:client id="{8B387EB6-2B13-4857-B78B-8C99821F8CC9}" v="1" dt="2022-07-13T22:13:49.547"/>
    <p1510:client id="{C4B3950A-CBCA-41A3-9D67-1477CA093FA6}" v="7" dt="2022-07-13T11:48:23.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51" autoAdjust="0"/>
    <p:restoredTop sz="87449" autoAdjust="0"/>
  </p:normalViewPr>
  <p:slideViewPr>
    <p:cSldViewPr>
      <p:cViewPr varScale="1">
        <p:scale>
          <a:sx n="52" d="100"/>
          <a:sy n="52" d="100"/>
        </p:scale>
        <p:origin x="906"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2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Bruce" userId="14427a4ffe69d2bf" providerId="Windows Live" clId="Web-{C4B3950A-CBCA-41A3-9D67-1477CA093FA6}"/>
    <pc:docChg chg="">
      <pc:chgData name="Crystal Bruce" userId="14427a4ffe69d2bf" providerId="Windows Live" clId="Web-{C4B3950A-CBCA-41A3-9D67-1477CA093FA6}" dt="2022-07-13T11:48:23.749" v="6"/>
      <pc:docMkLst>
        <pc:docMk/>
      </pc:docMkLst>
      <pc:sldChg chg="delCm">
        <pc:chgData name="Crystal Bruce" userId="14427a4ffe69d2bf" providerId="Windows Live" clId="Web-{C4B3950A-CBCA-41A3-9D67-1477CA093FA6}" dt="2022-07-13T11:46:39.856" v="0"/>
        <pc:sldMkLst>
          <pc:docMk/>
          <pc:sldMk cId="152777133" sldId="319"/>
        </pc:sldMkLst>
      </pc:sldChg>
      <pc:sldChg chg="delCm">
        <pc:chgData name="Crystal Bruce" userId="14427a4ffe69d2bf" providerId="Windows Live" clId="Web-{C4B3950A-CBCA-41A3-9D67-1477CA093FA6}" dt="2022-07-13T11:47:07.482" v="2"/>
        <pc:sldMkLst>
          <pc:docMk/>
          <pc:sldMk cId="3671212434" sldId="323"/>
        </pc:sldMkLst>
      </pc:sldChg>
      <pc:sldChg chg="delCm">
        <pc:chgData name="Crystal Bruce" userId="14427a4ffe69d2bf" providerId="Windows Live" clId="Web-{C4B3950A-CBCA-41A3-9D67-1477CA093FA6}" dt="2022-07-13T11:47:58.952" v="5"/>
        <pc:sldMkLst>
          <pc:docMk/>
          <pc:sldMk cId="1390800350" sldId="326"/>
        </pc:sldMkLst>
      </pc:sldChg>
      <pc:sldChg chg="delCm">
        <pc:chgData name="Crystal Bruce" userId="14427a4ffe69d2bf" providerId="Windows Live" clId="Web-{C4B3950A-CBCA-41A3-9D67-1477CA093FA6}" dt="2022-07-13T11:48:23.749" v="6"/>
        <pc:sldMkLst>
          <pc:docMk/>
          <pc:sldMk cId="604529273" sldId="338"/>
        </pc:sldMkLst>
      </pc:sldChg>
      <pc:sldChg chg="delCm">
        <pc:chgData name="Crystal Bruce" userId="14427a4ffe69d2bf" providerId="Windows Live" clId="Web-{C4B3950A-CBCA-41A3-9D67-1477CA093FA6}" dt="2022-07-13T11:46:55.028" v="1"/>
        <pc:sldMkLst>
          <pc:docMk/>
          <pc:sldMk cId="2694332573" sldId="351"/>
        </pc:sldMkLst>
      </pc:sldChg>
      <pc:sldChg chg="delCm">
        <pc:chgData name="Crystal Bruce" userId="14427a4ffe69d2bf" providerId="Windows Live" clId="Web-{C4B3950A-CBCA-41A3-9D67-1477CA093FA6}" dt="2022-07-13T11:47:19.701" v="3"/>
        <pc:sldMkLst>
          <pc:docMk/>
          <pc:sldMk cId="1394978035" sldId="352"/>
        </pc:sldMkLst>
      </pc:sldChg>
      <pc:sldChg chg="delCm">
        <pc:chgData name="Crystal Bruce" userId="14427a4ffe69d2bf" providerId="Windows Live" clId="Web-{C4B3950A-CBCA-41A3-9D67-1477CA093FA6}" dt="2022-07-13T11:47:33.420" v="4"/>
        <pc:sldMkLst>
          <pc:docMk/>
          <pc:sldMk cId="1310635958" sldId="354"/>
        </pc:sldMkLst>
      </pc:sldChg>
    </pc:docChg>
  </pc:docChgLst>
  <pc:docChgLst>
    <pc:chgData name="Guest User" userId="e2fbebf8aab59d5d" providerId="Windows Live" clId="Web-{22F8D886-646D-48C7-979E-5C99FF6910BA}"/>
    <pc:docChg chg="modSld">
      <pc:chgData name="Guest User" userId="e2fbebf8aab59d5d" providerId="Windows Live" clId="Web-{22F8D886-646D-48C7-979E-5C99FF6910BA}" dt="2022-07-14T23:42:00.160" v="4" actId="20577"/>
      <pc:docMkLst>
        <pc:docMk/>
      </pc:docMkLst>
      <pc:sldChg chg="modSp">
        <pc:chgData name="Guest User" userId="e2fbebf8aab59d5d" providerId="Windows Live" clId="Web-{22F8D886-646D-48C7-979E-5C99FF6910BA}" dt="2022-07-14T23:42:00.160" v="4" actId="20577"/>
        <pc:sldMkLst>
          <pc:docMk/>
          <pc:sldMk cId="2703737329" sldId="281"/>
        </pc:sldMkLst>
        <pc:spChg chg="mod">
          <ac:chgData name="Guest User" userId="e2fbebf8aab59d5d" providerId="Windows Live" clId="Web-{22F8D886-646D-48C7-979E-5C99FF6910BA}" dt="2022-07-14T23:42:00.160" v="4" actId="20577"/>
          <ac:spMkLst>
            <pc:docMk/>
            <pc:sldMk cId="2703737329" sldId="281"/>
            <ac:spMk id="2" creationId="{7E4163C3-3D49-14F0-103B-C4A6893E031E}"/>
          </ac:spMkLst>
        </pc:spChg>
      </pc:sldChg>
    </pc:docChg>
  </pc:docChgLst>
  <pc:docChgLst>
    <pc:chgData name="Crystal Bruce" userId="14427a4ffe69d2bf" providerId="Windows Live" clId="Web-{1318662F-24F4-4BF7-890B-AFDA25AC22CA}"/>
    <pc:docChg chg="delSld modSld">
      <pc:chgData name="Crystal Bruce" userId="14427a4ffe69d2bf" providerId="Windows Live" clId="Web-{1318662F-24F4-4BF7-890B-AFDA25AC22CA}" dt="2022-07-22T13:33:48.537" v="4"/>
      <pc:docMkLst>
        <pc:docMk/>
      </pc:docMkLst>
      <pc:sldChg chg="del">
        <pc:chgData name="Crystal Bruce" userId="14427a4ffe69d2bf" providerId="Windows Live" clId="Web-{1318662F-24F4-4BF7-890B-AFDA25AC22CA}" dt="2022-07-22T13:33:43.240" v="3"/>
        <pc:sldMkLst>
          <pc:docMk/>
          <pc:sldMk cId="1554804229" sldId="304"/>
        </pc:sldMkLst>
      </pc:sldChg>
      <pc:sldChg chg="del">
        <pc:chgData name="Crystal Bruce" userId="14427a4ffe69d2bf" providerId="Windows Live" clId="Web-{1318662F-24F4-4BF7-890B-AFDA25AC22CA}" dt="2022-07-22T13:33:48.537" v="4"/>
        <pc:sldMkLst>
          <pc:docMk/>
          <pc:sldMk cId="1034722777" sldId="306"/>
        </pc:sldMkLst>
      </pc:sldChg>
      <pc:sldChg chg="delSp">
        <pc:chgData name="Crystal Bruce" userId="14427a4ffe69d2bf" providerId="Windows Live" clId="Web-{1318662F-24F4-4BF7-890B-AFDA25AC22CA}" dt="2022-07-22T13:33:08.599" v="0"/>
        <pc:sldMkLst>
          <pc:docMk/>
          <pc:sldMk cId="175732757" sldId="321"/>
        </pc:sldMkLst>
        <pc:picChg chg="del">
          <ac:chgData name="Crystal Bruce" userId="14427a4ffe69d2bf" providerId="Windows Live" clId="Web-{1318662F-24F4-4BF7-890B-AFDA25AC22CA}" dt="2022-07-22T13:33:08.599" v="0"/>
          <ac:picMkLst>
            <pc:docMk/>
            <pc:sldMk cId="175732757" sldId="321"/>
            <ac:picMk id="6" creationId="{21554BFD-75CF-4143-B495-5B5C15812A2A}"/>
          </ac:picMkLst>
        </pc:picChg>
      </pc:sldChg>
      <pc:sldChg chg="delSp modSp">
        <pc:chgData name="Crystal Bruce" userId="14427a4ffe69d2bf" providerId="Windows Live" clId="Web-{1318662F-24F4-4BF7-890B-AFDA25AC22CA}" dt="2022-07-22T13:33:25.724" v="2"/>
        <pc:sldMkLst>
          <pc:docMk/>
          <pc:sldMk cId="3671212434" sldId="323"/>
        </pc:sldMkLst>
        <pc:picChg chg="del mod">
          <ac:chgData name="Crystal Bruce" userId="14427a4ffe69d2bf" providerId="Windows Live" clId="Web-{1318662F-24F4-4BF7-890B-AFDA25AC22CA}" dt="2022-07-22T13:33:25.724" v="2"/>
          <ac:picMkLst>
            <pc:docMk/>
            <pc:sldMk cId="3671212434" sldId="323"/>
            <ac:picMk id="6" creationId="{21554BFD-75CF-4143-B495-5B5C15812A2A}"/>
          </ac:picMkLst>
        </pc:picChg>
      </pc:sldChg>
    </pc:docChg>
  </pc:docChgLst>
  <pc:docChgLst>
    <pc:chgData name="Roshni Devchand" userId="391f66c60875c68d" providerId="Windows Live" clId="Web-{8B387EB6-2B13-4857-B78B-8C99821F8CC9}"/>
    <pc:docChg chg="">
      <pc:chgData name="Roshni Devchand" userId="391f66c60875c68d" providerId="Windows Live" clId="Web-{8B387EB6-2B13-4857-B78B-8C99821F8CC9}" dt="2022-07-13T22:13:49.547" v="0"/>
      <pc:docMkLst>
        <pc:docMk/>
      </pc:docMkLst>
      <pc:sldChg chg="delCm">
        <pc:chgData name="Roshni Devchand" userId="391f66c60875c68d" providerId="Windows Live" clId="Web-{8B387EB6-2B13-4857-B78B-8C99821F8CC9}" dt="2022-07-13T22:13:49.547" v="0"/>
        <pc:sldMkLst>
          <pc:docMk/>
          <pc:sldMk cId="152777133" sldId="31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Poppins" pitchFamily="2" charset="77"/>
                <a:ea typeface="+mn-ea"/>
                <a:cs typeface="Poppins" pitchFamily="2" charset="77"/>
              </a:defRPr>
            </a:pPr>
            <a:r>
              <a:rPr lang="en-US" sz="2800" b="1" dirty="0">
                <a:solidFill>
                  <a:srgbClr val="0C6580"/>
                </a:solidFill>
              </a:rPr>
              <a:t>Demographic profile of Meta’s ad audience</a:t>
            </a:r>
          </a:p>
          <a:p>
            <a:pPr>
              <a:defRPr sz="2800"/>
            </a:pPr>
            <a:r>
              <a:rPr lang="en-US" sz="1800" b="0" dirty="0">
                <a:solidFill>
                  <a:srgbClr val="0C6580"/>
                </a:solidFill>
              </a:rPr>
              <a:t>Share of combined,</a:t>
            </a:r>
            <a:r>
              <a:rPr lang="en-US" sz="1800" b="0" baseline="0" dirty="0">
                <a:solidFill>
                  <a:srgbClr val="0C6580"/>
                </a:solidFill>
              </a:rPr>
              <a:t> deduplicated potential advertising reach across Facebook, </a:t>
            </a:r>
            <a:br>
              <a:rPr lang="en-US" sz="1800" b="0" baseline="0" dirty="0">
                <a:solidFill>
                  <a:srgbClr val="0C6580"/>
                </a:solidFill>
              </a:rPr>
            </a:br>
            <a:r>
              <a:rPr lang="en-US" sz="1800" b="0" baseline="0" dirty="0">
                <a:solidFill>
                  <a:srgbClr val="0C6580"/>
                </a:solidFill>
              </a:rPr>
              <a:t>Instagram, and Messenger, by age and gender</a:t>
            </a:r>
            <a:endParaRPr lang="en-US" sz="2800" b="0" dirty="0">
              <a:solidFill>
                <a:srgbClr val="0C6580"/>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Poppins" pitchFamily="2" charset="77"/>
              <a:ea typeface="+mn-ea"/>
              <a:cs typeface="Poppins" pitchFamily="2" charset="77"/>
            </a:defRPr>
          </a:pPr>
          <a:endParaRPr lang="en-US"/>
        </a:p>
      </c:txPr>
    </c:title>
    <c:autoTitleDeleted val="0"/>
    <c:plotArea>
      <c:layout>
        <c:manualLayout>
          <c:layoutTarget val="inner"/>
          <c:xMode val="edge"/>
          <c:yMode val="edge"/>
          <c:x val="3.9588344367401836E-2"/>
          <c:y val="0.18157001185997629"/>
          <c:w val="0.94714465729097297"/>
          <c:h val="0.68309913380173237"/>
        </c:manualLayout>
      </c:layout>
      <c:barChart>
        <c:barDir val="col"/>
        <c:grouping val="clustered"/>
        <c:varyColors val="0"/>
        <c:ser>
          <c:idx val="0"/>
          <c:order val="0"/>
          <c:tx>
            <c:strRef>
              <c:f>Sheet1!$B$1</c:f>
              <c:strCache>
                <c:ptCount val="1"/>
                <c:pt idx="0">
                  <c:v>Female</c:v>
                </c:pt>
              </c:strCache>
            </c:strRef>
          </c:tx>
          <c:spPr>
            <a:solidFill>
              <a:srgbClr val="80C3D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13-17 years old</c:v>
                </c:pt>
                <c:pt idx="1">
                  <c:v>18-24 years old</c:v>
                </c:pt>
                <c:pt idx="2">
                  <c:v>25-34 years old</c:v>
                </c:pt>
                <c:pt idx="3">
                  <c:v>35-44 years old</c:v>
                </c:pt>
                <c:pt idx="4">
                  <c:v>45-54 years old</c:v>
                </c:pt>
                <c:pt idx="5">
                  <c:v>55-64 years old</c:v>
                </c:pt>
                <c:pt idx="6">
                  <c:v>65+ years old</c:v>
                </c:pt>
              </c:strCache>
            </c:strRef>
          </c:cat>
          <c:val>
            <c:numRef>
              <c:f>Sheet1!$B$2:$B$8</c:f>
              <c:numCache>
                <c:formatCode>0.0%</c:formatCode>
                <c:ptCount val="7"/>
                <c:pt idx="0">
                  <c:v>2.5000000000000001E-2</c:v>
                </c:pt>
                <c:pt idx="1">
                  <c:v>0.09</c:v>
                </c:pt>
                <c:pt idx="2">
                  <c:v>0.09</c:v>
                </c:pt>
                <c:pt idx="3">
                  <c:v>3.3000000000000002E-2</c:v>
                </c:pt>
                <c:pt idx="4">
                  <c:v>1.4E-2</c:v>
                </c:pt>
                <c:pt idx="5">
                  <c:v>7.0000000000000001E-3</c:v>
                </c:pt>
                <c:pt idx="6">
                  <c:v>5.0000000000000001E-3</c:v>
                </c:pt>
              </c:numCache>
            </c:numRef>
          </c:val>
          <c:extLst>
            <c:ext xmlns:c16="http://schemas.microsoft.com/office/drawing/2014/chart" uri="{C3380CC4-5D6E-409C-BE32-E72D297353CC}">
              <c16:uniqueId val="{00000000-E919-584E-B18E-CF212D8EC389}"/>
            </c:ext>
          </c:extLst>
        </c:ser>
        <c:ser>
          <c:idx val="1"/>
          <c:order val="1"/>
          <c:tx>
            <c:strRef>
              <c:f>Sheet1!$C$1</c:f>
              <c:strCache>
                <c:ptCount val="1"/>
                <c:pt idx="0">
                  <c:v>Male</c:v>
                </c:pt>
              </c:strCache>
            </c:strRef>
          </c:tx>
          <c:spPr>
            <a:solidFill>
              <a:srgbClr val="0C658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13-17 years old</c:v>
                </c:pt>
                <c:pt idx="1">
                  <c:v>18-24 years old</c:v>
                </c:pt>
                <c:pt idx="2">
                  <c:v>25-34 years old</c:v>
                </c:pt>
                <c:pt idx="3">
                  <c:v>35-44 years old</c:v>
                </c:pt>
                <c:pt idx="4">
                  <c:v>45-54 years old</c:v>
                </c:pt>
                <c:pt idx="5">
                  <c:v>55-64 years old</c:v>
                </c:pt>
                <c:pt idx="6">
                  <c:v>65+ years old</c:v>
                </c:pt>
              </c:strCache>
            </c:strRef>
          </c:cat>
          <c:val>
            <c:numRef>
              <c:f>Sheet1!$C$2:$C$8</c:f>
              <c:numCache>
                <c:formatCode>0.0%</c:formatCode>
                <c:ptCount val="7"/>
                <c:pt idx="0">
                  <c:v>7.3999999999999996E-2</c:v>
                </c:pt>
                <c:pt idx="1">
                  <c:v>0.246</c:v>
                </c:pt>
                <c:pt idx="2">
                  <c:v>0.253</c:v>
                </c:pt>
                <c:pt idx="3">
                  <c:v>9.6000000000000002E-2</c:v>
                </c:pt>
                <c:pt idx="4">
                  <c:v>3.9E-2</c:v>
                </c:pt>
                <c:pt idx="5">
                  <c:v>1.6E-2</c:v>
                </c:pt>
                <c:pt idx="6">
                  <c:v>1.0999999999999999E-2</c:v>
                </c:pt>
              </c:numCache>
            </c:numRef>
          </c:val>
          <c:extLst>
            <c:ext xmlns:c16="http://schemas.microsoft.com/office/drawing/2014/chart" uri="{C3380CC4-5D6E-409C-BE32-E72D297353CC}">
              <c16:uniqueId val="{00000001-E919-584E-B18E-CF212D8EC389}"/>
            </c:ext>
          </c:extLst>
        </c:ser>
        <c:dLbls>
          <c:dLblPos val="outEnd"/>
          <c:showLegendKey val="0"/>
          <c:showVal val="1"/>
          <c:showCatName val="0"/>
          <c:showSerName val="0"/>
          <c:showPercent val="0"/>
          <c:showBubbleSize val="0"/>
        </c:dLbls>
        <c:gapWidth val="219"/>
        <c:overlap val="-27"/>
        <c:axId val="189046015"/>
        <c:axId val="115779024"/>
      </c:barChart>
      <c:catAx>
        <c:axId val="18904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15779024"/>
        <c:crosses val="autoZero"/>
        <c:auto val="1"/>
        <c:lblAlgn val="ctr"/>
        <c:lblOffset val="100"/>
        <c:noMultiLvlLbl val="0"/>
      </c:catAx>
      <c:valAx>
        <c:axId val="1157790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8904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itchFamily="2" charset="77"/>
          <a:cs typeface="Poppi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C9854-366E-2E4D-8A30-DAC854C7BA14}"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99CB7D87-AAAC-FD46-AAEB-139C5649C80E}">
      <dgm:prSet phldrT="[Text]"/>
      <dgm:spPr>
        <a:solidFill>
          <a:srgbClr val="0C6580"/>
        </a:solidFill>
      </dgm:spPr>
      <dgm:t>
        <a:bodyPr/>
        <a:lstStyle/>
        <a:p>
          <a:r>
            <a:rPr lang="en-GB" dirty="0">
              <a:latin typeface="Poppins" pitchFamily="2" charset="77"/>
              <a:cs typeface="Poppins" pitchFamily="2" charset="77"/>
            </a:rPr>
            <a:t>Gender unequal</a:t>
          </a:r>
        </a:p>
      </dgm:t>
    </dgm:pt>
    <dgm:pt modelId="{6787A328-34A2-BA43-9FF4-E4C75599B379}" type="parTrans" cxnId="{41E61A8A-5817-B14E-8232-A38085711B0B}">
      <dgm:prSet/>
      <dgm:spPr/>
      <dgm:t>
        <a:bodyPr/>
        <a:lstStyle/>
        <a:p>
          <a:endParaRPr lang="en-GB">
            <a:latin typeface="Poppins" pitchFamily="2" charset="77"/>
            <a:cs typeface="Poppins" pitchFamily="2" charset="77"/>
          </a:endParaRPr>
        </a:p>
      </dgm:t>
    </dgm:pt>
    <dgm:pt modelId="{0F1E5850-F027-2846-8D1F-250AFB426C36}" type="sibTrans" cxnId="{41E61A8A-5817-B14E-8232-A38085711B0B}">
      <dgm:prSet/>
      <dgm:spPr/>
      <dgm:t>
        <a:bodyPr/>
        <a:lstStyle/>
        <a:p>
          <a:endParaRPr lang="en-GB">
            <a:latin typeface="Poppins" pitchFamily="2" charset="77"/>
            <a:cs typeface="Poppins" pitchFamily="2" charset="77"/>
          </a:endParaRPr>
        </a:p>
      </dgm:t>
    </dgm:pt>
    <dgm:pt modelId="{68629884-1E17-9C4C-B724-C944A9A651FC}">
      <dgm:prSet phldrT="[Text]"/>
      <dgm:spPr>
        <a:noFill/>
        <a:ln>
          <a:solidFill>
            <a:srgbClr val="0C6580">
              <a:alpha val="90000"/>
            </a:srgbClr>
          </a:solidFill>
        </a:ln>
      </dgm:spPr>
      <dgm:t>
        <a:bodyPr/>
        <a:lstStyle/>
        <a:p>
          <a:r>
            <a:rPr lang="en-GB" dirty="0">
              <a:latin typeface="Poppins" pitchFamily="2" charset="77"/>
              <a:cs typeface="Poppins" pitchFamily="2" charset="77"/>
            </a:rPr>
            <a:t>Perpetuates gender inequalities</a:t>
          </a:r>
        </a:p>
      </dgm:t>
    </dgm:pt>
    <dgm:pt modelId="{13D6896F-BEEB-C043-80A3-B99B4085CAC9}" type="parTrans" cxnId="{92CEEA98-24C0-7448-A914-D6D9F4D3E363}">
      <dgm:prSet/>
      <dgm:spPr/>
      <dgm:t>
        <a:bodyPr/>
        <a:lstStyle/>
        <a:p>
          <a:endParaRPr lang="en-GB">
            <a:latin typeface="Poppins" pitchFamily="2" charset="77"/>
            <a:cs typeface="Poppins" pitchFamily="2" charset="77"/>
          </a:endParaRPr>
        </a:p>
      </dgm:t>
    </dgm:pt>
    <dgm:pt modelId="{4E49A929-18EA-C648-8345-FEABBD22B8CE}" type="sibTrans" cxnId="{92CEEA98-24C0-7448-A914-D6D9F4D3E363}">
      <dgm:prSet/>
      <dgm:spPr/>
      <dgm:t>
        <a:bodyPr/>
        <a:lstStyle/>
        <a:p>
          <a:endParaRPr lang="en-GB">
            <a:latin typeface="Poppins" pitchFamily="2" charset="77"/>
            <a:cs typeface="Poppins" pitchFamily="2" charset="77"/>
          </a:endParaRPr>
        </a:p>
      </dgm:t>
    </dgm:pt>
    <dgm:pt modelId="{2E11217A-31C1-F244-B447-CDF121AD7279}">
      <dgm:prSet phldrT="[Text]"/>
      <dgm:spPr>
        <a:solidFill>
          <a:srgbClr val="0C6580"/>
        </a:solidFill>
      </dgm:spPr>
      <dgm:t>
        <a:bodyPr/>
        <a:lstStyle/>
        <a:p>
          <a:r>
            <a:rPr lang="en-GB" dirty="0">
              <a:latin typeface="Poppins" pitchFamily="2" charset="77"/>
              <a:cs typeface="Poppins" pitchFamily="2" charset="77"/>
            </a:rPr>
            <a:t>Gender blind</a:t>
          </a:r>
        </a:p>
      </dgm:t>
    </dgm:pt>
    <dgm:pt modelId="{9DA14EBC-AB3B-DF47-8062-111114215659}" type="parTrans" cxnId="{417A6E19-3653-D547-8734-8F3FE814A814}">
      <dgm:prSet/>
      <dgm:spPr/>
      <dgm:t>
        <a:bodyPr/>
        <a:lstStyle/>
        <a:p>
          <a:endParaRPr lang="en-GB">
            <a:latin typeface="Poppins" pitchFamily="2" charset="77"/>
            <a:cs typeface="Poppins" pitchFamily="2" charset="77"/>
          </a:endParaRPr>
        </a:p>
      </dgm:t>
    </dgm:pt>
    <dgm:pt modelId="{1A6EB603-E69F-2541-940C-233C6AF5AA66}" type="sibTrans" cxnId="{417A6E19-3653-D547-8734-8F3FE814A814}">
      <dgm:prSet/>
      <dgm:spPr/>
      <dgm:t>
        <a:bodyPr/>
        <a:lstStyle/>
        <a:p>
          <a:endParaRPr lang="en-GB">
            <a:latin typeface="Poppins" pitchFamily="2" charset="77"/>
            <a:cs typeface="Poppins" pitchFamily="2" charset="77"/>
          </a:endParaRPr>
        </a:p>
      </dgm:t>
    </dgm:pt>
    <dgm:pt modelId="{B38D1A58-F7BF-B344-B1FD-5A44A43820B0}">
      <dgm:prSet phldrT="[Text]"/>
      <dgm:spPr>
        <a:noFill/>
        <a:ln>
          <a:solidFill>
            <a:srgbClr val="0C6580">
              <a:alpha val="90000"/>
            </a:srgbClr>
          </a:solidFill>
        </a:ln>
      </dgm:spPr>
      <dgm:t>
        <a:bodyPr/>
        <a:lstStyle/>
        <a:p>
          <a:r>
            <a:rPr lang="en-GB" dirty="0">
              <a:latin typeface="Poppins" pitchFamily="2" charset="77"/>
              <a:cs typeface="Poppins" pitchFamily="2" charset="77"/>
            </a:rPr>
            <a:t>Ignores gender norms</a:t>
          </a:r>
        </a:p>
      </dgm:t>
    </dgm:pt>
    <dgm:pt modelId="{A4B2E6D5-8941-3D48-8DC2-97C5BE0C6A89}" type="parTrans" cxnId="{2AB92DCC-DC8A-7642-9DF6-71EFD3A17AB0}">
      <dgm:prSet/>
      <dgm:spPr/>
      <dgm:t>
        <a:bodyPr/>
        <a:lstStyle/>
        <a:p>
          <a:endParaRPr lang="en-GB">
            <a:latin typeface="Poppins" pitchFamily="2" charset="77"/>
            <a:cs typeface="Poppins" pitchFamily="2" charset="77"/>
          </a:endParaRPr>
        </a:p>
      </dgm:t>
    </dgm:pt>
    <dgm:pt modelId="{A7AB8E3B-5EC2-9E46-9898-161D3020635D}" type="sibTrans" cxnId="{2AB92DCC-DC8A-7642-9DF6-71EFD3A17AB0}">
      <dgm:prSet/>
      <dgm:spPr/>
      <dgm:t>
        <a:bodyPr/>
        <a:lstStyle/>
        <a:p>
          <a:endParaRPr lang="en-GB">
            <a:latin typeface="Poppins" pitchFamily="2" charset="77"/>
            <a:cs typeface="Poppins" pitchFamily="2" charset="77"/>
          </a:endParaRPr>
        </a:p>
      </dgm:t>
    </dgm:pt>
    <dgm:pt modelId="{EAEB24DC-12A1-4241-BFE6-D68EB4A2EB21}">
      <dgm:prSet phldrT="[Text]"/>
      <dgm:spPr>
        <a:solidFill>
          <a:srgbClr val="0C6580"/>
        </a:solidFill>
      </dgm:spPr>
      <dgm:t>
        <a:bodyPr/>
        <a:lstStyle/>
        <a:p>
          <a:r>
            <a:rPr lang="en-GB" dirty="0">
              <a:latin typeface="Poppins" pitchFamily="2" charset="77"/>
              <a:cs typeface="Poppins" pitchFamily="2" charset="77"/>
            </a:rPr>
            <a:t>Gender sensitive</a:t>
          </a:r>
        </a:p>
      </dgm:t>
    </dgm:pt>
    <dgm:pt modelId="{B4108843-7554-0C46-B041-37C54AEFC8EA}" type="parTrans" cxnId="{1BC3E43B-E657-B24A-9441-50582EFFD884}">
      <dgm:prSet/>
      <dgm:spPr/>
      <dgm:t>
        <a:bodyPr/>
        <a:lstStyle/>
        <a:p>
          <a:endParaRPr lang="en-GB">
            <a:latin typeface="Poppins" pitchFamily="2" charset="77"/>
            <a:cs typeface="Poppins" pitchFamily="2" charset="77"/>
          </a:endParaRPr>
        </a:p>
      </dgm:t>
    </dgm:pt>
    <dgm:pt modelId="{D35097A5-9F37-794C-859C-E2BE51561EAB}" type="sibTrans" cxnId="{1BC3E43B-E657-B24A-9441-50582EFFD884}">
      <dgm:prSet/>
      <dgm:spPr/>
      <dgm:t>
        <a:bodyPr/>
        <a:lstStyle/>
        <a:p>
          <a:endParaRPr lang="en-GB">
            <a:latin typeface="Poppins" pitchFamily="2" charset="77"/>
            <a:cs typeface="Poppins" pitchFamily="2" charset="77"/>
          </a:endParaRPr>
        </a:p>
      </dgm:t>
    </dgm:pt>
    <dgm:pt modelId="{AC0D45D4-8D9A-274C-B95C-62A36CF6C46C}">
      <dgm:prSet phldrT="[Text]"/>
      <dgm:spPr>
        <a:noFill/>
        <a:ln>
          <a:solidFill>
            <a:srgbClr val="0C6580">
              <a:alpha val="90000"/>
            </a:srgbClr>
          </a:solidFill>
        </a:ln>
      </dgm:spPr>
      <dgm:t>
        <a:bodyPr/>
        <a:lstStyle/>
        <a:p>
          <a:r>
            <a:rPr lang="en-GB" dirty="0">
              <a:latin typeface="Poppins" pitchFamily="2" charset="77"/>
              <a:cs typeface="Poppins" pitchFamily="2" charset="77"/>
            </a:rPr>
            <a:t>Acknowledges but does not address gender inequalities</a:t>
          </a:r>
        </a:p>
      </dgm:t>
    </dgm:pt>
    <dgm:pt modelId="{1B2D3B83-E550-2545-86D7-D67430ACEFCF}" type="parTrans" cxnId="{15EC1DBA-7E87-F34F-AFD2-0EE9B83D59D4}">
      <dgm:prSet/>
      <dgm:spPr/>
      <dgm:t>
        <a:bodyPr/>
        <a:lstStyle/>
        <a:p>
          <a:endParaRPr lang="en-GB">
            <a:latin typeface="Poppins" pitchFamily="2" charset="77"/>
            <a:cs typeface="Poppins" pitchFamily="2" charset="77"/>
          </a:endParaRPr>
        </a:p>
      </dgm:t>
    </dgm:pt>
    <dgm:pt modelId="{08AC1F40-2564-A649-A409-5EA4C27D5382}" type="sibTrans" cxnId="{15EC1DBA-7E87-F34F-AFD2-0EE9B83D59D4}">
      <dgm:prSet/>
      <dgm:spPr/>
      <dgm:t>
        <a:bodyPr/>
        <a:lstStyle/>
        <a:p>
          <a:endParaRPr lang="en-GB">
            <a:latin typeface="Poppins" pitchFamily="2" charset="77"/>
            <a:cs typeface="Poppins" pitchFamily="2" charset="77"/>
          </a:endParaRPr>
        </a:p>
      </dgm:t>
    </dgm:pt>
    <dgm:pt modelId="{ECD351BF-DEA2-0942-91E2-72239C548A23}">
      <dgm:prSet/>
      <dgm:spPr>
        <a:solidFill>
          <a:srgbClr val="0C6580"/>
        </a:solidFill>
      </dgm:spPr>
      <dgm:t>
        <a:bodyPr/>
        <a:lstStyle/>
        <a:p>
          <a:r>
            <a:rPr lang="en-GB" dirty="0">
              <a:latin typeface="Poppins" pitchFamily="2" charset="77"/>
              <a:cs typeface="Poppins" pitchFamily="2" charset="77"/>
            </a:rPr>
            <a:t>Gender specific</a:t>
          </a:r>
        </a:p>
      </dgm:t>
    </dgm:pt>
    <dgm:pt modelId="{031A72D9-0CE0-6C48-BC72-34F5A81C27CF}" type="parTrans" cxnId="{7DA545F2-3E98-8740-BF96-88E363EA77C2}">
      <dgm:prSet/>
      <dgm:spPr/>
      <dgm:t>
        <a:bodyPr/>
        <a:lstStyle/>
        <a:p>
          <a:endParaRPr lang="en-GB">
            <a:latin typeface="Poppins" pitchFamily="2" charset="77"/>
            <a:cs typeface="Poppins" pitchFamily="2" charset="77"/>
          </a:endParaRPr>
        </a:p>
      </dgm:t>
    </dgm:pt>
    <dgm:pt modelId="{9F1B60CC-179B-4F47-9459-C27DD61718F0}" type="sibTrans" cxnId="{7DA545F2-3E98-8740-BF96-88E363EA77C2}">
      <dgm:prSet/>
      <dgm:spPr/>
      <dgm:t>
        <a:bodyPr/>
        <a:lstStyle/>
        <a:p>
          <a:endParaRPr lang="en-GB">
            <a:latin typeface="Poppins" pitchFamily="2" charset="77"/>
            <a:cs typeface="Poppins" pitchFamily="2" charset="77"/>
          </a:endParaRPr>
        </a:p>
      </dgm:t>
    </dgm:pt>
    <dgm:pt modelId="{4DDC951F-ADF7-FD46-AB13-D796584B2F07}">
      <dgm:prSet/>
      <dgm:spPr>
        <a:noFill/>
        <a:ln>
          <a:solidFill>
            <a:srgbClr val="0C6580">
              <a:alpha val="90000"/>
            </a:srgbClr>
          </a:solidFill>
        </a:ln>
      </dgm:spPr>
      <dgm:t>
        <a:bodyPr/>
        <a:lstStyle/>
        <a:p>
          <a:r>
            <a:rPr lang="en-GB" dirty="0">
              <a:latin typeface="Poppins" pitchFamily="2" charset="77"/>
              <a:cs typeface="Poppins" pitchFamily="2" charset="77"/>
            </a:rPr>
            <a:t>Acknowledges gender norms and considers women's and men's specific needs</a:t>
          </a:r>
        </a:p>
      </dgm:t>
    </dgm:pt>
    <dgm:pt modelId="{8A233C41-39DC-0840-A52E-C91F9BA4758F}" type="parTrans" cxnId="{2D75034D-DB87-4941-8F83-9300DA39BC7E}">
      <dgm:prSet/>
      <dgm:spPr/>
      <dgm:t>
        <a:bodyPr/>
        <a:lstStyle/>
        <a:p>
          <a:endParaRPr lang="en-GB">
            <a:latin typeface="Poppins" pitchFamily="2" charset="77"/>
            <a:cs typeface="Poppins" pitchFamily="2" charset="77"/>
          </a:endParaRPr>
        </a:p>
      </dgm:t>
    </dgm:pt>
    <dgm:pt modelId="{4B05946D-B7D1-4245-BED8-CF2023299FA0}" type="sibTrans" cxnId="{2D75034D-DB87-4941-8F83-9300DA39BC7E}">
      <dgm:prSet/>
      <dgm:spPr/>
      <dgm:t>
        <a:bodyPr/>
        <a:lstStyle/>
        <a:p>
          <a:endParaRPr lang="en-GB">
            <a:latin typeface="Poppins" pitchFamily="2" charset="77"/>
            <a:cs typeface="Poppins" pitchFamily="2" charset="77"/>
          </a:endParaRPr>
        </a:p>
      </dgm:t>
    </dgm:pt>
    <dgm:pt modelId="{7E3C51EB-3A7E-9442-B22B-A711B8192799}">
      <dgm:prSet/>
      <dgm:spPr>
        <a:solidFill>
          <a:srgbClr val="0C6580"/>
        </a:solidFill>
      </dgm:spPr>
      <dgm:t>
        <a:bodyPr/>
        <a:lstStyle/>
        <a:p>
          <a:r>
            <a:rPr lang="en-GB" dirty="0">
              <a:latin typeface="Poppins" pitchFamily="2" charset="77"/>
              <a:cs typeface="Poppins" pitchFamily="2" charset="77"/>
            </a:rPr>
            <a:t>Gender transformative</a:t>
          </a:r>
        </a:p>
      </dgm:t>
    </dgm:pt>
    <dgm:pt modelId="{437A921E-9ACE-7743-98AF-F45867ABC3F3}" type="parTrans" cxnId="{D63F47A0-9D70-B34E-81DC-79B6CB5BF40E}">
      <dgm:prSet/>
      <dgm:spPr/>
      <dgm:t>
        <a:bodyPr/>
        <a:lstStyle/>
        <a:p>
          <a:endParaRPr lang="en-GB">
            <a:latin typeface="Poppins" pitchFamily="2" charset="77"/>
            <a:cs typeface="Poppins" pitchFamily="2" charset="77"/>
          </a:endParaRPr>
        </a:p>
      </dgm:t>
    </dgm:pt>
    <dgm:pt modelId="{E25A6B45-F9B0-0544-9827-35121BD630DE}" type="sibTrans" cxnId="{D63F47A0-9D70-B34E-81DC-79B6CB5BF40E}">
      <dgm:prSet/>
      <dgm:spPr/>
      <dgm:t>
        <a:bodyPr/>
        <a:lstStyle/>
        <a:p>
          <a:endParaRPr lang="en-GB">
            <a:latin typeface="Poppins" pitchFamily="2" charset="77"/>
            <a:cs typeface="Poppins" pitchFamily="2" charset="77"/>
          </a:endParaRPr>
        </a:p>
      </dgm:t>
    </dgm:pt>
    <dgm:pt modelId="{18B9BADD-3596-E243-AAFA-BD52D61B7BD1}">
      <dgm:prSet/>
      <dgm:spPr>
        <a:noFill/>
        <a:ln>
          <a:solidFill>
            <a:srgbClr val="0C6580">
              <a:alpha val="90000"/>
            </a:srgbClr>
          </a:solidFill>
        </a:ln>
      </dgm:spPr>
      <dgm:t>
        <a:bodyPr/>
        <a:lstStyle/>
        <a:p>
          <a:r>
            <a:rPr lang="en-GB" dirty="0">
              <a:latin typeface="Poppins" pitchFamily="2" charset="77"/>
              <a:cs typeface="Poppins" pitchFamily="2" charset="77"/>
            </a:rPr>
            <a:t>Addresses the cause of gender-based health inequalities and works to transform harmful gender roles, norms and relations</a:t>
          </a:r>
        </a:p>
      </dgm:t>
    </dgm:pt>
    <dgm:pt modelId="{A6ECA5B1-66AC-3041-AD9C-D19664FB7C2B}" type="parTrans" cxnId="{CA90D1AF-CF24-984D-97D9-632501C91551}">
      <dgm:prSet/>
      <dgm:spPr/>
      <dgm:t>
        <a:bodyPr/>
        <a:lstStyle/>
        <a:p>
          <a:endParaRPr lang="en-GB">
            <a:latin typeface="Poppins" pitchFamily="2" charset="77"/>
            <a:cs typeface="Poppins" pitchFamily="2" charset="77"/>
          </a:endParaRPr>
        </a:p>
      </dgm:t>
    </dgm:pt>
    <dgm:pt modelId="{B2860458-621F-7A42-8428-BDA35BF99667}" type="sibTrans" cxnId="{CA90D1AF-CF24-984D-97D9-632501C91551}">
      <dgm:prSet/>
      <dgm:spPr/>
      <dgm:t>
        <a:bodyPr/>
        <a:lstStyle/>
        <a:p>
          <a:endParaRPr lang="en-GB">
            <a:latin typeface="Poppins" pitchFamily="2" charset="77"/>
            <a:cs typeface="Poppins" pitchFamily="2" charset="77"/>
          </a:endParaRPr>
        </a:p>
      </dgm:t>
    </dgm:pt>
    <dgm:pt modelId="{865E2A5F-5EC4-414F-8F92-7C5178AFB549}" type="pres">
      <dgm:prSet presAssocID="{4EAC9854-366E-2E4D-8A30-DAC854C7BA14}" presName="Name0" presStyleCnt="0">
        <dgm:presLayoutVars>
          <dgm:dir/>
          <dgm:animLvl val="lvl"/>
          <dgm:resizeHandles val="exact"/>
        </dgm:presLayoutVars>
      </dgm:prSet>
      <dgm:spPr/>
    </dgm:pt>
    <dgm:pt modelId="{90686676-1CD0-4148-955D-7498C4CCDC77}" type="pres">
      <dgm:prSet presAssocID="{99CB7D87-AAAC-FD46-AAEB-139C5649C80E}" presName="composite" presStyleCnt="0"/>
      <dgm:spPr/>
    </dgm:pt>
    <dgm:pt modelId="{046CDA3B-B362-5E4F-9A9D-BA0179DFF4E2}" type="pres">
      <dgm:prSet presAssocID="{99CB7D87-AAAC-FD46-AAEB-139C5649C80E}" presName="parTx" presStyleLbl="alignNode1" presStyleIdx="0" presStyleCnt="5">
        <dgm:presLayoutVars>
          <dgm:chMax val="0"/>
          <dgm:chPref val="0"/>
          <dgm:bulletEnabled val="1"/>
        </dgm:presLayoutVars>
      </dgm:prSet>
      <dgm:spPr/>
    </dgm:pt>
    <dgm:pt modelId="{BB772E0A-4249-EE49-BEE4-D7872518C69F}" type="pres">
      <dgm:prSet presAssocID="{99CB7D87-AAAC-FD46-AAEB-139C5649C80E}" presName="desTx" presStyleLbl="alignAccFollowNode1" presStyleIdx="0" presStyleCnt="5">
        <dgm:presLayoutVars>
          <dgm:bulletEnabled val="1"/>
        </dgm:presLayoutVars>
      </dgm:prSet>
      <dgm:spPr/>
    </dgm:pt>
    <dgm:pt modelId="{86DC15CA-523B-A240-8600-A8834DA23AB3}" type="pres">
      <dgm:prSet presAssocID="{0F1E5850-F027-2846-8D1F-250AFB426C36}" presName="space" presStyleCnt="0"/>
      <dgm:spPr/>
    </dgm:pt>
    <dgm:pt modelId="{F3BDA5D2-A434-7248-9E60-A2D830AB6CB3}" type="pres">
      <dgm:prSet presAssocID="{2E11217A-31C1-F244-B447-CDF121AD7279}" presName="composite" presStyleCnt="0"/>
      <dgm:spPr/>
    </dgm:pt>
    <dgm:pt modelId="{3EE71BA0-F827-954F-9ACA-1038C8C349C8}" type="pres">
      <dgm:prSet presAssocID="{2E11217A-31C1-F244-B447-CDF121AD7279}" presName="parTx" presStyleLbl="alignNode1" presStyleIdx="1" presStyleCnt="5">
        <dgm:presLayoutVars>
          <dgm:chMax val="0"/>
          <dgm:chPref val="0"/>
          <dgm:bulletEnabled val="1"/>
        </dgm:presLayoutVars>
      </dgm:prSet>
      <dgm:spPr/>
    </dgm:pt>
    <dgm:pt modelId="{202D86C0-E01B-E347-9008-DDF34E7B8401}" type="pres">
      <dgm:prSet presAssocID="{2E11217A-31C1-F244-B447-CDF121AD7279}" presName="desTx" presStyleLbl="alignAccFollowNode1" presStyleIdx="1" presStyleCnt="5">
        <dgm:presLayoutVars>
          <dgm:bulletEnabled val="1"/>
        </dgm:presLayoutVars>
      </dgm:prSet>
      <dgm:spPr/>
    </dgm:pt>
    <dgm:pt modelId="{41E0AB25-DE81-094E-B73A-A052A0028E19}" type="pres">
      <dgm:prSet presAssocID="{1A6EB603-E69F-2541-940C-233C6AF5AA66}" presName="space" presStyleCnt="0"/>
      <dgm:spPr/>
    </dgm:pt>
    <dgm:pt modelId="{6FB6E1BB-4B23-684B-8F71-BF062B0FD189}" type="pres">
      <dgm:prSet presAssocID="{EAEB24DC-12A1-4241-BFE6-D68EB4A2EB21}" presName="composite" presStyleCnt="0"/>
      <dgm:spPr/>
    </dgm:pt>
    <dgm:pt modelId="{F1C3071D-5529-C644-B2EB-C7A0D1E1BF6C}" type="pres">
      <dgm:prSet presAssocID="{EAEB24DC-12A1-4241-BFE6-D68EB4A2EB21}" presName="parTx" presStyleLbl="alignNode1" presStyleIdx="2" presStyleCnt="5">
        <dgm:presLayoutVars>
          <dgm:chMax val="0"/>
          <dgm:chPref val="0"/>
          <dgm:bulletEnabled val="1"/>
        </dgm:presLayoutVars>
      </dgm:prSet>
      <dgm:spPr/>
    </dgm:pt>
    <dgm:pt modelId="{1B84D03D-D53B-2E43-8C2F-956FF5EBCAD9}" type="pres">
      <dgm:prSet presAssocID="{EAEB24DC-12A1-4241-BFE6-D68EB4A2EB21}" presName="desTx" presStyleLbl="alignAccFollowNode1" presStyleIdx="2" presStyleCnt="5">
        <dgm:presLayoutVars>
          <dgm:bulletEnabled val="1"/>
        </dgm:presLayoutVars>
      </dgm:prSet>
      <dgm:spPr/>
    </dgm:pt>
    <dgm:pt modelId="{13F3778B-D499-6448-803B-4FFD39A0E258}" type="pres">
      <dgm:prSet presAssocID="{D35097A5-9F37-794C-859C-E2BE51561EAB}" presName="space" presStyleCnt="0"/>
      <dgm:spPr/>
    </dgm:pt>
    <dgm:pt modelId="{C26541A4-AA84-B54F-BC83-863B110402B1}" type="pres">
      <dgm:prSet presAssocID="{ECD351BF-DEA2-0942-91E2-72239C548A23}" presName="composite" presStyleCnt="0"/>
      <dgm:spPr/>
    </dgm:pt>
    <dgm:pt modelId="{13CD6B61-19C5-E148-9442-311D8D8369C6}" type="pres">
      <dgm:prSet presAssocID="{ECD351BF-DEA2-0942-91E2-72239C548A23}" presName="parTx" presStyleLbl="alignNode1" presStyleIdx="3" presStyleCnt="5">
        <dgm:presLayoutVars>
          <dgm:chMax val="0"/>
          <dgm:chPref val="0"/>
          <dgm:bulletEnabled val="1"/>
        </dgm:presLayoutVars>
      </dgm:prSet>
      <dgm:spPr/>
    </dgm:pt>
    <dgm:pt modelId="{634955F1-EBAF-1746-BF24-3C86C31B4306}" type="pres">
      <dgm:prSet presAssocID="{ECD351BF-DEA2-0942-91E2-72239C548A23}" presName="desTx" presStyleLbl="alignAccFollowNode1" presStyleIdx="3" presStyleCnt="5">
        <dgm:presLayoutVars>
          <dgm:bulletEnabled val="1"/>
        </dgm:presLayoutVars>
      </dgm:prSet>
      <dgm:spPr/>
    </dgm:pt>
    <dgm:pt modelId="{528022C3-CC97-3444-BF03-23425D861454}" type="pres">
      <dgm:prSet presAssocID="{9F1B60CC-179B-4F47-9459-C27DD61718F0}" presName="space" presStyleCnt="0"/>
      <dgm:spPr/>
    </dgm:pt>
    <dgm:pt modelId="{06339ADE-4258-C34D-842D-62F254144FBD}" type="pres">
      <dgm:prSet presAssocID="{7E3C51EB-3A7E-9442-B22B-A711B8192799}" presName="composite" presStyleCnt="0"/>
      <dgm:spPr/>
    </dgm:pt>
    <dgm:pt modelId="{6C76519D-68E0-D44D-A2BB-AD0F686C8E75}" type="pres">
      <dgm:prSet presAssocID="{7E3C51EB-3A7E-9442-B22B-A711B8192799}" presName="parTx" presStyleLbl="alignNode1" presStyleIdx="4" presStyleCnt="5">
        <dgm:presLayoutVars>
          <dgm:chMax val="0"/>
          <dgm:chPref val="0"/>
          <dgm:bulletEnabled val="1"/>
        </dgm:presLayoutVars>
      </dgm:prSet>
      <dgm:spPr/>
    </dgm:pt>
    <dgm:pt modelId="{B04FC525-713D-B34E-A4E1-4F16C4BA23ED}" type="pres">
      <dgm:prSet presAssocID="{7E3C51EB-3A7E-9442-B22B-A711B8192799}" presName="desTx" presStyleLbl="alignAccFollowNode1" presStyleIdx="4" presStyleCnt="5">
        <dgm:presLayoutVars>
          <dgm:bulletEnabled val="1"/>
        </dgm:presLayoutVars>
      </dgm:prSet>
      <dgm:spPr/>
    </dgm:pt>
  </dgm:ptLst>
  <dgm:cxnLst>
    <dgm:cxn modelId="{2501CF02-EBDB-C14E-A212-67AAFC6DE988}" type="presOf" srcId="{99CB7D87-AAAC-FD46-AAEB-139C5649C80E}" destId="{046CDA3B-B362-5E4F-9A9D-BA0179DFF4E2}" srcOrd="0" destOrd="0" presId="urn:microsoft.com/office/officeart/2005/8/layout/hList1"/>
    <dgm:cxn modelId="{417A6E19-3653-D547-8734-8F3FE814A814}" srcId="{4EAC9854-366E-2E4D-8A30-DAC854C7BA14}" destId="{2E11217A-31C1-F244-B447-CDF121AD7279}" srcOrd="1" destOrd="0" parTransId="{9DA14EBC-AB3B-DF47-8062-111114215659}" sibTransId="{1A6EB603-E69F-2541-940C-233C6AF5AA66}"/>
    <dgm:cxn modelId="{56CF5329-E82D-0542-8CB4-7CBD2158F7BA}" type="presOf" srcId="{18B9BADD-3596-E243-AAFA-BD52D61B7BD1}" destId="{B04FC525-713D-B34E-A4E1-4F16C4BA23ED}" srcOrd="0" destOrd="0" presId="urn:microsoft.com/office/officeart/2005/8/layout/hList1"/>
    <dgm:cxn modelId="{1BC3E43B-E657-B24A-9441-50582EFFD884}" srcId="{4EAC9854-366E-2E4D-8A30-DAC854C7BA14}" destId="{EAEB24DC-12A1-4241-BFE6-D68EB4A2EB21}" srcOrd="2" destOrd="0" parTransId="{B4108843-7554-0C46-B041-37C54AEFC8EA}" sibTransId="{D35097A5-9F37-794C-859C-E2BE51561EAB}"/>
    <dgm:cxn modelId="{3DD2EE45-92CB-8F42-99C6-C755CD4FC8A8}" type="presOf" srcId="{4DDC951F-ADF7-FD46-AB13-D796584B2F07}" destId="{634955F1-EBAF-1746-BF24-3C86C31B4306}" srcOrd="0" destOrd="0" presId="urn:microsoft.com/office/officeart/2005/8/layout/hList1"/>
    <dgm:cxn modelId="{73428C66-20D1-2548-841C-E098C50FD1DB}" type="presOf" srcId="{AC0D45D4-8D9A-274C-B95C-62A36CF6C46C}" destId="{1B84D03D-D53B-2E43-8C2F-956FF5EBCAD9}" srcOrd="0" destOrd="0" presId="urn:microsoft.com/office/officeart/2005/8/layout/hList1"/>
    <dgm:cxn modelId="{2D75034D-DB87-4941-8F83-9300DA39BC7E}" srcId="{ECD351BF-DEA2-0942-91E2-72239C548A23}" destId="{4DDC951F-ADF7-FD46-AB13-D796584B2F07}" srcOrd="0" destOrd="0" parTransId="{8A233C41-39DC-0840-A52E-C91F9BA4758F}" sibTransId="{4B05946D-B7D1-4245-BED8-CF2023299FA0}"/>
    <dgm:cxn modelId="{E54B3D4D-CBFF-CF44-BB27-B6C607C7A377}" type="presOf" srcId="{68629884-1E17-9C4C-B724-C944A9A651FC}" destId="{BB772E0A-4249-EE49-BEE4-D7872518C69F}" srcOrd="0" destOrd="0" presId="urn:microsoft.com/office/officeart/2005/8/layout/hList1"/>
    <dgm:cxn modelId="{94FC6B4D-054E-F846-BA9E-8C968F748FAE}" type="presOf" srcId="{2E11217A-31C1-F244-B447-CDF121AD7279}" destId="{3EE71BA0-F827-954F-9ACA-1038C8C349C8}" srcOrd="0" destOrd="0" presId="urn:microsoft.com/office/officeart/2005/8/layout/hList1"/>
    <dgm:cxn modelId="{28ADBC75-8BDB-AE45-BF87-E90E41C21F37}" type="presOf" srcId="{B38D1A58-F7BF-B344-B1FD-5A44A43820B0}" destId="{202D86C0-E01B-E347-9008-DDF34E7B8401}" srcOrd="0" destOrd="0" presId="urn:microsoft.com/office/officeart/2005/8/layout/hList1"/>
    <dgm:cxn modelId="{901D3989-E54F-CB4E-A99E-7A2154502306}" type="presOf" srcId="{ECD351BF-DEA2-0942-91E2-72239C548A23}" destId="{13CD6B61-19C5-E148-9442-311D8D8369C6}" srcOrd="0" destOrd="0" presId="urn:microsoft.com/office/officeart/2005/8/layout/hList1"/>
    <dgm:cxn modelId="{41E61A8A-5817-B14E-8232-A38085711B0B}" srcId="{4EAC9854-366E-2E4D-8A30-DAC854C7BA14}" destId="{99CB7D87-AAAC-FD46-AAEB-139C5649C80E}" srcOrd="0" destOrd="0" parTransId="{6787A328-34A2-BA43-9FF4-E4C75599B379}" sibTransId="{0F1E5850-F027-2846-8D1F-250AFB426C36}"/>
    <dgm:cxn modelId="{92CEEA98-24C0-7448-A914-D6D9F4D3E363}" srcId="{99CB7D87-AAAC-FD46-AAEB-139C5649C80E}" destId="{68629884-1E17-9C4C-B724-C944A9A651FC}" srcOrd="0" destOrd="0" parTransId="{13D6896F-BEEB-C043-80A3-B99B4085CAC9}" sibTransId="{4E49A929-18EA-C648-8345-FEABBD22B8CE}"/>
    <dgm:cxn modelId="{D63F47A0-9D70-B34E-81DC-79B6CB5BF40E}" srcId="{4EAC9854-366E-2E4D-8A30-DAC854C7BA14}" destId="{7E3C51EB-3A7E-9442-B22B-A711B8192799}" srcOrd="4" destOrd="0" parTransId="{437A921E-9ACE-7743-98AF-F45867ABC3F3}" sibTransId="{E25A6B45-F9B0-0544-9827-35121BD630DE}"/>
    <dgm:cxn modelId="{CA90D1AF-CF24-984D-97D9-632501C91551}" srcId="{7E3C51EB-3A7E-9442-B22B-A711B8192799}" destId="{18B9BADD-3596-E243-AAFA-BD52D61B7BD1}" srcOrd="0" destOrd="0" parTransId="{A6ECA5B1-66AC-3041-AD9C-D19664FB7C2B}" sibTransId="{B2860458-621F-7A42-8428-BDA35BF99667}"/>
    <dgm:cxn modelId="{85546BB6-CD7C-944A-8B8A-B34A3E0258A6}" type="presOf" srcId="{EAEB24DC-12A1-4241-BFE6-D68EB4A2EB21}" destId="{F1C3071D-5529-C644-B2EB-C7A0D1E1BF6C}" srcOrd="0" destOrd="0" presId="urn:microsoft.com/office/officeart/2005/8/layout/hList1"/>
    <dgm:cxn modelId="{15EC1DBA-7E87-F34F-AFD2-0EE9B83D59D4}" srcId="{EAEB24DC-12A1-4241-BFE6-D68EB4A2EB21}" destId="{AC0D45D4-8D9A-274C-B95C-62A36CF6C46C}" srcOrd="0" destOrd="0" parTransId="{1B2D3B83-E550-2545-86D7-D67430ACEFCF}" sibTransId="{08AC1F40-2564-A649-A409-5EA4C27D5382}"/>
    <dgm:cxn modelId="{B3A280C7-3829-0B44-B9F5-445EC81F8820}" type="presOf" srcId="{4EAC9854-366E-2E4D-8A30-DAC854C7BA14}" destId="{865E2A5F-5EC4-414F-8F92-7C5178AFB549}" srcOrd="0" destOrd="0" presId="urn:microsoft.com/office/officeart/2005/8/layout/hList1"/>
    <dgm:cxn modelId="{2AB92DCC-DC8A-7642-9DF6-71EFD3A17AB0}" srcId="{2E11217A-31C1-F244-B447-CDF121AD7279}" destId="{B38D1A58-F7BF-B344-B1FD-5A44A43820B0}" srcOrd="0" destOrd="0" parTransId="{A4B2E6D5-8941-3D48-8DC2-97C5BE0C6A89}" sibTransId="{A7AB8E3B-5EC2-9E46-9898-161D3020635D}"/>
    <dgm:cxn modelId="{7DA545F2-3E98-8740-BF96-88E363EA77C2}" srcId="{4EAC9854-366E-2E4D-8A30-DAC854C7BA14}" destId="{ECD351BF-DEA2-0942-91E2-72239C548A23}" srcOrd="3" destOrd="0" parTransId="{031A72D9-0CE0-6C48-BC72-34F5A81C27CF}" sibTransId="{9F1B60CC-179B-4F47-9459-C27DD61718F0}"/>
    <dgm:cxn modelId="{878319F5-2816-7C44-B990-783CC1159995}" type="presOf" srcId="{7E3C51EB-3A7E-9442-B22B-A711B8192799}" destId="{6C76519D-68E0-D44D-A2BB-AD0F686C8E75}" srcOrd="0" destOrd="0" presId="urn:microsoft.com/office/officeart/2005/8/layout/hList1"/>
    <dgm:cxn modelId="{AB3E2995-556A-7A46-8AA6-22330F11978B}" type="presParOf" srcId="{865E2A5F-5EC4-414F-8F92-7C5178AFB549}" destId="{90686676-1CD0-4148-955D-7498C4CCDC77}" srcOrd="0" destOrd="0" presId="urn:microsoft.com/office/officeart/2005/8/layout/hList1"/>
    <dgm:cxn modelId="{93FEFA37-C303-8144-A382-30F73789BC21}" type="presParOf" srcId="{90686676-1CD0-4148-955D-7498C4CCDC77}" destId="{046CDA3B-B362-5E4F-9A9D-BA0179DFF4E2}" srcOrd="0" destOrd="0" presId="urn:microsoft.com/office/officeart/2005/8/layout/hList1"/>
    <dgm:cxn modelId="{922DC562-B0ED-0E4A-9C48-C80F20E9E454}" type="presParOf" srcId="{90686676-1CD0-4148-955D-7498C4CCDC77}" destId="{BB772E0A-4249-EE49-BEE4-D7872518C69F}" srcOrd="1" destOrd="0" presId="urn:microsoft.com/office/officeart/2005/8/layout/hList1"/>
    <dgm:cxn modelId="{ADFFF28C-C09F-4545-B289-5B283F393193}" type="presParOf" srcId="{865E2A5F-5EC4-414F-8F92-7C5178AFB549}" destId="{86DC15CA-523B-A240-8600-A8834DA23AB3}" srcOrd="1" destOrd="0" presId="urn:microsoft.com/office/officeart/2005/8/layout/hList1"/>
    <dgm:cxn modelId="{AF0ACFC1-DCC7-CB48-B876-FFBEEC92574B}" type="presParOf" srcId="{865E2A5F-5EC4-414F-8F92-7C5178AFB549}" destId="{F3BDA5D2-A434-7248-9E60-A2D830AB6CB3}" srcOrd="2" destOrd="0" presId="urn:microsoft.com/office/officeart/2005/8/layout/hList1"/>
    <dgm:cxn modelId="{67EB08BD-4C1F-834A-93B1-FF06D64B7FDF}" type="presParOf" srcId="{F3BDA5D2-A434-7248-9E60-A2D830AB6CB3}" destId="{3EE71BA0-F827-954F-9ACA-1038C8C349C8}" srcOrd="0" destOrd="0" presId="urn:microsoft.com/office/officeart/2005/8/layout/hList1"/>
    <dgm:cxn modelId="{92B244C7-33F8-4241-94FF-8787A8EE9E32}" type="presParOf" srcId="{F3BDA5D2-A434-7248-9E60-A2D830AB6CB3}" destId="{202D86C0-E01B-E347-9008-DDF34E7B8401}" srcOrd="1" destOrd="0" presId="urn:microsoft.com/office/officeart/2005/8/layout/hList1"/>
    <dgm:cxn modelId="{036A8EF0-807F-8644-AD21-2F344FE7BD42}" type="presParOf" srcId="{865E2A5F-5EC4-414F-8F92-7C5178AFB549}" destId="{41E0AB25-DE81-094E-B73A-A052A0028E19}" srcOrd="3" destOrd="0" presId="urn:microsoft.com/office/officeart/2005/8/layout/hList1"/>
    <dgm:cxn modelId="{06673273-FF74-F041-B574-52CF5AAC85C4}" type="presParOf" srcId="{865E2A5F-5EC4-414F-8F92-7C5178AFB549}" destId="{6FB6E1BB-4B23-684B-8F71-BF062B0FD189}" srcOrd="4" destOrd="0" presId="urn:microsoft.com/office/officeart/2005/8/layout/hList1"/>
    <dgm:cxn modelId="{C9DB7FF9-1299-C24F-85EC-AF0CABA34F32}" type="presParOf" srcId="{6FB6E1BB-4B23-684B-8F71-BF062B0FD189}" destId="{F1C3071D-5529-C644-B2EB-C7A0D1E1BF6C}" srcOrd="0" destOrd="0" presId="urn:microsoft.com/office/officeart/2005/8/layout/hList1"/>
    <dgm:cxn modelId="{B613997A-BD47-2B43-A072-E7C10B2040F7}" type="presParOf" srcId="{6FB6E1BB-4B23-684B-8F71-BF062B0FD189}" destId="{1B84D03D-D53B-2E43-8C2F-956FF5EBCAD9}" srcOrd="1" destOrd="0" presId="urn:microsoft.com/office/officeart/2005/8/layout/hList1"/>
    <dgm:cxn modelId="{B6DD1EE3-5C72-154D-8582-CDA1A1C94460}" type="presParOf" srcId="{865E2A5F-5EC4-414F-8F92-7C5178AFB549}" destId="{13F3778B-D499-6448-803B-4FFD39A0E258}" srcOrd="5" destOrd="0" presId="urn:microsoft.com/office/officeart/2005/8/layout/hList1"/>
    <dgm:cxn modelId="{2AA74C02-7EF7-F547-89FC-FACDB4FFB0F4}" type="presParOf" srcId="{865E2A5F-5EC4-414F-8F92-7C5178AFB549}" destId="{C26541A4-AA84-B54F-BC83-863B110402B1}" srcOrd="6" destOrd="0" presId="urn:microsoft.com/office/officeart/2005/8/layout/hList1"/>
    <dgm:cxn modelId="{E523F9F4-ABC9-9845-AEF1-5A9761465349}" type="presParOf" srcId="{C26541A4-AA84-B54F-BC83-863B110402B1}" destId="{13CD6B61-19C5-E148-9442-311D8D8369C6}" srcOrd="0" destOrd="0" presId="urn:microsoft.com/office/officeart/2005/8/layout/hList1"/>
    <dgm:cxn modelId="{6C9B2E40-CB21-954F-9A95-1E27C6FF2755}" type="presParOf" srcId="{C26541A4-AA84-B54F-BC83-863B110402B1}" destId="{634955F1-EBAF-1746-BF24-3C86C31B4306}" srcOrd="1" destOrd="0" presId="urn:microsoft.com/office/officeart/2005/8/layout/hList1"/>
    <dgm:cxn modelId="{3431B201-29C3-CE4D-934E-A615C61CCF10}" type="presParOf" srcId="{865E2A5F-5EC4-414F-8F92-7C5178AFB549}" destId="{528022C3-CC97-3444-BF03-23425D861454}" srcOrd="7" destOrd="0" presId="urn:microsoft.com/office/officeart/2005/8/layout/hList1"/>
    <dgm:cxn modelId="{61F625F7-F53D-9C4D-B0C8-66F51E413EB5}" type="presParOf" srcId="{865E2A5F-5EC4-414F-8F92-7C5178AFB549}" destId="{06339ADE-4258-C34D-842D-62F254144FBD}" srcOrd="8" destOrd="0" presId="urn:microsoft.com/office/officeart/2005/8/layout/hList1"/>
    <dgm:cxn modelId="{25F81AB9-E989-2543-913C-DDD9831A5044}" type="presParOf" srcId="{06339ADE-4258-C34D-842D-62F254144FBD}" destId="{6C76519D-68E0-D44D-A2BB-AD0F686C8E75}" srcOrd="0" destOrd="0" presId="urn:microsoft.com/office/officeart/2005/8/layout/hList1"/>
    <dgm:cxn modelId="{E8B4580E-0501-814B-8B50-1D6D19E780E6}" type="presParOf" srcId="{06339ADE-4258-C34D-842D-62F254144FBD}" destId="{B04FC525-713D-B34E-A4E1-4F16C4BA23ED}" srcOrd="1" destOrd="0" presId="urn:microsoft.com/office/officeart/2005/8/layout/hLis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CD3F9B-21A7-6041-98A4-D3256B9BE5A0}" type="doc">
      <dgm:prSet loTypeId="urn:microsoft.com/office/officeart/2005/8/layout/chevron1" loCatId="" qsTypeId="urn:microsoft.com/office/officeart/2005/8/quickstyle/simple1" qsCatId="simple" csTypeId="urn:microsoft.com/office/officeart/2005/8/colors/accent1_2" csCatId="accent1" phldr="1"/>
      <dgm:spPr/>
    </dgm:pt>
    <dgm:pt modelId="{8BEDE268-654A-9044-A6C1-6AA509ED0113}">
      <dgm:prSet phldrT="[Text]" custT="1"/>
      <dgm:spPr>
        <a:solidFill>
          <a:srgbClr val="0C6580"/>
        </a:solidFill>
        <a:ln>
          <a:solidFill>
            <a:srgbClr val="0C6580"/>
          </a:solidFill>
        </a:ln>
      </dgm:spPr>
      <dgm:t>
        <a:bodyPr/>
        <a:lstStyle/>
        <a:p>
          <a:r>
            <a:rPr lang="en-GB" sz="2800" dirty="0">
              <a:latin typeface="Poppins" pitchFamily="2" charset="77"/>
              <a:cs typeface="Poppins" pitchFamily="2" charset="77"/>
            </a:rPr>
            <a:t>Exploit</a:t>
          </a:r>
        </a:p>
      </dgm:t>
    </dgm:pt>
    <dgm:pt modelId="{6F3E7452-74AF-4C42-9CBE-5968AC0A6A02}" type="parTrans" cxnId="{133814ED-CF93-3D44-945D-45570858FFBD}">
      <dgm:prSet/>
      <dgm:spPr/>
      <dgm:t>
        <a:bodyPr/>
        <a:lstStyle/>
        <a:p>
          <a:endParaRPr lang="en-GB" sz="1600">
            <a:latin typeface="Poppins" pitchFamily="2" charset="77"/>
            <a:cs typeface="Poppins" pitchFamily="2" charset="77"/>
          </a:endParaRPr>
        </a:p>
      </dgm:t>
    </dgm:pt>
    <dgm:pt modelId="{77974AF9-0B43-914D-9C10-CEC1F1543BEC}" type="sibTrans" cxnId="{133814ED-CF93-3D44-945D-45570858FFBD}">
      <dgm:prSet/>
      <dgm:spPr/>
      <dgm:t>
        <a:bodyPr/>
        <a:lstStyle/>
        <a:p>
          <a:endParaRPr lang="en-GB" sz="1600">
            <a:latin typeface="Poppins" pitchFamily="2" charset="77"/>
            <a:cs typeface="Poppins" pitchFamily="2" charset="77"/>
          </a:endParaRPr>
        </a:p>
      </dgm:t>
    </dgm:pt>
    <dgm:pt modelId="{78701233-AA9C-144B-A06E-E12EE1722E5F}">
      <dgm:prSet phldrT="[Text]" custT="1"/>
      <dgm:spPr>
        <a:solidFill>
          <a:schemeClr val="bg1"/>
        </a:solidFill>
        <a:ln>
          <a:solidFill>
            <a:srgbClr val="0C6580"/>
          </a:solidFill>
        </a:ln>
      </dgm:spPr>
      <dgm:t>
        <a:bodyPr/>
        <a:lstStyle/>
        <a:p>
          <a:r>
            <a:rPr lang="en-GB" sz="2800" dirty="0">
              <a:solidFill>
                <a:srgbClr val="0C6580"/>
              </a:solidFill>
              <a:latin typeface="Poppins" pitchFamily="2" charset="77"/>
              <a:cs typeface="Poppins" pitchFamily="2" charset="77"/>
            </a:rPr>
            <a:t>Accommodate</a:t>
          </a:r>
        </a:p>
      </dgm:t>
    </dgm:pt>
    <dgm:pt modelId="{71A79B8D-AAFC-ED40-A330-8373DA88BFB6}" type="parTrans" cxnId="{0EB3A8D6-1D95-B240-868F-ED78D95598B4}">
      <dgm:prSet/>
      <dgm:spPr/>
      <dgm:t>
        <a:bodyPr/>
        <a:lstStyle/>
        <a:p>
          <a:endParaRPr lang="en-GB" sz="1600">
            <a:latin typeface="Poppins" pitchFamily="2" charset="77"/>
            <a:cs typeface="Poppins" pitchFamily="2" charset="77"/>
          </a:endParaRPr>
        </a:p>
      </dgm:t>
    </dgm:pt>
    <dgm:pt modelId="{F372D86A-18EC-C040-9B03-C2D0341AB71A}" type="sibTrans" cxnId="{0EB3A8D6-1D95-B240-868F-ED78D95598B4}">
      <dgm:prSet/>
      <dgm:spPr/>
      <dgm:t>
        <a:bodyPr/>
        <a:lstStyle/>
        <a:p>
          <a:endParaRPr lang="en-GB" sz="1600">
            <a:latin typeface="Poppins" pitchFamily="2" charset="77"/>
            <a:cs typeface="Poppins" pitchFamily="2" charset="77"/>
          </a:endParaRPr>
        </a:p>
      </dgm:t>
    </dgm:pt>
    <dgm:pt modelId="{EA23C17D-EF6D-0044-B399-7D81CDCCF2F1}">
      <dgm:prSet phldrT="[Text]" custT="1"/>
      <dgm:spPr>
        <a:solidFill>
          <a:schemeClr val="bg1"/>
        </a:solidFill>
        <a:ln>
          <a:solidFill>
            <a:srgbClr val="0C6580"/>
          </a:solidFill>
        </a:ln>
      </dgm:spPr>
      <dgm:t>
        <a:bodyPr/>
        <a:lstStyle/>
        <a:p>
          <a:r>
            <a:rPr lang="en-GB" sz="2800" dirty="0">
              <a:solidFill>
                <a:srgbClr val="0C6580"/>
              </a:solidFill>
              <a:latin typeface="Poppins" pitchFamily="2" charset="77"/>
              <a:cs typeface="Poppins" pitchFamily="2" charset="77"/>
            </a:rPr>
            <a:t>Transform</a:t>
          </a:r>
        </a:p>
      </dgm:t>
    </dgm:pt>
    <dgm:pt modelId="{3CB0E457-F3B0-1B4D-ABAD-4D4675A96A93}" type="parTrans" cxnId="{AA3B6CF1-8608-E942-B22B-EAF05067692D}">
      <dgm:prSet/>
      <dgm:spPr/>
      <dgm:t>
        <a:bodyPr/>
        <a:lstStyle/>
        <a:p>
          <a:endParaRPr lang="en-GB" sz="1600">
            <a:latin typeface="Poppins" pitchFamily="2" charset="77"/>
            <a:cs typeface="Poppins" pitchFamily="2" charset="77"/>
          </a:endParaRPr>
        </a:p>
      </dgm:t>
    </dgm:pt>
    <dgm:pt modelId="{0C5DD397-8C2F-024A-A64C-E8FE586972B2}" type="sibTrans" cxnId="{AA3B6CF1-8608-E942-B22B-EAF05067692D}">
      <dgm:prSet/>
      <dgm:spPr/>
      <dgm:t>
        <a:bodyPr/>
        <a:lstStyle/>
        <a:p>
          <a:endParaRPr lang="en-GB" sz="1600">
            <a:latin typeface="Poppins" pitchFamily="2" charset="77"/>
            <a:cs typeface="Poppins" pitchFamily="2" charset="77"/>
          </a:endParaRPr>
        </a:p>
      </dgm:t>
    </dgm:pt>
    <dgm:pt modelId="{5B7DB327-41B5-504D-8108-C840CB4FE810}" type="pres">
      <dgm:prSet presAssocID="{16CD3F9B-21A7-6041-98A4-D3256B9BE5A0}" presName="Name0" presStyleCnt="0">
        <dgm:presLayoutVars>
          <dgm:dir/>
          <dgm:animLvl val="lvl"/>
          <dgm:resizeHandles val="exact"/>
        </dgm:presLayoutVars>
      </dgm:prSet>
      <dgm:spPr/>
    </dgm:pt>
    <dgm:pt modelId="{C9D4C6F3-ECAA-0B41-92BD-43ED2CDC114E}" type="pres">
      <dgm:prSet presAssocID="{8BEDE268-654A-9044-A6C1-6AA509ED0113}" presName="parTxOnly" presStyleLbl="node1" presStyleIdx="0" presStyleCnt="3" custScaleX="84045" custLinFactNeighborX="59751">
        <dgm:presLayoutVars>
          <dgm:chMax val="0"/>
          <dgm:chPref val="0"/>
          <dgm:bulletEnabled val="1"/>
        </dgm:presLayoutVars>
      </dgm:prSet>
      <dgm:spPr/>
    </dgm:pt>
    <dgm:pt modelId="{55E65725-5090-0D48-B847-5B9E4C212DCA}" type="pres">
      <dgm:prSet presAssocID="{77974AF9-0B43-914D-9C10-CEC1F1543BEC}" presName="parTxOnlySpace" presStyleCnt="0"/>
      <dgm:spPr/>
    </dgm:pt>
    <dgm:pt modelId="{F44A1932-6CF0-1B46-8CDA-9F37AD9DF3E0}" type="pres">
      <dgm:prSet presAssocID="{78701233-AA9C-144B-A06E-E12EE1722E5F}" presName="parTxOnly" presStyleLbl="node1" presStyleIdx="1" presStyleCnt="3" custScaleX="131859">
        <dgm:presLayoutVars>
          <dgm:chMax val="0"/>
          <dgm:chPref val="0"/>
          <dgm:bulletEnabled val="1"/>
        </dgm:presLayoutVars>
      </dgm:prSet>
      <dgm:spPr/>
    </dgm:pt>
    <dgm:pt modelId="{693B4075-284F-F842-A5B7-94D9314340FB}" type="pres">
      <dgm:prSet presAssocID="{F372D86A-18EC-C040-9B03-C2D0341AB71A}" presName="parTxOnlySpace" presStyleCnt="0"/>
      <dgm:spPr/>
    </dgm:pt>
    <dgm:pt modelId="{A44A2FBB-083E-474D-BF9A-014636BFAAAB}" type="pres">
      <dgm:prSet presAssocID="{EA23C17D-EF6D-0044-B399-7D81CDCCF2F1}" presName="parTxOnly" presStyleLbl="node1" presStyleIdx="2" presStyleCnt="3" custScaleX="60932" custLinFactNeighborX="4638">
        <dgm:presLayoutVars>
          <dgm:chMax val="0"/>
          <dgm:chPref val="0"/>
          <dgm:bulletEnabled val="1"/>
        </dgm:presLayoutVars>
      </dgm:prSet>
      <dgm:spPr/>
    </dgm:pt>
  </dgm:ptLst>
  <dgm:cxnLst>
    <dgm:cxn modelId="{88C92C6E-C6BA-5447-AD5D-D20BF334A425}" type="presOf" srcId="{16CD3F9B-21A7-6041-98A4-D3256B9BE5A0}" destId="{5B7DB327-41B5-504D-8108-C840CB4FE810}" srcOrd="0" destOrd="0" presId="urn:microsoft.com/office/officeart/2005/8/layout/chevron1"/>
    <dgm:cxn modelId="{13772E56-7B22-4244-B8DF-9CF1D959F3BF}" type="presOf" srcId="{EA23C17D-EF6D-0044-B399-7D81CDCCF2F1}" destId="{A44A2FBB-083E-474D-BF9A-014636BFAAAB}" srcOrd="0" destOrd="0" presId="urn:microsoft.com/office/officeart/2005/8/layout/chevron1"/>
    <dgm:cxn modelId="{CF1EC0C6-3A76-904B-8D52-F12BF34FF78C}" type="presOf" srcId="{8BEDE268-654A-9044-A6C1-6AA509ED0113}" destId="{C9D4C6F3-ECAA-0B41-92BD-43ED2CDC114E}" srcOrd="0" destOrd="0" presId="urn:microsoft.com/office/officeart/2005/8/layout/chevron1"/>
    <dgm:cxn modelId="{0EB3A8D6-1D95-B240-868F-ED78D95598B4}" srcId="{16CD3F9B-21A7-6041-98A4-D3256B9BE5A0}" destId="{78701233-AA9C-144B-A06E-E12EE1722E5F}" srcOrd="1" destOrd="0" parTransId="{71A79B8D-AAFC-ED40-A330-8373DA88BFB6}" sibTransId="{F372D86A-18EC-C040-9B03-C2D0341AB71A}"/>
    <dgm:cxn modelId="{133814ED-CF93-3D44-945D-45570858FFBD}" srcId="{16CD3F9B-21A7-6041-98A4-D3256B9BE5A0}" destId="{8BEDE268-654A-9044-A6C1-6AA509ED0113}" srcOrd="0" destOrd="0" parTransId="{6F3E7452-74AF-4C42-9CBE-5968AC0A6A02}" sibTransId="{77974AF9-0B43-914D-9C10-CEC1F1543BEC}"/>
    <dgm:cxn modelId="{AA3B6CF1-8608-E942-B22B-EAF05067692D}" srcId="{16CD3F9B-21A7-6041-98A4-D3256B9BE5A0}" destId="{EA23C17D-EF6D-0044-B399-7D81CDCCF2F1}" srcOrd="2" destOrd="0" parTransId="{3CB0E457-F3B0-1B4D-ABAD-4D4675A96A93}" sibTransId="{0C5DD397-8C2F-024A-A64C-E8FE586972B2}"/>
    <dgm:cxn modelId="{6124CAF3-1793-8E49-8438-AAA440B205AF}" type="presOf" srcId="{78701233-AA9C-144B-A06E-E12EE1722E5F}" destId="{F44A1932-6CF0-1B46-8CDA-9F37AD9DF3E0}" srcOrd="0" destOrd="0" presId="urn:microsoft.com/office/officeart/2005/8/layout/chevron1"/>
    <dgm:cxn modelId="{AAE9AF0A-0ECB-994F-9D5A-62576CA8114B}" type="presParOf" srcId="{5B7DB327-41B5-504D-8108-C840CB4FE810}" destId="{C9D4C6F3-ECAA-0B41-92BD-43ED2CDC114E}" srcOrd="0" destOrd="0" presId="urn:microsoft.com/office/officeart/2005/8/layout/chevron1"/>
    <dgm:cxn modelId="{D2C019D8-B058-EA40-82D7-7FA6AD075483}" type="presParOf" srcId="{5B7DB327-41B5-504D-8108-C840CB4FE810}" destId="{55E65725-5090-0D48-B847-5B9E4C212DCA}" srcOrd="1" destOrd="0" presId="urn:microsoft.com/office/officeart/2005/8/layout/chevron1"/>
    <dgm:cxn modelId="{2F07CEBE-3E0D-8F4C-A8EA-FDA57D05FF82}" type="presParOf" srcId="{5B7DB327-41B5-504D-8108-C840CB4FE810}" destId="{F44A1932-6CF0-1B46-8CDA-9F37AD9DF3E0}" srcOrd="2" destOrd="0" presId="urn:microsoft.com/office/officeart/2005/8/layout/chevron1"/>
    <dgm:cxn modelId="{86FFCD86-47E0-4B4F-84A7-A4ABA9B21DB1}" type="presParOf" srcId="{5B7DB327-41B5-504D-8108-C840CB4FE810}" destId="{693B4075-284F-F842-A5B7-94D9314340FB}" srcOrd="3" destOrd="0" presId="urn:microsoft.com/office/officeart/2005/8/layout/chevron1"/>
    <dgm:cxn modelId="{83A886A0-7C89-7947-8ED8-B8042CF45020}" type="presParOf" srcId="{5B7DB327-41B5-504D-8108-C840CB4FE810}" destId="{A44A2FBB-083E-474D-BF9A-014636BFAAAB}"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B7EFA-3560-1742-B7DB-8822C8D95C27}"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F4CFE72-6699-C949-96F4-0634C14F3AD0}">
      <dgm:prSet phldrT="[Text]" custT="1"/>
      <dgm:spPr>
        <a:solidFill>
          <a:srgbClr val="0C6580"/>
        </a:solidFill>
        <a:ln>
          <a:noFill/>
        </a:ln>
      </dgm:spPr>
      <dgm:t>
        <a:bodyPr/>
        <a:lstStyle/>
        <a:p>
          <a:r>
            <a:rPr lang="en-GB" sz="1600" dirty="0">
              <a:latin typeface="Poppins" pitchFamily="2" charset="77"/>
              <a:cs typeface="Poppins" pitchFamily="2" charset="77"/>
            </a:rPr>
            <a:t>Access to the handset</a:t>
          </a:r>
        </a:p>
      </dgm:t>
    </dgm:pt>
    <dgm:pt modelId="{E4422D6D-D627-7643-96A1-FC2157893CD7}" type="parTrans" cxnId="{FCCF041D-70B1-7E48-BE7D-581DED0B6EF4}">
      <dgm:prSet/>
      <dgm:spPr/>
      <dgm:t>
        <a:bodyPr/>
        <a:lstStyle/>
        <a:p>
          <a:endParaRPr lang="en-GB">
            <a:latin typeface="Poppins" pitchFamily="2" charset="77"/>
            <a:cs typeface="Poppins" pitchFamily="2" charset="77"/>
          </a:endParaRPr>
        </a:p>
      </dgm:t>
    </dgm:pt>
    <dgm:pt modelId="{9C760BDA-FBFD-6D4B-A509-3815116EC040}" type="sibTrans" cxnId="{FCCF041D-70B1-7E48-BE7D-581DED0B6EF4}">
      <dgm:prSet/>
      <dgm:spPr>
        <a:ln w="50800">
          <a:solidFill>
            <a:srgbClr val="9BC15E"/>
          </a:solidFill>
        </a:ln>
      </dgm:spPr>
      <dgm:t>
        <a:bodyPr/>
        <a:lstStyle/>
        <a:p>
          <a:endParaRPr lang="en-GB">
            <a:latin typeface="Poppins" pitchFamily="2" charset="77"/>
            <a:cs typeface="Poppins" pitchFamily="2" charset="77"/>
          </a:endParaRPr>
        </a:p>
      </dgm:t>
    </dgm:pt>
    <dgm:pt modelId="{E6CA3335-142B-A447-9C09-E803F239D856}">
      <dgm:prSet phldrT="[Text]" custT="1"/>
      <dgm:spPr>
        <a:solidFill>
          <a:srgbClr val="0C6580"/>
        </a:solidFill>
        <a:ln>
          <a:noFill/>
        </a:ln>
      </dgm:spPr>
      <dgm:t>
        <a:bodyPr/>
        <a:lstStyle/>
        <a:p>
          <a:r>
            <a:rPr lang="en-GB" sz="1600" dirty="0">
              <a:latin typeface="Poppins" pitchFamily="2" charset="77"/>
              <a:cs typeface="Poppins" pitchFamily="2" charset="77"/>
            </a:rPr>
            <a:t>Phone characteristics and functionality</a:t>
          </a:r>
        </a:p>
      </dgm:t>
    </dgm:pt>
    <dgm:pt modelId="{D4856056-4B11-A44F-8C82-1F85EB58B086}" type="parTrans" cxnId="{6AD7C4CE-AD3A-834A-901A-E3B057798F50}">
      <dgm:prSet/>
      <dgm:spPr/>
      <dgm:t>
        <a:bodyPr/>
        <a:lstStyle/>
        <a:p>
          <a:endParaRPr lang="en-GB">
            <a:latin typeface="Poppins" pitchFamily="2" charset="77"/>
            <a:cs typeface="Poppins" pitchFamily="2" charset="77"/>
          </a:endParaRPr>
        </a:p>
      </dgm:t>
    </dgm:pt>
    <dgm:pt modelId="{35092C30-E61A-F24C-98DF-76985063C8F7}" type="sibTrans" cxnId="{6AD7C4CE-AD3A-834A-901A-E3B057798F50}">
      <dgm:prSet/>
      <dgm:spPr>
        <a:ln w="50800">
          <a:solidFill>
            <a:srgbClr val="9BC15E"/>
          </a:solidFill>
        </a:ln>
      </dgm:spPr>
      <dgm:t>
        <a:bodyPr/>
        <a:lstStyle/>
        <a:p>
          <a:endParaRPr lang="en-GB">
            <a:latin typeface="Poppins" pitchFamily="2" charset="77"/>
            <a:cs typeface="Poppins" pitchFamily="2" charset="77"/>
          </a:endParaRPr>
        </a:p>
      </dgm:t>
    </dgm:pt>
    <dgm:pt modelId="{63C7E384-FE99-3142-AEB8-E874F1607561}">
      <dgm:prSet phldrT="[Text]" custT="1"/>
      <dgm:spPr>
        <a:solidFill>
          <a:srgbClr val="0C6580"/>
        </a:solidFill>
        <a:ln>
          <a:noFill/>
        </a:ln>
      </dgm:spPr>
      <dgm:t>
        <a:bodyPr/>
        <a:lstStyle/>
        <a:p>
          <a:r>
            <a:rPr lang="en-GB" sz="1600" dirty="0">
              <a:latin typeface="Poppins" pitchFamily="2" charset="77"/>
              <a:cs typeface="Poppins" pitchFamily="2" charset="77"/>
            </a:rPr>
            <a:t>Digital skills</a:t>
          </a:r>
        </a:p>
      </dgm:t>
    </dgm:pt>
    <dgm:pt modelId="{1D09D87F-2899-7843-A075-EF8268524E5C}" type="parTrans" cxnId="{1614F75F-D457-DF4F-A493-D607F67E7485}">
      <dgm:prSet/>
      <dgm:spPr/>
      <dgm:t>
        <a:bodyPr/>
        <a:lstStyle/>
        <a:p>
          <a:endParaRPr lang="en-GB">
            <a:latin typeface="Poppins" pitchFamily="2" charset="77"/>
            <a:cs typeface="Poppins" pitchFamily="2" charset="77"/>
          </a:endParaRPr>
        </a:p>
      </dgm:t>
    </dgm:pt>
    <dgm:pt modelId="{5E24E08E-71BC-8D40-BE71-22D0D1B8E5BB}" type="sibTrans" cxnId="{1614F75F-D457-DF4F-A493-D607F67E7485}">
      <dgm:prSet/>
      <dgm:spPr>
        <a:ln w="50800">
          <a:solidFill>
            <a:srgbClr val="9BC15E"/>
          </a:solidFill>
        </a:ln>
      </dgm:spPr>
      <dgm:t>
        <a:bodyPr/>
        <a:lstStyle/>
        <a:p>
          <a:endParaRPr lang="en-GB">
            <a:latin typeface="Poppins" pitchFamily="2" charset="77"/>
            <a:cs typeface="Poppins" pitchFamily="2" charset="77"/>
          </a:endParaRPr>
        </a:p>
      </dgm:t>
    </dgm:pt>
    <dgm:pt modelId="{AB628E22-2E61-EC4D-8AD7-27458D627D50}">
      <dgm:prSet phldrT="[Text]" custT="1"/>
      <dgm:spPr>
        <a:solidFill>
          <a:srgbClr val="0C6580"/>
        </a:solidFill>
        <a:ln>
          <a:noFill/>
        </a:ln>
      </dgm:spPr>
      <dgm:t>
        <a:bodyPr/>
        <a:lstStyle/>
        <a:p>
          <a:r>
            <a:rPr lang="en-GB" sz="1600" dirty="0">
              <a:latin typeface="Poppins" pitchFamily="2" charset="77"/>
              <a:cs typeface="Poppins" pitchFamily="2" charset="77"/>
            </a:rPr>
            <a:t>Permitted &amp; desired use</a:t>
          </a:r>
        </a:p>
      </dgm:t>
    </dgm:pt>
    <dgm:pt modelId="{73D059E4-69D0-3348-9819-761EDCF00D7A}" type="parTrans" cxnId="{EF02F478-6816-C743-840E-C9975BBC556C}">
      <dgm:prSet/>
      <dgm:spPr/>
      <dgm:t>
        <a:bodyPr/>
        <a:lstStyle/>
        <a:p>
          <a:endParaRPr lang="en-GB">
            <a:latin typeface="Poppins" pitchFamily="2" charset="77"/>
            <a:cs typeface="Poppins" pitchFamily="2" charset="77"/>
          </a:endParaRPr>
        </a:p>
      </dgm:t>
    </dgm:pt>
    <dgm:pt modelId="{72738814-306E-094F-9B61-442CF645A972}" type="sibTrans" cxnId="{EF02F478-6816-C743-840E-C9975BBC556C}">
      <dgm:prSet/>
      <dgm:spPr>
        <a:ln w="50800">
          <a:solidFill>
            <a:srgbClr val="9BC15E"/>
          </a:solidFill>
        </a:ln>
      </dgm:spPr>
      <dgm:t>
        <a:bodyPr/>
        <a:lstStyle/>
        <a:p>
          <a:endParaRPr lang="en-GB">
            <a:latin typeface="Poppins" pitchFamily="2" charset="77"/>
            <a:cs typeface="Poppins" pitchFamily="2" charset="77"/>
          </a:endParaRPr>
        </a:p>
      </dgm:t>
    </dgm:pt>
    <dgm:pt modelId="{358CA2CE-65F5-BF4C-9AB3-E587830BEF4D}">
      <dgm:prSet phldrT="[Text]" custT="1"/>
      <dgm:spPr>
        <a:solidFill>
          <a:srgbClr val="0C6580"/>
        </a:solidFill>
        <a:ln>
          <a:noFill/>
        </a:ln>
      </dgm:spPr>
      <dgm:t>
        <a:bodyPr/>
        <a:lstStyle/>
        <a:p>
          <a:r>
            <a:rPr lang="en-GB" sz="1600" dirty="0">
              <a:latin typeface="Poppins" pitchFamily="2" charset="77"/>
              <a:cs typeface="Poppins" pitchFamily="2" charset="77"/>
            </a:rPr>
            <a:t>Time allocation</a:t>
          </a:r>
        </a:p>
      </dgm:t>
    </dgm:pt>
    <dgm:pt modelId="{8CBBA8E6-E122-FC42-AA68-2191BD6E98BE}" type="parTrans" cxnId="{FFB7279F-4111-1340-BD6E-FA2A0AA68B45}">
      <dgm:prSet/>
      <dgm:spPr/>
      <dgm:t>
        <a:bodyPr/>
        <a:lstStyle/>
        <a:p>
          <a:endParaRPr lang="en-GB">
            <a:latin typeface="Poppins" pitchFamily="2" charset="77"/>
            <a:cs typeface="Poppins" pitchFamily="2" charset="77"/>
          </a:endParaRPr>
        </a:p>
      </dgm:t>
    </dgm:pt>
    <dgm:pt modelId="{8B80EE9A-6C52-F140-89EE-CBCA502114DF}" type="sibTrans" cxnId="{FFB7279F-4111-1340-BD6E-FA2A0AA68B45}">
      <dgm:prSet/>
      <dgm:spPr>
        <a:ln w="50800">
          <a:solidFill>
            <a:srgbClr val="9BC15E"/>
          </a:solidFill>
        </a:ln>
      </dgm:spPr>
      <dgm:t>
        <a:bodyPr/>
        <a:lstStyle/>
        <a:p>
          <a:endParaRPr lang="en-GB">
            <a:latin typeface="Poppins" pitchFamily="2" charset="77"/>
            <a:cs typeface="Poppins" pitchFamily="2" charset="77"/>
          </a:endParaRPr>
        </a:p>
      </dgm:t>
    </dgm:pt>
    <dgm:pt modelId="{D46D659E-BCF3-D144-AFD2-009569D43B33}" type="pres">
      <dgm:prSet presAssocID="{25BB7EFA-3560-1742-B7DB-8822C8D95C27}" presName="cycle" presStyleCnt="0">
        <dgm:presLayoutVars>
          <dgm:dir/>
          <dgm:resizeHandles val="exact"/>
        </dgm:presLayoutVars>
      </dgm:prSet>
      <dgm:spPr/>
    </dgm:pt>
    <dgm:pt modelId="{BD57E0DA-A1A3-B941-A215-3F948736BDBB}" type="pres">
      <dgm:prSet presAssocID="{BF4CFE72-6699-C949-96F4-0634C14F3AD0}" presName="node" presStyleLbl="node1" presStyleIdx="0" presStyleCnt="5">
        <dgm:presLayoutVars>
          <dgm:bulletEnabled val="1"/>
        </dgm:presLayoutVars>
      </dgm:prSet>
      <dgm:spPr/>
    </dgm:pt>
    <dgm:pt modelId="{F00DA38B-53C7-9040-B8B0-C4F9C59DFEB6}" type="pres">
      <dgm:prSet presAssocID="{BF4CFE72-6699-C949-96F4-0634C14F3AD0}" presName="spNode" presStyleCnt="0"/>
      <dgm:spPr/>
    </dgm:pt>
    <dgm:pt modelId="{346110ED-78E3-E749-BCF5-250DAC1CB962}" type="pres">
      <dgm:prSet presAssocID="{9C760BDA-FBFD-6D4B-A509-3815116EC040}" presName="sibTrans" presStyleLbl="sibTrans1D1" presStyleIdx="0" presStyleCnt="5"/>
      <dgm:spPr/>
    </dgm:pt>
    <dgm:pt modelId="{9E580F2D-4ED7-C340-9437-A75FE1EF3F92}" type="pres">
      <dgm:prSet presAssocID="{E6CA3335-142B-A447-9C09-E803F239D856}" presName="node" presStyleLbl="node1" presStyleIdx="1" presStyleCnt="5">
        <dgm:presLayoutVars>
          <dgm:bulletEnabled val="1"/>
        </dgm:presLayoutVars>
      </dgm:prSet>
      <dgm:spPr/>
    </dgm:pt>
    <dgm:pt modelId="{9EB944E1-49F0-AA47-B9CF-B4363B8085F7}" type="pres">
      <dgm:prSet presAssocID="{E6CA3335-142B-A447-9C09-E803F239D856}" presName="spNode" presStyleCnt="0"/>
      <dgm:spPr/>
    </dgm:pt>
    <dgm:pt modelId="{A342FDCB-494A-E34C-9D27-B947916A2E00}" type="pres">
      <dgm:prSet presAssocID="{35092C30-E61A-F24C-98DF-76985063C8F7}" presName="sibTrans" presStyleLbl="sibTrans1D1" presStyleIdx="1" presStyleCnt="5"/>
      <dgm:spPr/>
    </dgm:pt>
    <dgm:pt modelId="{89191FC8-90FD-334E-B9D0-5BB02234532B}" type="pres">
      <dgm:prSet presAssocID="{63C7E384-FE99-3142-AEB8-E874F1607561}" presName="node" presStyleLbl="node1" presStyleIdx="2" presStyleCnt="5">
        <dgm:presLayoutVars>
          <dgm:bulletEnabled val="1"/>
        </dgm:presLayoutVars>
      </dgm:prSet>
      <dgm:spPr/>
    </dgm:pt>
    <dgm:pt modelId="{21D052E1-04A0-F745-ADF3-95C4A97AA234}" type="pres">
      <dgm:prSet presAssocID="{63C7E384-FE99-3142-AEB8-E874F1607561}" presName="spNode" presStyleCnt="0"/>
      <dgm:spPr/>
    </dgm:pt>
    <dgm:pt modelId="{63BA400A-44D4-7B41-83B4-F01FCF1F1A8F}" type="pres">
      <dgm:prSet presAssocID="{5E24E08E-71BC-8D40-BE71-22D0D1B8E5BB}" presName="sibTrans" presStyleLbl="sibTrans1D1" presStyleIdx="2" presStyleCnt="5"/>
      <dgm:spPr/>
    </dgm:pt>
    <dgm:pt modelId="{4B8E5294-48FD-8B4C-9FA7-84941C3A535B}" type="pres">
      <dgm:prSet presAssocID="{AB628E22-2E61-EC4D-8AD7-27458D627D50}" presName="node" presStyleLbl="node1" presStyleIdx="3" presStyleCnt="5">
        <dgm:presLayoutVars>
          <dgm:bulletEnabled val="1"/>
        </dgm:presLayoutVars>
      </dgm:prSet>
      <dgm:spPr/>
    </dgm:pt>
    <dgm:pt modelId="{22FF6E39-1476-9346-9C8E-5A659386F597}" type="pres">
      <dgm:prSet presAssocID="{AB628E22-2E61-EC4D-8AD7-27458D627D50}" presName="spNode" presStyleCnt="0"/>
      <dgm:spPr/>
    </dgm:pt>
    <dgm:pt modelId="{C2960AF1-AD03-B146-B5E9-7F2C9FAFD4D0}" type="pres">
      <dgm:prSet presAssocID="{72738814-306E-094F-9B61-442CF645A972}" presName="sibTrans" presStyleLbl="sibTrans1D1" presStyleIdx="3" presStyleCnt="5"/>
      <dgm:spPr/>
    </dgm:pt>
    <dgm:pt modelId="{2F6C4370-2D38-734E-8776-A0505557FF85}" type="pres">
      <dgm:prSet presAssocID="{358CA2CE-65F5-BF4C-9AB3-E587830BEF4D}" presName="node" presStyleLbl="node1" presStyleIdx="4" presStyleCnt="5">
        <dgm:presLayoutVars>
          <dgm:bulletEnabled val="1"/>
        </dgm:presLayoutVars>
      </dgm:prSet>
      <dgm:spPr/>
    </dgm:pt>
    <dgm:pt modelId="{0D53230F-E9E8-0848-BA19-F0B7822360D6}" type="pres">
      <dgm:prSet presAssocID="{358CA2CE-65F5-BF4C-9AB3-E587830BEF4D}" presName="spNode" presStyleCnt="0"/>
      <dgm:spPr/>
    </dgm:pt>
    <dgm:pt modelId="{900AD55B-F3D9-A34E-828C-FAE8EE93B0CF}" type="pres">
      <dgm:prSet presAssocID="{8B80EE9A-6C52-F140-89EE-CBCA502114DF}" presName="sibTrans" presStyleLbl="sibTrans1D1" presStyleIdx="4" presStyleCnt="5"/>
      <dgm:spPr/>
    </dgm:pt>
  </dgm:ptLst>
  <dgm:cxnLst>
    <dgm:cxn modelId="{0D82A40A-2016-8E40-82DD-39BCB79449C8}" type="presOf" srcId="{35092C30-E61A-F24C-98DF-76985063C8F7}" destId="{A342FDCB-494A-E34C-9D27-B947916A2E00}" srcOrd="0" destOrd="0" presId="urn:microsoft.com/office/officeart/2005/8/layout/cycle6"/>
    <dgm:cxn modelId="{FCCF041D-70B1-7E48-BE7D-581DED0B6EF4}" srcId="{25BB7EFA-3560-1742-B7DB-8822C8D95C27}" destId="{BF4CFE72-6699-C949-96F4-0634C14F3AD0}" srcOrd="0" destOrd="0" parTransId="{E4422D6D-D627-7643-96A1-FC2157893CD7}" sibTransId="{9C760BDA-FBFD-6D4B-A509-3815116EC040}"/>
    <dgm:cxn modelId="{AB748C5B-9E4B-7D4F-9F2F-A91EBE7FF51B}" type="presOf" srcId="{AB628E22-2E61-EC4D-8AD7-27458D627D50}" destId="{4B8E5294-48FD-8B4C-9FA7-84941C3A535B}" srcOrd="0" destOrd="0" presId="urn:microsoft.com/office/officeart/2005/8/layout/cycle6"/>
    <dgm:cxn modelId="{1614F75F-D457-DF4F-A493-D607F67E7485}" srcId="{25BB7EFA-3560-1742-B7DB-8822C8D95C27}" destId="{63C7E384-FE99-3142-AEB8-E874F1607561}" srcOrd="2" destOrd="0" parTransId="{1D09D87F-2899-7843-A075-EF8268524E5C}" sibTransId="{5E24E08E-71BC-8D40-BE71-22D0D1B8E5BB}"/>
    <dgm:cxn modelId="{594AFE65-1B84-424B-84BE-E4130A5ECDF6}" type="presOf" srcId="{25BB7EFA-3560-1742-B7DB-8822C8D95C27}" destId="{D46D659E-BCF3-D144-AFD2-009569D43B33}" srcOrd="0" destOrd="0" presId="urn:microsoft.com/office/officeart/2005/8/layout/cycle6"/>
    <dgm:cxn modelId="{B6008169-C585-4442-B349-BD81B6B7F356}" type="presOf" srcId="{E6CA3335-142B-A447-9C09-E803F239D856}" destId="{9E580F2D-4ED7-C340-9437-A75FE1EF3F92}" srcOrd="0" destOrd="0" presId="urn:microsoft.com/office/officeart/2005/8/layout/cycle6"/>
    <dgm:cxn modelId="{0A89F64D-ACBF-424D-B2CD-81C543AF418F}" type="presOf" srcId="{BF4CFE72-6699-C949-96F4-0634C14F3AD0}" destId="{BD57E0DA-A1A3-B941-A215-3F948736BDBB}" srcOrd="0" destOrd="0" presId="urn:microsoft.com/office/officeart/2005/8/layout/cycle6"/>
    <dgm:cxn modelId="{A2423454-2436-D940-9CA8-39F6270FFADE}" type="presOf" srcId="{72738814-306E-094F-9B61-442CF645A972}" destId="{C2960AF1-AD03-B146-B5E9-7F2C9FAFD4D0}" srcOrd="0" destOrd="0" presId="urn:microsoft.com/office/officeart/2005/8/layout/cycle6"/>
    <dgm:cxn modelId="{EF02F478-6816-C743-840E-C9975BBC556C}" srcId="{25BB7EFA-3560-1742-B7DB-8822C8D95C27}" destId="{AB628E22-2E61-EC4D-8AD7-27458D627D50}" srcOrd="3" destOrd="0" parTransId="{73D059E4-69D0-3348-9819-761EDCF00D7A}" sibTransId="{72738814-306E-094F-9B61-442CF645A972}"/>
    <dgm:cxn modelId="{AB24559D-69AC-B54A-8E4F-3FBC9AC8D6D5}" type="presOf" srcId="{9C760BDA-FBFD-6D4B-A509-3815116EC040}" destId="{346110ED-78E3-E749-BCF5-250DAC1CB962}" srcOrd="0" destOrd="0" presId="urn:microsoft.com/office/officeart/2005/8/layout/cycle6"/>
    <dgm:cxn modelId="{FFB7279F-4111-1340-BD6E-FA2A0AA68B45}" srcId="{25BB7EFA-3560-1742-B7DB-8822C8D95C27}" destId="{358CA2CE-65F5-BF4C-9AB3-E587830BEF4D}" srcOrd="4" destOrd="0" parTransId="{8CBBA8E6-E122-FC42-AA68-2191BD6E98BE}" sibTransId="{8B80EE9A-6C52-F140-89EE-CBCA502114DF}"/>
    <dgm:cxn modelId="{2E5EAFB6-E243-8549-9F85-25A5765F2569}" type="presOf" srcId="{8B80EE9A-6C52-F140-89EE-CBCA502114DF}" destId="{900AD55B-F3D9-A34E-828C-FAE8EE93B0CF}" srcOrd="0" destOrd="0" presId="urn:microsoft.com/office/officeart/2005/8/layout/cycle6"/>
    <dgm:cxn modelId="{226534B9-5A9E-824E-8CFF-BAB799560205}" type="presOf" srcId="{5E24E08E-71BC-8D40-BE71-22D0D1B8E5BB}" destId="{63BA400A-44D4-7B41-83B4-F01FCF1F1A8F}" srcOrd="0" destOrd="0" presId="urn:microsoft.com/office/officeart/2005/8/layout/cycle6"/>
    <dgm:cxn modelId="{6AD7C4CE-AD3A-834A-901A-E3B057798F50}" srcId="{25BB7EFA-3560-1742-B7DB-8822C8D95C27}" destId="{E6CA3335-142B-A447-9C09-E803F239D856}" srcOrd="1" destOrd="0" parTransId="{D4856056-4B11-A44F-8C82-1F85EB58B086}" sibTransId="{35092C30-E61A-F24C-98DF-76985063C8F7}"/>
    <dgm:cxn modelId="{DA76A9EA-50C6-9144-A534-2276EB46FA80}" type="presOf" srcId="{358CA2CE-65F5-BF4C-9AB3-E587830BEF4D}" destId="{2F6C4370-2D38-734E-8776-A0505557FF85}" srcOrd="0" destOrd="0" presId="urn:microsoft.com/office/officeart/2005/8/layout/cycle6"/>
    <dgm:cxn modelId="{56214BF3-9F5B-7E4E-9B87-FD1CD838CD18}" type="presOf" srcId="{63C7E384-FE99-3142-AEB8-E874F1607561}" destId="{89191FC8-90FD-334E-B9D0-5BB02234532B}" srcOrd="0" destOrd="0" presId="urn:microsoft.com/office/officeart/2005/8/layout/cycle6"/>
    <dgm:cxn modelId="{1885E4C5-B4FF-664B-8937-220487AAC219}" type="presParOf" srcId="{D46D659E-BCF3-D144-AFD2-009569D43B33}" destId="{BD57E0DA-A1A3-B941-A215-3F948736BDBB}" srcOrd="0" destOrd="0" presId="urn:microsoft.com/office/officeart/2005/8/layout/cycle6"/>
    <dgm:cxn modelId="{58D60B56-9251-3F45-A4EA-DD3DD1A9EE96}" type="presParOf" srcId="{D46D659E-BCF3-D144-AFD2-009569D43B33}" destId="{F00DA38B-53C7-9040-B8B0-C4F9C59DFEB6}" srcOrd="1" destOrd="0" presId="urn:microsoft.com/office/officeart/2005/8/layout/cycle6"/>
    <dgm:cxn modelId="{CE7D3247-8AD6-AC4B-8855-8BAEC28DC970}" type="presParOf" srcId="{D46D659E-BCF3-D144-AFD2-009569D43B33}" destId="{346110ED-78E3-E749-BCF5-250DAC1CB962}" srcOrd="2" destOrd="0" presId="urn:microsoft.com/office/officeart/2005/8/layout/cycle6"/>
    <dgm:cxn modelId="{82F2F026-9958-194E-AEE9-8AD54D41B97A}" type="presParOf" srcId="{D46D659E-BCF3-D144-AFD2-009569D43B33}" destId="{9E580F2D-4ED7-C340-9437-A75FE1EF3F92}" srcOrd="3" destOrd="0" presId="urn:microsoft.com/office/officeart/2005/8/layout/cycle6"/>
    <dgm:cxn modelId="{873A1CE0-5F44-FF4C-BC67-FFE13F06013D}" type="presParOf" srcId="{D46D659E-BCF3-D144-AFD2-009569D43B33}" destId="{9EB944E1-49F0-AA47-B9CF-B4363B8085F7}" srcOrd="4" destOrd="0" presId="urn:microsoft.com/office/officeart/2005/8/layout/cycle6"/>
    <dgm:cxn modelId="{86689D35-BFA2-F843-BB88-69D2F0FC1A01}" type="presParOf" srcId="{D46D659E-BCF3-D144-AFD2-009569D43B33}" destId="{A342FDCB-494A-E34C-9D27-B947916A2E00}" srcOrd="5" destOrd="0" presId="urn:microsoft.com/office/officeart/2005/8/layout/cycle6"/>
    <dgm:cxn modelId="{C8B3B62E-65D8-494B-A775-29BE0DD32F89}" type="presParOf" srcId="{D46D659E-BCF3-D144-AFD2-009569D43B33}" destId="{89191FC8-90FD-334E-B9D0-5BB02234532B}" srcOrd="6" destOrd="0" presId="urn:microsoft.com/office/officeart/2005/8/layout/cycle6"/>
    <dgm:cxn modelId="{56172982-A00C-4B45-AE12-40B1F4363E2D}" type="presParOf" srcId="{D46D659E-BCF3-D144-AFD2-009569D43B33}" destId="{21D052E1-04A0-F745-ADF3-95C4A97AA234}" srcOrd="7" destOrd="0" presId="urn:microsoft.com/office/officeart/2005/8/layout/cycle6"/>
    <dgm:cxn modelId="{ACBBABEF-5937-0141-9284-FEA84F3666D4}" type="presParOf" srcId="{D46D659E-BCF3-D144-AFD2-009569D43B33}" destId="{63BA400A-44D4-7B41-83B4-F01FCF1F1A8F}" srcOrd="8" destOrd="0" presId="urn:microsoft.com/office/officeart/2005/8/layout/cycle6"/>
    <dgm:cxn modelId="{F52E8A08-C880-BB47-8AB3-C6D2E005A527}" type="presParOf" srcId="{D46D659E-BCF3-D144-AFD2-009569D43B33}" destId="{4B8E5294-48FD-8B4C-9FA7-84941C3A535B}" srcOrd="9" destOrd="0" presId="urn:microsoft.com/office/officeart/2005/8/layout/cycle6"/>
    <dgm:cxn modelId="{69F34E32-A0A4-0642-8771-038BEA6455DA}" type="presParOf" srcId="{D46D659E-BCF3-D144-AFD2-009569D43B33}" destId="{22FF6E39-1476-9346-9C8E-5A659386F597}" srcOrd="10" destOrd="0" presId="urn:microsoft.com/office/officeart/2005/8/layout/cycle6"/>
    <dgm:cxn modelId="{BFE51510-E4B8-2941-BC69-777C681EDB16}" type="presParOf" srcId="{D46D659E-BCF3-D144-AFD2-009569D43B33}" destId="{C2960AF1-AD03-B146-B5E9-7F2C9FAFD4D0}" srcOrd="11" destOrd="0" presId="urn:microsoft.com/office/officeart/2005/8/layout/cycle6"/>
    <dgm:cxn modelId="{52678DDB-8545-914B-AD58-749D58DDF139}" type="presParOf" srcId="{D46D659E-BCF3-D144-AFD2-009569D43B33}" destId="{2F6C4370-2D38-734E-8776-A0505557FF85}" srcOrd="12" destOrd="0" presId="urn:microsoft.com/office/officeart/2005/8/layout/cycle6"/>
    <dgm:cxn modelId="{5E885DF3-93E5-A944-9460-98D999AFC413}" type="presParOf" srcId="{D46D659E-BCF3-D144-AFD2-009569D43B33}" destId="{0D53230F-E9E8-0848-BA19-F0B7822360D6}" srcOrd="13" destOrd="0" presId="urn:microsoft.com/office/officeart/2005/8/layout/cycle6"/>
    <dgm:cxn modelId="{A9C3FF71-6707-DF46-B63F-AA96CF8D1CF1}" type="presParOf" srcId="{D46D659E-BCF3-D144-AFD2-009569D43B33}" destId="{900AD55B-F3D9-A34E-828C-FAE8EE93B0CF}"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AAFA56-789C-0B46-9FF9-51DB947DE6E3}"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A48E1E6F-66E1-C343-9AC5-C141704A9A0B}">
      <dgm:prSet phldrT="[Text]" custT="1"/>
      <dgm:spPr>
        <a:solidFill>
          <a:srgbClr val="ED7D32"/>
        </a:solidFill>
      </dgm:spPr>
      <dgm:t>
        <a:bodyPr/>
        <a:lstStyle/>
        <a:p>
          <a:r>
            <a:rPr lang="en-GB" sz="2000" b="1" dirty="0">
              <a:latin typeface="Poppins" panose="00000500000000000000" pitchFamily="2" charset="0"/>
              <a:ea typeface="Roboto Slab" pitchFamily="2" charset="0"/>
              <a:cs typeface="Poppins" panose="00000500000000000000" pitchFamily="2" charset="0"/>
            </a:rPr>
            <a:t>1. Discover</a:t>
          </a:r>
        </a:p>
      </dgm:t>
    </dgm:pt>
    <dgm:pt modelId="{09848970-1897-7841-A4E7-F6B2B9EE1F0E}" type="parTrans" cxnId="{1B683274-AA51-4E48-BFF2-3A226CDFF24F}">
      <dgm:prSet/>
      <dgm:spPr/>
      <dgm:t>
        <a:bodyPr/>
        <a:lstStyle/>
        <a:p>
          <a:endParaRPr lang="en-GB" sz="1000" b="1">
            <a:latin typeface="Roboto Slab" pitchFamily="2" charset="0"/>
            <a:ea typeface="Roboto Slab" pitchFamily="2" charset="0"/>
          </a:endParaRPr>
        </a:p>
      </dgm:t>
    </dgm:pt>
    <dgm:pt modelId="{364B07D4-1635-4247-B0CA-8569B7118C93}" type="sibTrans" cxnId="{1B683274-AA51-4E48-BFF2-3A226CDFF24F}">
      <dgm:prSet/>
      <dgm:spPr>
        <a:solidFill>
          <a:srgbClr val="ED7D32"/>
        </a:solidFill>
        <a:ln>
          <a:noFill/>
        </a:ln>
      </dgm:spPr>
      <dgm:t>
        <a:bodyPr/>
        <a:lstStyle/>
        <a:p>
          <a:endParaRPr lang="en-GB" sz="1000" b="1">
            <a:latin typeface="Roboto Slab" pitchFamily="2" charset="0"/>
            <a:ea typeface="Roboto Slab" pitchFamily="2" charset="0"/>
          </a:endParaRPr>
        </a:p>
      </dgm:t>
    </dgm:pt>
    <dgm:pt modelId="{5D2CC049-F553-0B4B-A7DA-88F74460CA7A}">
      <dgm:prSet phldrT="[Text]" custT="1"/>
      <dgm:spPr>
        <a:solidFill>
          <a:schemeClr val="accent1"/>
        </a:solidFill>
      </dgm:spPr>
      <dgm:t>
        <a:bodyPr/>
        <a:lstStyle/>
        <a:p>
          <a:pPr marL="0" lvl="0" indent="0" algn="ctr" defTabSz="889000">
            <a:lnSpc>
              <a:spcPct val="90000"/>
            </a:lnSpc>
            <a:spcBef>
              <a:spcPct val="0"/>
            </a:spcBef>
            <a:spcAft>
              <a:spcPct val="35000"/>
            </a:spcAft>
            <a:buNone/>
          </a:pPr>
          <a:r>
            <a:rPr lang="en-GB" sz="2000" b="1" kern="1200" dirty="0">
              <a:solidFill>
                <a:prstClr val="white"/>
              </a:solidFill>
              <a:latin typeface="Poppins" panose="00000500000000000000" pitchFamily="2" charset="0"/>
              <a:ea typeface="Roboto Slab" pitchFamily="2" charset="0"/>
              <a:cs typeface="Poppins" panose="00000500000000000000" pitchFamily="2" charset="0"/>
            </a:rPr>
            <a:t>2. </a:t>
          </a:r>
          <a:br>
            <a:rPr lang="en-GB" sz="2000" b="1" kern="1200" dirty="0">
              <a:solidFill>
                <a:prstClr val="white"/>
              </a:solidFill>
              <a:latin typeface="Poppins" panose="00000500000000000000" pitchFamily="2" charset="0"/>
              <a:ea typeface="Roboto Slab" pitchFamily="2" charset="0"/>
              <a:cs typeface="Poppins" panose="00000500000000000000" pitchFamily="2" charset="0"/>
            </a:rPr>
          </a:br>
          <a:r>
            <a:rPr lang="en-GB" sz="2000" b="1" kern="1200" dirty="0">
              <a:solidFill>
                <a:prstClr val="white"/>
              </a:solidFill>
              <a:latin typeface="Poppins" panose="00000500000000000000" pitchFamily="2" charset="0"/>
              <a:ea typeface="Roboto Slab" pitchFamily="2" charset="0"/>
              <a:cs typeface="Poppins" panose="00000500000000000000" pitchFamily="2" charset="0"/>
            </a:rPr>
            <a:t>Define</a:t>
          </a:r>
        </a:p>
      </dgm:t>
    </dgm:pt>
    <dgm:pt modelId="{5044F692-B570-484C-BCD4-B2D273827568}" type="parTrans" cxnId="{8D4A0443-83BE-424E-A52B-A91DD50B73CC}">
      <dgm:prSet/>
      <dgm:spPr/>
      <dgm:t>
        <a:bodyPr/>
        <a:lstStyle/>
        <a:p>
          <a:endParaRPr lang="en-GB" sz="1000" b="1">
            <a:latin typeface="Roboto Slab" pitchFamily="2" charset="0"/>
            <a:ea typeface="Roboto Slab" pitchFamily="2" charset="0"/>
          </a:endParaRPr>
        </a:p>
      </dgm:t>
    </dgm:pt>
    <dgm:pt modelId="{618A0932-4E75-4846-A6C7-3A880B894525}" type="sibTrans" cxnId="{8D4A0443-83BE-424E-A52B-A91DD50B73CC}">
      <dgm:prSet/>
      <dgm:spPr>
        <a:solidFill>
          <a:srgbClr val="ED7D32"/>
        </a:solidFill>
        <a:ln>
          <a:noFill/>
        </a:ln>
      </dgm:spPr>
      <dgm:t>
        <a:bodyPr/>
        <a:lstStyle/>
        <a:p>
          <a:endParaRPr lang="en-GB" sz="1000" b="1">
            <a:latin typeface="Roboto Slab" pitchFamily="2" charset="0"/>
            <a:ea typeface="Roboto Slab" pitchFamily="2" charset="0"/>
          </a:endParaRPr>
        </a:p>
      </dgm:t>
    </dgm:pt>
    <dgm:pt modelId="{01472D91-155D-8541-A6B3-94AD1077F643}">
      <dgm:prSet phldrT="[Text]" custT="1"/>
      <dgm:spPr>
        <a:solidFill>
          <a:srgbClr val="70AD47"/>
        </a:solidFill>
      </dgm:spPr>
      <dgm:t>
        <a:bodyPr/>
        <a:lstStyle/>
        <a:p>
          <a:r>
            <a:rPr lang="en-GB" sz="2000" b="1" kern="1200" dirty="0">
              <a:solidFill>
                <a:prstClr val="white"/>
              </a:solidFill>
              <a:latin typeface="Poppins" panose="00000500000000000000" pitchFamily="2" charset="0"/>
              <a:ea typeface="Roboto Slab" pitchFamily="2" charset="0"/>
              <a:cs typeface="Poppins" panose="00000500000000000000" pitchFamily="2" charset="0"/>
            </a:rPr>
            <a:t>3. Generate ideas</a:t>
          </a:r>
        </a:p>
      </dgm:t>
    </dgm:pt>
    <dgm:pt modelId="{4DE1D243-90A7-5D4C-992A-2C133419ED4D}" type="parTrans" cxnId="{76EF583C-6E31-4840-9649-EF9269187AE7}">
      <dgm:prSet/>
      <dgm:spPr/>
      <dgm:t>
        <a:bodyPr/>
        <a:lstStyle/>
        <a:p>
          <a:endParaRPr lang="en-GB" sz="1000" b="1">
            <a:latin typeface="Roboto Slab" pitchFamily="2" charset="0"/>
            <a:ea typeface="Roboto Slab" pitchFamily="2" charset="0"/>
          </a:endParaRPr>
        </a:p>
      </dgm:t>
    </dgm:pt>
    <dgm:pt modelId="{75D5072F-B4B7-E349-AE1A-C1C8D73629AC}" type="sibTrans" cxnId="{76EF583C-6E31-4840-9649-EF9269187AE7}">
      <dgm:prSet/>
      <dgm:spPr>
        <a:solidFill>
          <a:srgbClr val="ED7D32"/>
        </a:solidFill>
        <a:ln>
          <a:noFill/>
        </a:ln>
      </dgm:spPr>
      <dgm:t>
        <a:bodyPr/>
        <a:lstStyle/>
        <a:p>
          <a:endParaRPr lang="en-GB" sz="1000" b="1">
            <a:latin typeface="Roboto Slab" pitchFamily="2" charset="0"/>
            <a:ea typeface="Roboto Slab" pitchFamily="2" charset="0"/>
          </a:endParaRPr>
        </a:p>
      </dgm:t>
    </dgm:pt>
    <dgm:pt modelId="{8C6D3B7A-8AFE-9C46-AF49-693A1B5D2783}">
      <dgm:prSet phldrT="[Text]" custT="1"/>
      <dgm:spPr>
        <a:solidFill>
          <a:schemeClr val="accent5"/>
        </a:solidFill>
      </dgm:spPr>
      <dgm:t>
        <a:bodyPr/>
        <a:lstStyle/>
        <a:p>
          <a:pPr marL="0" lvl="0" indent="0" algn="ctr" defTabSz="889000">
            <a:lnSpc>
              <a:spcPct val="90000"/>
            </a:lnSpc>
            <a:spcBef>
              <a:spcPct val="0"/>
            </a:spcBef>
            <a:spcAft>
              <a:spcPct val="35000"/>
            </a:spcAft>
            <a:buNone/>
          </a:pPr>
          <a:r>
            <a:rPr lang="en-GB" sz="2000" b="1" kern="1200" dirty="0">
              <a:solidFill>
                <a:prstClr val="white"/>
              </a:solidFill>
              <a:latin typeface="Poppins" panose="00000500000000000000" pitchFamily="2" charset="0"/>
              <a:ea typeface="Roboto Slab" pitchFamily="2" charset="0"/>
              <a:cs typeface="Poppins" panose="00000500000000000000" pitchFamily="2" charset="0"/>
            </a:rPr>
            <a:t>4. Prototype</a:t>
          </a:r>
        </a:p>
      </dgm:t>
    </dgm:pt>
    <dgm:pt modelId="{A88FC966-90E6-0A4E-9E11-F2A410E34DBA}" type="parTrans" cxnId="{D383B54D-1592-504B-8079-9F2752FAAD27}">
      <dgm:prSet/>
      <dgm:spPr/>
      <dgm:t>
        <a:bodyPr/>
        <a:lstStyle/>
        <a:p>
          <a:endParaRPr lang="en-GB" sz="1000" b="1">
            <a:latin typeface="Roboto Slab" pitchFamily="2" charset="0"/>
            <a:ea typeface="Roboto Slab" pitchFamily="2" charset="0"/>
          </a:endParaRPr>
        </a:p>
      </dgm:t>
    </dgm:pt>
    <dgm:pt modelId="{688AABEF-5ED0-A34B-AF86-8E242961ABBB}" type="sibTrans" cxnId="{D383B54D-1592-504B-8079-9F2752FAAD27}">
      <dgm:prSet/>
      <dgm:spPr>
        <a:solidFill>
          <a:srgbClr val="ED7D32"/>
        </a:solidFill>
        <a:ln>
          <a:noFill/>
        </a:ln>
      </dgm:spPr>
      <dgm:t>
        <a:bodyPr/>
        <a:lstStyle/>
        <a:p>
          <a:endParaRPr lang="en-GB" sz="1000" b="1">
            <a:latin typeface="Roboto Slab" pitchFamily="2" charset="0"/>
            <a:ea typeface="Roboto Slab" pitchFamily="2" charset="0"/>
          </a:endParaRPr>
        </a:p>
      </dgm:t>
    </dgm:pt>
    <dgm:pt modelId="{983F4C98-2554-1740-B864-9B02D873FE5C}">
      <dgm:prSet phldrT="[Text]" custT="1"/>
      <dgm:spPr>
        <a:solidFill>
          <a:srgbClr val="C00000"/>
        </a:solidFill>
      </dgm:spPr>
      <dgm:t>
        <a:bodyPr/>
        <a:lstStyle/>
        <a:p>
          <a:r>
            <a:rPr lang="en-GB" sz="2000" b="1" dirty="0">
              <a:latin typeface="Poppins" panose="00000500000000000000" pitchFamily="2" charset="0"/>
              <a:ea typeface="Roboto Slab" pitchFamily="2" charset="0"/>
              <a:cs typeface="Poppins" panose="00000500000000000000" pitchFamily="2" charset="0"/>
            </a:rPr>
            <a:t>5. </a:t>
          </a:r>
          <a:br>
            <a:rPr lang="en-GB" sz="2000" b="1" dirty="0">
              <a:latin typeface="Poppins" panose="00000500000000000000" pitchFamily="2" charset="0"/>
              <a:ea typeface="Roboto Slab" pitchFamily="2" charset="0"/>
              <a:cs typeface="Poppins" panose="00000500000000000000" pitchFamily="2" charset="0"/>
            </a:rPr>
          </a:br>
          <a:r>
            <a:rPr lang="en-GB" sz="2000" b="1" dirty="0">
              <a:latin typeface="Poppins" panose="00000500000000000000" pitchFamily="2" charset="0"/>
              <a:ea typeface="Roboto Slab" pitchFamily="2" charset="0"/>
              <a:cs typeface="Poppins" panose="00000500000000000000" pitchFamily="2" charset="0"/>
            </a:rPr>
            <a:t>Test</a:t>
          </a:r>
        </a:p>
      </dgm:t>
    </dgm:pt>
    <dgm:pt modelId="{EFCF1B48-270E-BD47-BB6D-D8BCB53E6627}" type="parTrans" cxnId="{D058DCA6-B200-2D4A-B71B-5DAAC6FC6221}">
      <dgm:prSet/>
      <dgm:spPr/>
      <dgm:t>
        <a:bodyPr/>
        <a:lstStyle/>
        <a:p>
          <a:endParaRPr lang="en-GB" sz="1000" b="1">
            <a:latin typeface="Roboto Slab" pitchFamily="2" charset="0"/>
            <a:ea typeface="Roboto Slab" pitchFamily="2" charset="0"/>
          </a:endParaRPr>
        </a:p>
      </dgm:t>
    </dgm:pt>
    <dgm:pt modelId="{972C2143-1D59-7E4E-95E0-AE7BAE080687}" type="sibTrans" cxnId="{D058DCA6-B200-2D4A-B71B-5DAAC6FC6221}">
      <dgm:prSet/>
      <dgm:spPr>
        <a:solidFill>
          <a:srgbClr val="ED7D32"/>
        </a:solidFill>
        <a:ln>
          <a:noFill/>
        </a:ln>
      </dgm:spPr>
      <dgm:t>
        <a:bodyPr/>
        <a:lstStyle/>
        <a:p>
          <a:endParaRPr lang="en-GB" sz="1000" b="1">
            <a:latin typeface="Roboto Slab" pitchFamily="2" charset="0"/>
            <a:ea typeface="Roboto Slab" pitchFamily="2" charset="0"/>
          </a:endParaRPr>
        </a:p>
      </dgm:t>
    </dgm:pt>
    <dgm:pt modelId="{A5E56CFB-A469-0246-9300-ED5F4A8D8290}" type="pres">
      <dgm:prSet presAssocID="{CEAAFA56-789C-0B46-9FF9-51DB947DE6E3}" presName="cycle" presStyleCnt="0">
        <dgm:presLayoutVars>
          <dgm:dir/>
          <dgm:resizeHandles val="exact"/>
        </dgm:presLayoutVars>
      </dgm:prSet>
      <dgm:spPr/>
    </dgm:pt>
    <dgm:pt modelId="{A648F428-9D6F-0A45-BBB5-16B43696E903}" type="pres">
      <dgm:prSet presAssocID="{A48E1E6F-66E1-C343-9AC5-C141704A9A0B}" presName="node" presStyleLbl="node1" presStyleIdx="0" presStyleCnt="5" custScaleX="115815" custScaleY="115814">
        <dgm:presLayoutVars>
          <dgm:bulletEnabled val="1"/>
        </dgm:presLayoutVars>
      </dgm:prSet>
      <dgm:spPr/>
    </dgm:pt>
    <dgm:pt modelId="{3D587675-D6EB-4C4F-86DD-4A9ECC9D2BAE}" type="pres">
      <dgm:prSet presAssocID="{364B07D4-1635-4247-B0CA-8569B7118C93}" presName="sibTrans" presStyleLbl="sibTrans2D1" presStyleIdx="0" presStyleCnt="5"/>
      <dgm:spPr/>
    </dgm:pt>
    <dgm:pt modelId="{9647B5BA-C4FA-DC40-B2D5-778275C134D9}" type="pres">
      <dgm:prSet presAssocID="{364B07D4-1635-4247-B0CA-8569B7118C93}" presName="connectorText" presStyleLbl="sibTrans2D1" presStyleIdx="0" presStyleCnt="5"/>
      <dgm:spPr/>
    </dgm:pt>
    <dgm:pt modelId="{04C3224F-65EE-5F49-9373-C750B71F9C65}" type="pres">
      <dgm:prSet presAssocID="{5D2CC049-F553-0B4B-A7DA-88F74460CA7A}" presName="node" presStyleLbl="node1" presStyleIdx="1" presStyleCnt="5" custScaleX="115815" custScaleY="115814">
        <dgm:presLayoutVars>
          <dgm:bulletEnabled val="1"/>
        </dgm:presLayoutVars>
      </dgm:prSet>
      <dgm:spPr/>
    </dgm:pt>
    <dgm:pt modelId="{8EDEF29D-5B52-B549-A67C-911B9D69104F}" type="pres">
      <dgm:prSet presAssocID="{618A0932-4E75-4846-A6C7-3A880B894525}" presName="sibTrans" presStyleLbl="sibTrans2D1" presStyleIdx="1" presStyleCnt="5"/>
      <dgm:spPr/>
    </dgm:pt>
    <dgm:pt modelId="{56709DE6-8018-8C49-AA42-A3C456FCBF66}" type="pres">
      <dgm:prSet presAssocID="{618A0932-4E75-4846-A6C7-3A880B894525}" presName="connectorText" presStyleLbl="sibTrans2D1" presStyleIdx="1" presStyleCnt="5"/>
      <dgm:spPr/>
    </dgm:pt>
    <dgm:pt modelId="{8224AB1E-57B2-8C40-B007-381E2E66B77C}" type="pres">
      <dgm:prSet presAssocID="{01472D91-155D-8541-A6B3-94AD1077F643}" presName="node" presStyleLbl="node1" presStyleIdx="2" presStyleCnt="5" custScaleX="115815" custScaleY="115814">
        <dgm:presLayoutVars>
          <dgm:bulletEnabled val="1"/>
        </dgm:presLayoutVars>
      </dgm:prSet>
      <dgm:spPr/>
    </dgm:pt>
    <dgm:pt modelId="{9DCFC5D8-DEBD-174B-8D75-CEFC1C80A932}" type="pres">
      <dgm:prSet presAssocID="{75D5072F-B4B7-E349-AE1A-C1C8D73629AC}" presName="sibTrans" presStyleLbl="sibTrans2D1" presStyleIdx="2" presStyleCnt="5"/>
      <dgm:spPr/>
    </dgm:pt>
    <dgm:pt modelId="{0D5C4108-3008-6349-9F21-C4178AB4DF68}" type="pres">
      <dgm:prSet presAssocID="{75D5072F-B4B7-E349-AE1A-C1C8D73629AC}" presName="connectorText" presStyleLbl="sibTrans2D1" presStyleIdx="2" presStyleCnt="5"/>
      <dgm:spPr/>
    </dgm:pt>
    <dgm:pt modelId="{B6896A17-792E-054A-8E35-B78D9C89E908}" type="pres">
      <dgm:prSet presAssocID="{8C6D3B7A-8AFE-9C46-AF49-693A1B5D2783}" presName="node" presStyleLbl="node1" presStyleIdx="3" presStyleCnt="5" custScaleX="115815" custScaleY="115814" custRadScaleRad="96818" custRadScaleInc="74">
        <dgm:presLayoutVars>
          <dgm:bulletEnabled val="1"/>
        </dgm:presLayoutVars>
      </dgm:prSet>
      <dgm:spPr/>
    </dgm:pt>
    <dgm:pt modelId="{A51918E5-4F0B-D443-9C4B-03BC4F1577FB}" type="pres">
      <dgm:prSet presAssocID="{688AABEF-5ED0-A34B-AF86-8E242961ABBB}" presName="sibTrans" presStyleLbl="sibTrans2D1" presStyleIdx="3" presStyleCnt="5"/>
      <dgm:spPr/>
    </dgm:pt>
    <dgm:pt modelId="{67B98232-9C16-6E40-A838-601B285007D8}" type="pres">
      <dgm:prSet presAssocID="{688AABEF-5ED0-A34B-AF86-8E242961ABBB}" presName="connectorText" presStyleLbl="sibTrans2D1" presStyleIdx="3" presStyleCnt="5"/>
      <dgm:spPr/>
    </dgm:pt>
    <dgm:pt modelId="{9AAB12CD-8F6C-E646-A642-6D32262C8BBF}" type="pres">
      <dgm:prSet presAssocID="{983F4C98-2554-1740-B864-9B02D873FE5C}" presName="node" presStyleLbl="node1" presStyleIdx="4" presStyleCnt="5" custScaleX="115815" custScaleY="115814">
        <dgm:presLayoutVars>
          <dgm:bulletEnabled val="1"/>
        </dgm:presLayoutVars>
      </dgm:prSet>
      <dgm:spPr/>
    </dgm:pt>
    <dgm:pt modelId="{13523487-6FAA-7D40-9251-C8C4420FE34F}" type="pres">
      <dgm:prSet presAssocID="{972C2143-1D59-7E4E-95E0-AE7BAE080687}" presName="sibTrans" presStyleLbl="sibTrans2D1" presStyleIdx="4" presStyleCnt="5"/>
      <dgm:spPr/>
    </dgm:pt>
    <dgm:pt modelId="{ACEAD0A1-2B48-234F-AB3D-319F20F44F99}" type="pres">
      <dgm:prSet presAssocID="{972C2143-1D59-7E4E-95E0-AE7BAE080687}" presName="connectorText" presStyleLbl="sibTrans2D1" presStyleIdx="4" presStyleCnt="5"/>
      <dgm:spPr/>
    </dgm:pt>
  </dgm:ptLst>
  <dgm:cxnLst>
    <dgm:cxn modelId="{680F6811-C036-B44E-9501-0AFFFE1F17E8}" type="presOf" srcId="{688AABEF-5ED0-A34B-AF86-8E242961ABBB}" destId="{67B98232-9C16-6E40-A838-601B285007D8}" srcOrd="1" destOrd="0" presId="urn:microsoft.com/office/officeart/2005/8/layout/cycle2"/>
    <dgm:cxn modelId="{1AA3A11B-1BE8-5543-A69D-41120761DD31}" type="presOf" srcId="{8C6D3B7A-8AFE-9C46-AF49-693A1B5D2783}" destId="{B6896A17-792E-054A-8E35-B78D9C89E908}" srcOrd="0" destOrd="0" presId="urn:microsoft.com/office/officeart/2005/8/layout/cycle2"/>
    <dgm:cxn modelId="{DB6B3932-73DC-0849-84BA-119583BD799A}" type="presOf" srcId="{01472D91-155D-8541-A6B3-94AD1077F643}" destId="{8224AB1E-57B2-8C40-B007-381E2E66B77C}" srcOrd="0" destOrd="0" presId="urn:microsoft.com/office/officeart/2005/8/layout/cycle2"/>
    <dgm:cxn modelId="{76EF583C-6E31-4840-9649-EF9269187AE7}" srcId="{CEAAFA56-789C-0B46-9FF9-51DB947DE6E3}" destId="{01472D91-155D-8541-A6B3-94AD1077F643}" srcOrd="2" destOrd="0" parTransId="{4DE1D243-90A7-5D4C-992A-2C133419ED4D}" sibTransId="{75D5072F-B4B7-E349-AE1A-C1C8D73629AC}"/>
    <dgm:cxn modelId="{F6D3B941-FBFF-F14D-9A83-9403597A042A}" type="presOf" srcId="{5D2CC049-F553-0B4B-A7DA-88F74460CA7A}" destId="{04C3224F-65EE-5F49-9373-C750B71F9C65}" srcOrd="0" destOrd="0" presId="urn:microsoft.com/office/officeart/2005/8/layout/cycle2"/>
    <dgm:cxn modelId="{8D4A0443-83BE-424E-A52B-A91DD50B73CC}" srcId="{CEAAFA56-789C-0B46-9FF9-51DB947DE6E3}" destId="{5D2CC049-F553-0B4B-A7DA-88F74460CA7A}" srcOrd="1" destOrd="0" parTransId="{5044F692-B570-484C-BCD4-B2D273827568}" sibTransId="{618A0932-4E75-4846-A6C7-3A880B894525}"/>
    <dgm:cxn modelId="{3A6B6C45-3951-A241-987E-A8D656716B3D}" type="presOf" srcId="{CEAAFA56-789C-0B46-9FF9-51DB947DE6E3}" destId="{A5E56CFB-A469-0246-9300-ED5F4A8D8290}" srcOrd="0" destOrd="0" presId="urn:microsoft.com/office/officeart/2005/8/layout/cycle2"/>
    <dgm:cxn modelId="{57CB9E45-F83B-2341-B5D0-F1438FAC364F}" type="presOf" srcId="{75D5072F-B4B7-E349-AE1A-C1C8D73629AC}" destId="{0D5C4108-3008-6349-9F21-C4178AB4DF68}" srcOrd="1" destOrd="0" presId="urn:microsoft.com/office/officeart/2005/8/layout/cycle2"/>
    <dgm:cxn modelId="{D383B54D-1592-504B-8079-9F2752FAAD27}" srcId="{CEAAFA56-789C-0B46-9FF9-51DB947DE6E3}" destId="{8C6D3B7A-8AFE-9C46-AF49-693A1B5D2783}" srcOrd="3" destOrd="0" parTransId="{A88FC966-90E6-0A4E-9E11-F2A410E34DBA}" sibTransId="{688AABEF-5ED0-A34B-AF86-8E242961ABBB}"/>
    <dgm:cxn modelId="{57D61E51-96D5-044D-AD1E-9FAD84A6ADE0}" type="presOf" srcId="{75D5072F-B4B7-E349-AE1A-C1C8D73629AC}" destId="{9DCFC5D8-DEBD-174B-8D75-CEFC1C80A932}" srcOrd="0" destOrd="0" presId="urn:microsoft.com/office/officeart/2005/8/layout/cycle2"/>
    <dgm:cxn modelId="{1B683274-AA51-4E48-BFF2-3A226CDFF24F}" srcId="{CEAAFA56-789C-0B46-9FF9-51DB947DE6E3}" destId="{A48E1E6F-66E1-C343-9AC5-C141704A9A0B}" srcOrd="0" destOrd="0" parTransId="{09848970-1897-7841-A4E7-F6B2B9EE1F0E}" sibTransId="{364B07D4-1635-4247-B0CA-8569B7118C93}"/>
    <dgm:cxn modelId="{50A2697F-9C6E-D842-91EE-E37FA9D39562}" type="presOf" srcId="{972C2143-1D59-7E4E-95E0-AE7BAE080687}" destId="{ACEAD0A1-2B48-234F-AB3D-319F20F44F99}" srcOrd="1" destOrd="0" presId="urn:microsoft.com/office/officeart/2005/8/layout/cycle2"/>
    <dgm:cxn modelId="{C0BA218C-BE3E-1149-9070-D08824E16F06}" type="presOf" srcId="{983F4C98-2554-1740-B864-9B02D873FE5C}" destId="{9AAB12CD-8F6C-E646-A642-6D32262C8BBF}" srcOrd="0" destOrd="0" presId="urn:microsoft.com/office/officeart/2005/8/layout/cycle2"/>
    <dgm:cxn modelId="{9C0CE19F-DE68-304F-811A-FA4BCDA8852D}" type="presOf" srcId="{688AABEF-5ED0-A34B-AF86-8E242961ABBB}" destId="{A51918E5-4F0B-D443-9C4B-03BC4F1577FB}" srcOrd="0" destOrd="0" presId="urn:microsoft.com/office/officeart/2005/8/layout/cycle2"/>
    <dgm:cxn modelId="{2BBD31A2-9E6E-6D48-9651-ED2E84DF745C}" type="presOf" srcId="{972C2143-1D59-7E4E-95E0-AE7BAE080687}" destId="{13523487-6FAA-7D40-9251-C8C4420FE34F}" srcOrd="0" destOrd="0" presId="urn:microsoft.com/office/officeart/2005/8/layout/cycle2"/>
    <dgm:cxn modelId="{F35BE9A2-4094-FB4A-94BE-CB69B78F4632}" type="presOf" srcId="{364B07D4-1635-4247-B0CA-8569B7118C93}" destId="{3D587675-D6EB-4C4F-86DD-4A9ECC9D2BAE}" srcOrd="0" destOrd="0" presId="urn:microsoft.com/office/officeart/2005/8/layout/cycle2"/>
    <dgm:cxn modelId="{D058DCA6-B200-2D4A-B71B-5DAAC6FC6221}" srcId="{CEAAFA56-789C-0B46-9FF9-51DB947DE6E3}" destId="{983F4C98-2554-1740-B864-9B02D873FE5C}" srcOrd="4" destOrd="0" parTransId="{EFCF1B48-270E-BD47-BB6D-D8BCB53E6627}" sibTransId="{972C2143-1D59-7E4E-95E0-AE7BAE080687}"/>
    <dgm:cxn modelId="{807736A7-FFAA-2348-99D2-15D9600933CC}" type="presOf" srcId="{364B07D4-1635-4247-B0CA-8569B7118C93}" destId="{9647B5BA-C4FA-DC40-B2D5-778275C134D9}" srcOrd="1" destOrd="0" presId="urn:microsoft.com/office/officeart/2005/8/layout/cycle2"/>
    <dgm:cxn modelId="{1399DFC6-8EF7-CD47-8366-D8C04293B50F}" type="presOf" srcId="{A48E1E6F-66E1-C343-9AC5-C141704A9A0B}" destId="{A648F428-9D6F-0A45-BBB5-16B43696E903}" srcOrd="0" destOrd="0" presId="urn:microsoft.com/office/officeart/2005/8/layout/cycle2"/>
    <dgm:cxn modelId="{A530BFEA-08A3-594A-BEB7-C05ED2CB43AB}" type="presOf" srcId="{618A0932-4E75-4846-A6C7-3A880B894525}" destId="{56709DE6-8018-8C49-AA42-A3C456FCBF66}" srcOrd="1" destOrd="0" presId="urn:microsoft.com/office/officeart/2005/8/layout/cycle2"/>
    <dgm:cxn modelId="{664DFDF7-D8CD-634F-9CBE-1A7E2F0013D4}" type="presOf" srcId="{618A0932-4E75-4846-A6C7-3A880B894525}" destId="{8EDEF29D-5B52-B549-A67C-911B9D69104F}" srcOrd="0" destOrd="0" presId="urn:microsoft.com/office/officeart/2005/8/layout/cycle2"/>
    <dgm:cxn modelId="{0DB19F81-BD10-D245-85EA-84840832E357}" type="presParOf" srcId="{A5E56CFB-A469-0246-9300-ED5F4A8D8290}" destId="{A648F428-9D6F-0A45-BBB5-16B43696E903}" srcOrd="0" destOrd="0" presId="urn:microsoft.com/office/officeart/2005/8/layout/cycle2"/>
    <dgm:cxn modelId="{6B9AB2A1-EE69-F24A-8770-DD8A2DEEFDFF}" type="presParOf" srcId="{A5E56CFB-A469-0246-9300-ED5F4A8D8290}" destId="{3D587675-D6EB-4C4F-86DD-4A9ECC9D2BAE}" srcOrd="1" destOrd="0" presId="urn:microsoft.com/office/officeart/2005/8/layout/cycle2"/>
    <dgm:cxn modelId="{C960725B-9BE3-3F43-BC0E-9739C6DCEE5A}" type="presParOf" srcId="{3D587675-D6EB-4C4F-86DD-4A9ECC9D2BAE}" destId="{9647B5BA-C4FA-DC40-B2D5-778275C134D9}" srcOrd="0" destOrd="0" presId="urn:microsoft.com/office/officeart/2005/8/layout/cycle2"/>
    <dgm:cxn modelId="{53C5B092-896D-EC46-B760-1208AC63CA79}" type="presParOf" srcId="{A5E56CFB-A469-0246-9300-ED5F4A8D8290}" destId="{04C3224F-65EE-5F49-9373-C750B71F9C65}" srcOrd="2" destOrd="0" presId="urn:microsoft.com/office/officeart/2005/8/layout/cycle2"/>
    <dgm:cxn modelId="{1A9FD4A5-4A2F-A442-9B3E-1B3E90E5648C}" type="presParOf" srcId="{A5E56CFB-A469-0246-9300-ED5F4A8D8290}" destId="{8EDEF29D-5B52-B549-A67C-911B9D69104F}" srcOrd="3" destOrd="0" presId="urn:microsoft.com/office/officeart/2005/8/layout/cycle2"/>
    <dgm:cxn modelId="{02858465-3881-AA4A-959D-16FFAD9207C2}" type="presParOf" srcId="{8EDEF29D-5B52-B549-A67C-911B9D69104F}" destId="{56709DE6-8018-8C49-AA42-A3C456FCBF66}" srcOrd="0" destOrd="0" presId="urn:microsoft.com/office/officeart/2005/8/layout/cycle2"/>
    <dgm:cxn modelId="{09D69EF8-DBD7-C345-AF73-ED297A9B060C}" type="presParOf" srcId="{A5E56CFB-A469-0246-9300-ED5F4A8D8290}" destId="{8224AB1E-57B2-8C40-B007-381E2E66B77C}" srcOrd="4" destOrd="0" presId="urn:microsoft.com/office/officeart/2005/8/layout/cycle2"/>
    <dgm:cxn modelId="{BB865977-3410-644E-B58F-17FB530A0C07}" type="presParOf" srcId="{A5E56CFB-A469-0246-9300-ED5F4A8D8290}" destId="{9DCFC5D8-DEBD-174B-8D75-CEFC1C80A932}" srcOrd="5" destOrd="0" presId="urn:microsoft.com/office/officeart/2005/8/layout/cycle2"/>
    <dgm:cxn modelId="{72CCAB5E-69AB-174F-B9F2-5520BF50F574}" type="presParOf" srcId="{9DCFC5D8-DEBD-174B-8D75-CEFC1C80A932}" destId="{0D5C4108-3008-6349-9F21-C4178AB4DF68}" srcOrd="0" destOrd="0" presId="urn:microsoft.com/office/officeart/2005/8/layout/cycle2"/>
    <dgm:cxn modelId="{2252A13A-1255-E84C-81C7-1F92FF319326}" type="presParOf" srcId="{A5E56CFB-A469-0246-9300-ED5F4A8D8290}" destId="{B6896A17-792E-054A-8E35-B78D9C89E908}" srcOrd="6" destOrd="0" presId="urn:microsoft.com/office/officeart/2005/8/layout/cycle2"/>
    <dgm:cxn modelId="{9D9F4F15-28A5-F440-878E-C4A8C4805E85}" type="presParOf" srcId="{A5E56CFB-A469-0246-9300-ED5F4A8D8290}" destId="{A51918E5-4F0B-D443-9C4B-03BC4F1577FB}" srcOrd="7" destOrd="0" presId="urn:microsoft.com/office/officeart/2005/8/layout/cycle2"/>
    <dgm:cxn modelId="{217D5EBF-9F47-D444-A791-EC2B02CDF770}" type="presParOf" srcId="{A51918E5-4F0B-D443-9C4B-03BC4F1577FB}" destId="{67B98232-9C16-6E40-A838-601B285007D8}" srcOrd="0" destOrd="0" presId="urn:microsoft.com/office/officeart/2005/8/layout/cycle2"/>
    <dgm:cxn modelId="{0CDC55FE-C435-AE46-A0E4-AA5417245697}" type="presParOf" srcId="{A5E56CFB-A469-0246-9300-ED5F4A8D8290}" destId="{9AAB12CD-8F6C-E646-A642-6D32262C8BBF}" srcOrd="8" destOrd="0" presId="urn:microsoft.com/office/officeart/2005/8/layout/cycle2"/>
    <dgm:cxn modelId="{D4CC469B-739A-8243-AE8F-98CE4344E479}" type="presParOf" srcId="{A5E56CFB-A469-0246-9300-ED5F4A8D8290}" destId="{13523487-6FAA-7D40-9251-C8C4420FE34F}" srcOrd="9" destOrd="0" presId="urn:microsoft.com/office/officeart/2005/8/layout/cycle2"/>
    <dgm:cxn modelId="{4C1D6886-412F-164F-96E7-63B2609F77E8}" type="presParOf" srcId="{13523487-6FAA-7D40-9251-C8C4420FE34F}" destId="{ACEAD0A1-2B48-234F-AB3D-319F20F44F99}" srcOrd="0" destOrd="0" presId="urn:microsoft.com/office/officeart/2005/8/layout/cycle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AAFA56-789C-0B46-9FF9-51DB947DE6E3}"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GB"/>
        </a:p>
      </dgm:t>
    </dgm:pt>
    <dgm:pt modelId="{A48E1E6F-66E1-C343-9AC5-C141704A9A0B}">
      <dgm:prSet phldrT="[Text]" custT="1"/>
      <dgm:spPr>
        <a:solidFill>
          <a:srgbClr val="ED7D31"/>
        </a:solidFill>
      </dgm:spPr>
      <dgm:t>
        <a:bodyPr/>
        <a:lstStyle/>
        <a:p>
          <a:r>
            <a:rPr lang="en-GB" sz="2000" b="1" dirty="0">
              <a:latin typeface="Poppins" pitchFamily="2" charset="77"/>
              <a:ea typeface="Roboto Slab" pitchFamily="2" charset="0"/>
              <a:cs typeface="Poppins" pitchFamily="2" charset="77"/>
            </a:rPr>
            <a:t>1 . Discover</a:t>
          </a:r>
        </a:p>
      </dgm:t>
    </dgm:pt>
    <dgm:pt modelId="{09848970-1897-7841-A4E7-F6B2B9EE1F0E}" type="parTrans" cxnId="{1B683274-AA51-4E48-BFF2-3A226CDFF24F}">
      <dgm:prSet/>
      <dgm:spPr/>
      <dgm:t>
        <a:bodyPr/>
        <a:lstStyle/>
        <a:p>
          <a:endParaRPr lang="en-GB" sz="1400" b="1">
            <a:latin typeface="Poppins" pitchFamily="2" charset="77"/>
            <a:ea typeface="Roboto Slab" pitchFamily="2" charset="0"/>
            <a:cs typeface="Poppins" pitchFamily="2" charset="77"/>
          </a:endParaRPr>
        </a:p>
      </dgm:t>
    </dgm:pt>
    <dgm:pt modelId="{364B07D4-1635-4247-B0CA-8569B7118C93}" type="sibTrans" cxnId="{1B683274-AA51-4E48-BFF2-3A226CDFF24F}">
      <dgm:prSet/>
      <dgm:spPr>
        <a:solidFill>
          <a:schemeClr val="tx2">
            <a:lumMod val="20000"/>
            <a:lumOff val="80000"/>
          </a:schemeClr>
        </a:solidFill>
      </dgm:spPr>
      <dgm:t>
        <a:bodyPr/>
        <a:lstStyle/>
        <a:p>
          <a:endParaRPr lang="en-GB" sz="1400" b="1">
            <a:latin typeface="Poppins" pitchFamily="2" charset="77"/>
            <a:ea typeface="Roboto Slab" pitchFamily="2" charset="0"/>
            <a:cs typeface="Poppins" pitchFamily="2" charset="77"/>
          </a:endParaRPr>
        </a:p>
      </dgm:t>
    </dgm:pt>
    <dgm:pt modelId="{5D2CC049-F553-0B4B-A7DA-88F74460CA7A}">
      <dgm:prSet phldrT="[Text]" custT="1"/>
      <dgm:spPr>
        <a:solidFill>
          <a:schemeClr val="accent1"/>
        </a:solidFill>
      </dgm:spPr>
      <dgm:t>
        <a:bodyPr/>
        <a:lstStyle/>
        <a:p>
          <a:r>
            <a:rPr lang="en-GB" sz="2000" b="1" dirty="0">
              <a:latin typeface="Poppins" pitchFamily="2" charset="77"/>
              <a:ea typeface="Roboto Slab" pitchFamily="2" charset="0"/>
              <a:cs typeface="Poppins" pitchFamily="2" charset="77"/>
            </a:rPr>
            <a:t>2. Define</a:t>
          </a:r>
        </a:p>
      </dgm:t>
    </dgm:pt>
    <dgm:pt modelId="{5044F692-B570-484C-BCD4-B2D273827568}" type="parTrans" cxnId="{8D4A0443-83BE-424E-A52B-A91DD50B73CC}">
      <dgm:prSet/>
      <dgm:spPr/>
      <dgm:t>
        <a:bodyPr/>
        <a:lstStyle/>
        <a:p>
          <a:endParaRPr lang="en-GB" sz="1400" b="1">
            <a:latin typeface="Poppins" pitchFamily="2" charset="77"/>
            <a:ea typeface="Roboto Slab" pitchFamily="2" charset="0"/>
            <a:cs typeface="Poppins" pitchFamily="2" charset="77"/>
          </a:endParaRPr>
        </a:p>
      </dgm:t>
    </dgm:pt>
    <dgm:pt modelId="{618A0932-4E75-4846-A6C7-3A880B894525}" type="sibTrans" cxnId="{8D4A0443-83BE-424E-A52B-A91DD50B73CC}">
      <dgm:prSet/>
      <dgm:spPr/>
      <dgm:t>
        <a:bodyPr/>
        <a:lstStyle/>
        <a:p>
          <a:endParaRPr lang="en-GB" sz="1400" b="1">
            <a:latin typeface="Poppins" pitchFamily="2" charset="77"/>
            <a:ea typeface="Roboto Slab" pitchFamily="2" charset="0"/>
            <a:cs typeface="Poppins" pitchFamily="2" charset="77"/>
          </a:endParaRPr>
        </a:p>
      </dgm:t>
    </dgm:pt>
    <dgm:pt modelId="{01472D91-155D-8541-A6B3-94AD1077F643}">
      <dgm:prSet phldrT="[Text]" custT="1"/>
      <dgm:spPr>
        <a:solidFill>
          <a:schemeClr val="accent6"/>
        </a:solidFill>
      </dgm:spPr>
      <dgm:t>
        <a:bodyPr/>
        <a:lstStyle/>
        <a:p>
          <a:r>
            <a:rPr lang="en-GB" sz="2000" b="1" dirty="0">
              <a:latin typeface="Poppins" pitchFamily="2" charset="77"/>
              <a:ea typeface="Roboto Slab" pitchFamily="2" charset="0"/>
              <a:cs typeface="Poppins" pitchFamily="2" charset="77"/>
            </a:rPr>
            <a:t>3. Generate Ideas</a:t>
          </a:r>
        </a:p>
      </dgm:t>
    </dgm:pt>
    <dgm:pt modelId="{4DE1D243-90A7-5D4C-992A-2C133419ED4D}" type="parTrans" cxnId="{76EF583C-6E31-4840-9649-EF9269187AE7}">
      <dgm:prSet/>
      <dgm:spPr/>
      <dgm:t>
        <a:bodyPr/>
        <a:lstStyle/>
        <a:p>
          <a:endParaRPr lang="en-GB" sz="1400" b="1">
            <a:latin typeface="Poppins" pitchFamily="2" charset="77"/>
            <a:ea typeface="Roboto Slab" pitchFamily="2" charset="0"/>
            <a:cs typeface="Poppins" pitchFamily="2" charset="77"/>
          </a:endParaRPr>
        </a:p>
      </dgm:t>
    </dgm:pt>
    <dgm:pt modelId="{75D5072F-B4B7-E349-AE1A-C1C8D73629AC}" type="sibTrans" cxnId="{76EF583C-6E31-4840-9649-EF9269187AE7}">
      <dgm:prSet/>
      <dgm:spPr/>
      <dgm:t>
        <a:bodyPr/>
        <a:lstStyle/>
        <a:p>
          <a:endParaRPr lang="en-GB" sz="1400" b="1">
            <a:latin typeface="Poppins" pitchFamily="2" charset="77"/>
            <a:ea typeface="Roboto Slab" pitchFamily="2" charset="0"/>
            <a:cs typeface="Poppins" pitchFamily="2" charset="77"/>
          </a:endParaRPr>
        </a:p>
      </dgm:t>
    </dgm:pt>
    <dgm:pt modelId="{8C6D3B7A-8AFE-9C46-AF49-693A1B5D2783}">
      <dgm:prSet phldrT="[Text]" custT="1"/>
      <dgm:spPr>
        <a:solidFill>
          <a:schemeClr val="accent5"/>
        </a:solidFill>
      </dgm:spPr>
      <dgm:t>
        <a:bodyPr/>
        <a:lstStyle/>
        <a:p>
          <a:r>
            <a:rPr lang="en-GB" sz="2000" b="1" dirty="0">
              <a:latin typeface="Poppins" pitchFamily="2" charset="77"/>
              <a:ea typeface="Roboto Slab" pitchFamily="2" charset="0"/>
              <a:cs typeface="Poppins" pitchFamily="2" charset="77"/>
            </a:rPr>
            <a:t>4. Prototype</a:t>
          </a:r>
        </a:p>
      </dgm:t>
    </dgm:pt>
    <dgm:pt modelId="{A88FC966-90E6-0A4E-9E11-F2A410E34DBA}" type="parTrans" cxnId="{D383B54D-1592-504B-8079-9F2752FAAD27}">
      <dgm:prSet/>
      <dgm:spPr/>
      <dgm:t>
        <a:bodyPr/>
        <a:lstStyle/>
        <a:p>
          <a:endParaRPr lang="en-GB" sz="1400" b="1">
            <a:latin typeface="Poppins" pitchFamily="2" charset="77"/>
            <a:ea typeface="Roboto Slab" pitchFamily="2" charset="0"/>
            <a:cs typeface="Poppins" pitchFamily="2" charset="77"/>
          </a:endParaRPr>
        </a:p>
      </dgm:t>
    </dgm:pt>
    <dgm:pt modelId="{688AABEF-5ED0-A34B-AF86-8E242961ABBB}" type="sibTrans" cxnId="{D383B54D-1592-504B-8079-9F2752FAAD27}">
      <dgm:prSet/>
      <dgm:spPr/>
      <dgm:t>
        <a:bodyPr/>
        <a:lstStyle/>
        <a:p>
          <a:endParaRPr lang="en-GB" sz="1400" b="1">
            <a:latin typeface="Poppins" pitchFamily="2" charset="77"/>
            <a:ea typeface="Roboto Slab" pitchFamily="2" charset="0"/>
            <a:cs typeface="Poppins" pitchFamily="2" charset="77"/>
          </a:endParaRPr>
        </a:p>
      </dgm:t>
    </dgm:pt>
    <dgm:pt modelId="{983F4C98-2554-1740-B864-9B02D873FE5C}">
      <dgm:prSet phldrT="[Text]" custT="1"/>
      <dgm:spPr>
        <a:solidFill>
          <a:srgbClr val="C00000"/>
        </a:solidFill>
      </dgm:spPr>
      <dgm:t>
        <a:bodyPr/>
        <a:lstStyle/>
        <a:p>
          <a:r>
            <a:rPr lang="en-GB" sz="2000" b="1" dirty="0">
              <a:latin typeface="Poppins" pitchFamily="2" charset="77"/>
              <a:ea typeface="Roboto Slab" pitchFamily="2" charset="0"/>
              <a:cs typeface="Poppins" pitchFamily="2" charset="77"/>
            </a:rPr>
            <a:t>5. Test</a:t>
          </a:r>
        </a:p>
      </dgm:t>
    </dgm:pt>
    <dgm:pt modelId="{EFCF1B48-270E-BD47-BB6D-D8BCB53E6627}" type="parTrans" cxnId="{D058DCA6-B200-2D4A-B71B-5DAAC6FC6221}">
      <dgm:prSet/>
      <dgm:spPr/>
      <dgm:t>
        <a:bodyPr/>
        <a:lstStyle/>
        <a:p>
          <a:endParaRPr lang="en-GB" sz="1400" b="1">
            <a:latin typeface="Poppins" pitchFamily="2" charset="77"/>
            <a:ea typeface="Roboto Slab" pitchFamily="2" charset="0"/>
            <a:cs typeface="Poppins" pitchFamily="2" charset="77"/>
          </a:endParaRPr>
        </a:p>
      </dgm:t>
    </dgm:pt>
    <dgm:pt modelId="{972C2143-1D59-7E4E-95E0-AE7BAE080687}" type="sibTrans" cxnId="{D058DCA6-B200-2D4A-B71B-5DAAC6FC6221}">
      <dgm:prSet/>
      <dgm:spPr/>
      <dgm:t>
        <a:bodyPr/>
        <a:lstStyle/>
        <a:p>
          <a:endParaRPr lang="en-GB" sz="1400" b="1">
            <a:latin typeface="Poppins" pitchFamily="2" charset="77"/>
            <a:ea typeface="Roboto Slab" pitchFamily="2" charset="0"/>
            <a:cs typeface="Poppins" pitchFamily="2" charset="77"/>
          </a:endParaRPr>
        </a:p>
      </dgm:t>
    </dgm:pt>
    <dgm:pt modelId="{95A4AFCD-7720-4744-955B-1A997C53C4A1}" type="pres">
      <dgm:prSet presAssocID="{CEAAFA56-789C-0B46-9FF9-51DB947DE6E3}" presName="Name0" presStyleCnt="0">
        <dgm:presLayoutVars>
          <dgm:dir/>
          <dgm:resizeHandles val="exact"/>
        </dgm:presLayoutVars>
      </dgm:prSet>
      <dgm:spPr/>
    </dgm:pt>
    <dgm:pt modelId="{59FABA55-100C-EF47-A61D-C04CB39E7EF0}" type="pres">
      <dgm:prSet presAssocID="{CEAAFA56-789C-0B46-9FF9-51DB947DE6E3}" presName="cycle" presStyleCnt="0"/>
      <dgm:spPr/>
    </dgm:pt>
    <dgm:pt modelId="{36AF35B3-10B2-8D4C-8A85-C7BB2DB81D8B}" type="pres">
      <dgm:prSet presAssocID="{A48E1E6F-66E1-C343-9AC5-C141704A9A0B}" presName="nodeFirstNode" presStyleLbl="node1" presStyleIdx="0" presStyleCnt="5" custScaleX="110175" custScaleY="63789" custRadScaleRad="100692" custRadScaleInc="-5809">
        <dgm:presLayoutVars>
          <dgm:bulletEnabled val="1"/>
        </dgm:presLayoutVars>
      </dgm:prSet>
      <dgm:spPr/>
    </dgm:pt>
    <dgm:pt modelId="{AF93A70F-6882-ED47-B04D-399960709E47}" type="pres">
      <dgm:prSet presAssocID="{364B07D4-1635-4247-B0CA-8569B7118C93}" presName="sibTransFirstNode" presStyleLbl="bgShp" presStyleIdx="0" presStyleCnt="1" custLinFactNeighborX="-356" custLinFactNeighborY="6"/>
      <dgm:spPr/>
    </dgm:pt>
    <dgm:pt modelId="{E4F244FC-6B89-034C-BDA5-2069421029EA}" type="pres">
      <dgm:prSet presAssocID="{5D2CC049-F553-0B4B-A7DA-88F74460CA7A}" presName="nodeFollowingNodes" presStyleLbl="node1" presStyleIdx="1" presStyleCnt="5" custScaleX="110175" custScaleY="63789">
        <dgm:presLayoutVars>
          <dgm:bulletEnabled val="1"/>
        </dgm:presLayoutVars>
      </dgm:prSet>
      <dgm:spPr/>
    </dgm:pt>
    <dgm:pt modelId="{548E9304-EA22-234D-A08D-D40657A7B4BD}" type="pres">
      <dgm:prSet presAssocID="{01472D91-155D-8541-A6B3-94AD1077F643}" presName="nodeFollowingNodes" presStyleLbl="node1" presStyleIdx="2" presStyleCnt="5" custScaleX="88482" custScaleY="63789">
        <dgm:presLayoutVars>
          <dgm:bulletEnabled val="1"/>
        </dgm:presLayoutVars>
      </dgm:prSet>
      <dgm:spPr/>
    </dgm:pt>
    <dgm:pt modelId="{7B17DCAA-DA42-B148-BBAF-0D431744C4C9}" type="pres">
      <dgm:prSet presAssocID="{8C6D3B7A-8AFE-9C46-AF49-693A1B5D2783}" presName="nodeFollowingNodes" presStyleLbl="node1" presStyleIdx="3" presStyleCnt="5" custScaleX="94380" custScaleY="63789">
        <dgm:presLayoutVars>
          <dgm:bulletEnabled val="1"/>
        </dgm:presLayoutVars>
      </dgm:prSet>
      <dgm:spPr/>
    </dgm:pt>
    <dgm:pt modelId="{4C53123E-7A81-F74D-841C-6FE0D5554655}" type="pres">
      <dgm:prSet presAssocID="{983F4C98-2554-1740-B864-9B02D873FE5C}" presName="nodeFollowingNodes" presStyleLbl="node1" presStyleIdx="4" presStyleCnt="5" custScaleX="110175" custScaleY="63789">
        <dgm:presLayoutVars>
          <dgm:bulletEnabled val="1"/>
        </dgm:presLayoutVars>
      </dgm:prSet>
      <dgm:spPr/>
    </dgm:pt>
  </dgm:ptLst>
  <dgm:cxnLst>
    <dgm:cxn modelId="{438D691E-7A22-C543-84E6-C1FC4D003746}" type="presOf" srcId="{364B07D4-1635-4247-B0CA-8569B7118C93}" destId="{AF93A70F-6882-ED47-B04D-399960709E47}" srcOrd="0" destOrd="0" presId="urn:microsoft.com/office/officeart/2005/8/layout/cycle3"/>
    <dgm:cxn modelId="{76EF583C-6E31-4840-9649-EF9269187AE7}" srcId="{CEAAFA56-789C-0B46-9FF9-51DB947DE6E3}" destId="{01472D91-155D-8541-A6B3-94AD1077F643}" srcOrd="2" destOrd="0" parTransId="{4DE1D243-90A7-5D4C-992A-2C133419ED4D}" sibTransId="{75D5072F-B4B7-E349-AE1A-C1C8D73629AC}"/>
    <dgm:cxn modelId="{8D4A0443-83BE-424E-A52B-A91DD50B73CC}" srcId="{CEAAFA56-789C-0B46-9FF9-51DB947DE6E3}" destId="{5D2CC049-F553-0B4B-A7DA-88F74460CA7A}" srcOrd="1" destOrd="0" parTransId="{5044F692-B570-484C-BCD4-B2D273827568}" sibTransId="{618A0932-4E75-4846-A6C7-3A880B894525}"/>
    <dgm:cxn modelId="{D383B54D-1592-504B-8079-9F2752FAAD27}" srcId="{CEAAFA56-789C-0B46-9FF9-51DB947DE6E3}" destId="{8C6D3B7A-8AFE-9C46-AF49-693A1B5D2783}" srcOrd="3" destOrd="0" parTransId="{A88FC966-90E6-0A4E-9E11-F2A410E34DBA}" sibTransId="{688AABEF-5ED0-A34B-AF86-8E242961ABBB}"/>
    <dgm:cxn modelId="{D91D6E53-0ABC-9242-92B0-78BD23371A58}" type="presOf" srcId="{8C6D3B7A-8AFE-9C46-AF49-693A1B5D2783}" destId="{7B17DCAA-DA42-B148-BBAF-0D431744C4C9}" srcOrd="0" destOrd="0" presId="urn:microsoft.com/office/officeart/2005/8/layout/cycle3"/>
    <dgm:cxn modelId="{1B683274-AA51-4E48-BFF2-3A226CDFF24F}" srcId="{CEAAFA56-789C-0B46-9FF9-51DB947DE6E3}" destId="{A48E1E6F-66E1-C343-9AC5-C141704A9A0B}" srcOrd="0" destOrd="0" parTransId="{09848970-1897-7841-A4E7-F6B2B9EE1F0E}" sibTransId="{364B07D4-1635-4247-B0CA-8569B7118C93}"/>
    <dgm:cxn modelId="{FA410059-F7BB-B54C-A74C-DC9E5315A904}" type="presOf" srcId="{01472D91-155D-8541-A6B3-94AD1077F643}" destId="{548E9304-EA22-234D-A08D-D40657A7B4BD}" srcOrd="0" destOrd="0" presId="urn:microsoft.com/office/officeart/2005/8/layout/cycle3"/>
    <dgm:cxn modelId="{D058DCA6-B200-2D4A-B71B-5DAAC6FC6221}" srcId="{CEAAFA56-789C-0B46-9FF9-51DB947DE6E3}" destId="{983F4C98-2554-1740-B864-9B02D873FE5C}" srcOrd="4" destOrd="0" parTransId="{EFCF1B48-270E-BD47-BB6D-D8BCB53E6627}" sibTransId="{972C2143-1D59-7E4E-95E0-AE7BAE080687}"/>
    <dgm:cxn modelId="{414F64AF-13D9-7242-97CC-BC6303A199C8}" type="presOf" srcId="{A48E1E6F-66E1-C343-9AC5-C141704A9A0B}" destId="{36AF35B3-10B2-8D4C-8A85-C7BB2DB81D8B}" srcOrd="0" destOrd="0" presId="urn:microsoft.com/office/officeart/2005/8/layout/cycle3"/>
    <dgm:cxn modelId="{3A7194C8-51EC-6646-BBDE-698570018915}" type="presOf" srcId="{5D2CC049-F553-0B4B-A7DA-88F74460CA7A}" destId="{E4F244FC-6B89-034C-BDA5-2069421029EA}" srcOrd="0" destOrd="0" presId="urn:microsoft.com/office/officeart/2005/8/layout/cycle3"/>
    <dgm:cxn modelId="{F59921DF-B4F6-A549-8A3C-193E9E8838EA}" type="presOf" srcId="{CEAAFA56-789C-0B46-9FF9-51DB947DE6E3}" destId="{95A4AFCD-7720-4744-955B-1A997C53C4A1}" srcOrd="0" destOrd="0" presId="urn:microsoft.com/office/officeart/2005/8/layout/cycle3"/>
    <dgm:cxn modelId="{357151E5-057B-B346-AF46-C657386277CF}" type="presOf" srcId="{983F4C98-2554-1740-B864-9B02D873FE5C}" destId="{4C53123E-7A81-F74D-841C-6FE0D5554655}" srcOrd="0" destOrd="0" presId="urn:microsoft.com/office/officeart/2005/8/layout/cycle3"/>
    <dgm:cxn modelId="{80D2F15A-8BC5-584B-B1EB-C22A71D76D6D}" type="presParOf" srcId="{95A4AFCD-7720-4744-955B-1A997C53C4A1}" destId="{59FABA55-100C-EF47-A61D-C04CB39E7EF0}" srcOrd="0" destOrd="0" presId="urn:microsoft.com/office/officeart/2005/8/layout/cycle3"/>
    <dgm:cxn modelId="{741A02EE-68C1-3E43-9973-EBE4F0D9A897}" type="presParOf" srcId="{59FABA55-100C-EF47-A61D-C04CB39E7EF0}" destId="{36AF35B3-10B2-8D4C-8A85-C7BB2DB81D8B}" srcOrd="0" destOrd="0" presId="urn:microsoft.com/office/officeart/2005/8/layout/cycle3"/>
    <dgm:cxn modelId="{41020749-746A-7E40-AAEE-589EF7BF9539}" type="presParOf" srcId="{59FABA55-100C-EF47-A61D-C04CB39E7EF0}" destId="{AF93A70F-6882-ED47-B04D-399960709E47}" srcOrd="1" destOrd="0" presId="urn:microsoft.com/office/officeart/2005/8/layout/cycle3"/>
    <dgm:cxn modelId="{101E83E7-EAF4-B94B-8C1A-7A0A2031F286}" type="presParOf" srcId="{59FABA55-100C-EF47-A61D-C04CB39E7EF0}" destId="{E4F244FC-6B89-034C-BDA5-2069421029EA}" srcOrd="2" destOrd="0" presId="urn:microsoft.com/office/officeart/2005/8/layout/cycle3"/>
    <dgm:cxn modelId="{9E3C21DE-9571-1B47-8C21-F6E309A7BF4E}" type="presParOf" srcId="{59FABA55-100C-EF47-A61D-C04CB39E7EF0}" destId="{548E9304-EA22-234D-A08D-D40657A7B4BD}" srcOrd="3" destOrd="0" presId="urn:microsoft.com/office/officeart/2005/8/layout/cycle3"/>
    <dgm:cxn modelId="{D968A7A7-2073-0C48-B5AF-3C7B475E5C3E}" type="presParOf" srcId="{59FABA55-100C-EF47-A61D-C04CB39E7EF0}" destId="{7B17DCAA-DA42-B148-BBAF-0D431744C4C9}" srcOrd="4" destOrd="0" presId="urn:microsoft.com/office/officeart/2005/8/layout/cycle3"/>
    <dgm:cxn modelId="{AF92F7E9-113F-594B-9BC0-2ACEDD62E4B3}" type="presParOf" srcId="{59FABA55-100C-EF47-A61D-C04CB39E7EF0}" destId="{4C53123E-7A81-F74D-841C-6FE0D5554655}" srcOrd="5" destOrd="0" presId="urn:microsoft.com/office/officeart/2005/8/layout/cycle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CDA3B-B362-5E4F-9A9D-BA0179DFF4E2}">
      <dsp:nvSpPr>
        <dsp:cNvPr id="0" name=""/>
        <dsp:cNvSpPr/>
      </dsp:nvSpPr>
      <dsp:spPr>
        <a:xfrm>
          <a:off x="6631" y="54179"/>
          <a:ext cx="2542182" cy="900977"/>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Poppins" pitchFamily="2" charset="77"/>
              <a:cs typeface="Poppins" pitchFamily="2" charset="77"/>
            </a:rPr>
            <a:t>Gender unequal</a:t>
          </a:r>
        </a:p>
      </dsp:txBody>
      <dsp:txXfrm>
        <a:off x="6631" y="54179"/>
        <a:ext cx="2542182" cy="900977"/>
      </dsp:txXfrm>
    </dsp:sp>
    <dsp:sp modelId="{BB772E0A-4249-EE49-BEE4-D7872518C69F}">
      <dsp:nvSpPr>
        <dsp:cNvPr id="0" name=""/>
        <dsp:cNvSpPr/>
      </dsp:nvSpPr>
      <dsp:spPr>
        <a:xfrm>
          <a:off x="6631" y="955156"/>
          <a:ext cx="2542182" cy="4286558"/>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dirty="0">
              <a:latin typeface="Poppins" pitchFamily="2" charset="77"/>
              <a:cs typeface="Poppins" pitchFamily="2" charset="77"/>
            </a:rPr>
            <a:t>Perpetuates gender inequalities</a:t>
          </a:r>
        </a:p>
      </dsp:txBody>
      <dsp:txXfrm>
        <a:off x="6631" y="955156"/>
        <a:ext cx="2542182" cy="4286558"/>
      </dsp:txXfrm>
    </dsp:sp>
    <dsp:sp modelId="{3EE71BA0-F827-954F-9ACA-1038C8C349C8}">
      <dsp:nvSpPr>
        <dsp:cNvPr id="0" name=""/>
        <dsp:cNvSpPr/>
      </dsp:nvSpPr>
      <dsp:spPr>
        <a:xfrm>
          <a:off x="2904719" y="54179"/>
          <a:ext cx="2542182" cy="900977"/>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Poppins" pitchFamily="2" charset="77"/>
              <a:cs typeface="Poppins" pitchFamily="2" charset="77"/>
            </a:rPr>
            <a:t>Gender blind</a:t>
          </a:r>
        </a:p>
      </dsp:txBody>
      <dsp:txXfrm>
        <a:off x="2904719" y="54179"/>
        <a:ext cx="2542182" cy="900977"/>
      </dsp:txXfrm>
    </dsp:sp>
    <dsp:sp modelId="{202D86C0-E01B-E347-9008-DDF34E7B8401}">
      <dsp:nvSpPr>
        <dsp:cNvPr id="0" name=""/>
        <dsp:cNvSpPr/>
      </dsp:nvSpPr>
      <dsp:spPr>
        <a:xfrm>
          <a:off x="2904719" y="955156"/>
          <a:ext cx="2542182" cy="4286558"/>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dirty="0">
              <a:latin typeface="Poppins" pitchFamily="2" charset="77"/>
              <a:cs typeface="Poppins" pitchFamily="2" charset="77"/>
            </a:rPr>
            <a:t>Ignores gender norms</a:t>
          </a:r>
        </a:p>
      </dsp:txBody>
      <dsp:txXfrm>
        <a:off x="2904719" y="955156"/>
        <a:ext cx="2542182" cy="4286558"/>
      </dsp:txXfrm>
    </dsp:sp>
    <dsp:sp modelId="{F1C3071D-5529-C644-B2EB-C7A0D1E1BF6C}">
      <dsp:nvSpPr>
        <dsp:cNvPr id="0" name=""/>
        <dsp:cNvSpPr/>
      </dsp:nvSpPr>
      <dsp:spPr>
        <a:xfrm>
          <a:off x="5802808" y="54179"/>
          <a:ext cx="2542182" cy="900977"/>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Poppins" pitchFamily="2" charset="77"/>
              <a:cs typeface="Poppins" pitchFamily="2" charset="77"/>
            </a:rPr>
            <a:t>Gender sensitive</a:t>
          </a:r>
        </a:p>
      </dsp:txBody>
      <dsp:txXfrm>
        <a:off x="5802808" y="54179"/>
        <a:ext cx="2542182" cy="900977"/>
      </dsp:txXfrm>
    </dsp:sp>
    <dsp:sp modelId="{1B84D03D-D53B-2E43-8C2F-956FF5EBCAD9}">
      <dsp:nvSpPr>
        <dsp:cNvPr id="0" name=""/>
        <dsp:cNvSpPr/>
      </dsp:nvSpPr>
      <dsp:spPr>
        <a:xfrm>
          <a:off x="5802808" y="955156"/>
          <a:ext cx="2542182" cy="4286558"/>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dirty="0">
              <a:latin typeface="Poppins" pitchFamily="2" charset="77"/>
              <a:cs typeface="Poppins" pitchFamily="2" charset="77"/>
            </a:rPr>
            <a:t>Acknowledges but does not address gender inequalities</a:t>
          </a:r>
        </a:p>
      </dsp:txBody>
      <dsp:txXfrm>
        <a:off x="5802808" y="955156"/>
        <a:ext cx="2542182" cy="4286558"/>
      </dsp:txXfrm>
    </dsp:sp>
    <dsp:sp modelId="{13CD6B61-19C5-E148-9442-311D8D8369C6}">
      <dsp:nvSpPr>
        <dsp:cNvPr id="0" name=""/>
        <dsp:cNvSpPr/>
      </dsp:nvSpPr>
      <dsp:spPr>
        <a:xfrm>
          <a:off x="8700896" y="54179"/>
          <a:ext cx="2542182" cy="900977"/>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Poppins" pitchFamily="2" charset="77"/>
              <a:cs typeface="Poppins" pitchFamily="2" charset="77"/>
            </a:rPr>
            <a:t>Gender specific</a:t>
          </a:r>
        </a:p>
      </dsp:txBody>
      <dsp:txXfrm>
        <a:off x="8700896" y="54179"/>
        <a:ext cx="2542182" cy="900977"/>
      </dsp:txXfrm>
    </dsp:sp>
    <dsp:sp modelId="{634955F1-EBAF-1746-BF24-3C86C31B4306}">
      <dsp:nvSpPr>
        <dsp:cNvPr id="0" name=""/>
        <dsp:cNvSpPr/>
      </dsp:nvSpPr>
      <dsp:spPr>
        <a:xfrm>
          <a:off x="8700896" y="955156"/>
          <a:ext cx="2542182" cy="4286558"/>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dirty="0">
              <a:latin typeface="Poppins" pitchFamily="2" charset="77"/>
              <a:cs typeface="Poppins" pitchFamily="2" charset="77"/>
            </a:rPr>
            <a:t>Acknowledges gender norms and considers women's and men's specific needs</a:t>
          </a:r>
        </a:p>
      </dsp:txBody>
      <dsp:txXfrm>
        <a:off x="8700896" y="955156"/>
        <a:ext cx="2542182" cy="4286558"/>
      </dsp:txXfrm>
    </dsp:sp>
    <dsp:sp modelId="{6C76519D-68E0-D44D-A2BB-AD0F686C8E75}">
      <dsp:nvSpPr>
        <dsp:cNvPr id="0" name=""/>
        <dsp:cNvSpPr/>
      </dsp:nvSpPr>
      <dsp:spPr>
        <a:xfrm>
          <a:off x="11598984" y="54179"/>
          <a:ext cx="2542182" cy="900977"/>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Poppins" pitchFamily="2" charset="77"/>
              <a:cs typeface="Poppins" pitchFamily="2" charset="77"/>
            </a:rPr>
            <a:t>Gender transformative</a:t>
          </a:r>
        </a:p>
      </dsp:txBody>
      <dsp:txXfrm>
        <a:off x="11598984" y="54179"/>
        <a:ext cx="2542182" cy="900977"/>
      </dsp:txXfrm>
    </dsp:sp>
    <dsp:sp modelId="{B04FC525-713D-B34E-A4E1-4F16C4BA23ED}">
      <dsp:nvSpPr>
        <dsp:cNvPr id="0" name=""/>
        <dsp:cNvSpPr/>
      </dsp:nvSpPr>
      <dsp:spPr>
        <a:xfrm>
          <a:off x="11598984" y="955156"/>
          <a:ext cx="2542182" cy="4286558"/>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dirty="0">
              <a:latin typeface="Poppins" pitchFamily="2" charset="77"/>
              <a:cs typeface="Poppins" pitchFamily="2" charset="77"/>
            </a:rPr>
            <a:t>Addresses the cause of gender-based health inequalities and works to transform harmful gender roles, norms and relations</a:t>
          </a:r>
        </a:p>
      </dsp:txBody>
      <dsp:txXfrm>
        <a:off x="11598984" y="955156"/>
        <a:ext cx="2542182" cy="4286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4C6F3-ECAA-0B41-92BD-43ED2CDC114E}">
      <dsp:nvSpPr>
        <dsp:cNvPr id="0" name=""/>
        <dsp:cNvSpPr/>
      </dsp:nvSpPr>
      <dsp:spPr>
        <a:xfrm>
          <a:off x="342092" y="0"/>
          <a:ext cx="4760985" cy="979725"/>
        </a:xfrm>
        <a:prstGeom prst="chevron">
          <a:avLst/>
        </a:prstGeom>
        <a:solidFill>
          <a:srgbClr val="0C6580"/>
        </a:solidFill>
        <a:ln w="12700" cap="flat" cmpd="sng" algn="ctr">
          <a:solidFill>
            <a:srgbClr val="0C65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Poppins" pitchFamily="2" charset="77"/>
              <a:cs typeface="Poppins" pitchFamily="2" charset="77"/>
            </a:rPr>
            <a:t>Exploit</a:t>
          </a:r>
        </a:p>
      </dsp:txBody>
      <dsp:txXfrm>
        <a:off x="831955" y="0"/>
        <a:ext cx="3781260" cy="979725"/>
      </dsp:txXfrm>
    </dsp:sp>
    <dsp:sp modelId="{F44A1932-6CF0-1B46-8CDA-9F37AD9DF3E0}">
      <dsp:nvSpPr>
        <dsp:cNvPr id="0" name=""/>
        <dsp:cNvSpPr/>
      </dsp:nvSpPr>
      <dsp:spPr>
        <a:xfrm>
          <a:off x="4198119" y="0"/>
          <a:ext cx="7469555" cy="979725"/>
        </a:xfrm>
        <a:prstGeom prst="chevron">
          <a:avLst/>
        </a:prstGeom>
        <a:solidFill>
          <a:schemeClr val="bg1"/>
        </a:solidFill>
        <a:ln w="12700" cap="flat" cmpd="sng" algn="ctr">
          <a:solidFill>
            <a:srgbClr val="0C65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0C6580"/>
              </a:solidFill>
              <a:latin typeface="Poppins" pitchFamily="2" charset="77"/>
              <a:cs typeface="Poppins" pitchFamily="2" charset="77"/>
            </a:rPr>
            <a:t>Accommodate</a:t>
          </a:r>
        </a:p>
      </dsp:txBody>
      <dsp:txXfrm>
        <a:off x="4687982" y="0"/>
        <a:ext cx="6489830" cy="979725"/>
      </dsp:txXfrm>
    </dsp:sp>
    <dsp:sp modelId="{A44A2FBB-083E-474D-BF9A-014636BFAAAB}">
      <dsp:nvSpPr>
        <dsp:cNvPr id="0" name=""/>
        <dsp:cNvSpPr/>
      </dsp:nvSpPr>
      <dsp:spPr>
        <a:xfrm>
          <a:off x="11104809" y="0"/>
          <a:ext cx="3451679" cy="979725"/>
        </a:xfrm>
        <a:prstGeom prst="chevron">
          <a:avLst/>
        </a:prstGeom>
        <a:solidFill>
          <a:schemeClr val="bg1"/>
        </a:solidFill>
        <a:ln w="12700" cap="flat" cmpd="sng" algn="ctr">
          <a:solidFill>
            <a:srgbClr val="0C65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0C6580"/>
              </a:solidFill>
              <a:latin typeface="Poppins" pitchFamily="2" charset="77"/>
              <a:cs typeface="Poppins" pitchFamily="2" charset="77"/>
            </a:rPr>
            <a:t>Transform</a:t>
          </a:r>
        </a:p>
      </dsp:txBody>
      <dsp:txXfrm>
        <a:off x="11594672" y="0"/>
        <a:ext cx="2471954" cy="979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7E0DA-A1A3-B941-A215-3F948736BDBB}">
      <dsp:nvSpPr>
        <dsp:cNvPr id="0" name=""/>
        <dsp:cNvSpPr/>
      </dsp:nvSpPr>
      <dsp:spPr>
        <a:xfrm>
          <a:off x="2237724" y="88301"/>
          <a:ext cx="1811052" cy="1177184"/>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Poppins" pitchFamily="2" charset="77"/>
              <a:cs typeface="Poppins" pitchFamily="2" charset="77"/>
            </a:rPr>
            <a:t>Access to the handset</a:t>
          </a:r>
        </a:p>
      </dsp:txBody>
      <dsp:txXfrm>
        <a:off x="2295189" y="145766"/>
        <a:ext cx="1696122" cy="1062254"/>
      </dsp:txXfrm>
    </dsp:sp>
    <dsp:sp modelId="{346110ED-78E3-E749-BCF5-250DAC1CB962}">
      <dsp:nvSpPr>
        <dsp:cNvPr id="0" name=""/>
        <dsp:cNvSpPr/>
      </dsp:nvSpPr>
      <dsp:spPr>
        <a:xfrm>
          <a:off x="791090" y="676893"/>
          <a:ext cx="4704320" cy="4704320"/>
        </a:xfrm>
        <a:custGeom>
          <a:avLst/>
          <a:gdLst/>
          <a:ahLst/>
          <a:cxnLst/>
          <a:rect l="0" t="0" r="0" b="0"/>
          <a:pathLst>
            <a:path>
              <a:moveTo>
                <a:pt x="3270131" y="186522"/>
              </a:moveTo>
              <a:arcTo wR="2352160" hR="2352160" stAng="17578268" swAng="1961758"/>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9E580F2D-4ED7-C340-9437-A75FE1EF3F92}">
      <dsp:nvSpPr>
        <dsp:cNvPr id="0" name=""/>
        <dsp:cNvSpPr/>
      </dsp:nvSpPr>
      <dsp:spPr>
        <a:xfrm>
          <a:off x="4474761" y="1713604"/>
          <a:ext cx="1811052" cy="1177184"/>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Poppins" pitchFamily="2" charset="77"/>
              <a:cs typeface="Poppins" pitchFamily="2" charset="77"/>
            </a:rPr>
            <a:t>Phone characteristics and functionality</a:t>
          </a:r>
        </a:p>
      </dsp:txBody>
      <dsp:txXfrm>
        <a:off x="4532226" y="1771069"/>
        <a:ext cx="1696122" cy="1062254"/>
      </dsp:txXfrm>
    </dsp:sp>
    <dsp:sp modelId="{A342FDCB-494A-E34C-9D27-B947916A2E00}">
      <dsp:nvSpPr>
        <dsp:cNvPr id="0" name=""/>
        <dsp:cNvSpPr/>
      </dsp:nvSpPr>
      <dsp:spPr>
        <a:xfrm>
          <a:off x="791090" y="676893"/>
          <a:ext cx="4704320" cy="4704320"/>
        </a:xfrm>
        <a:custGeom>
          <a:avLst/>
          <a:gdLst/>
          <a:ahLst/>
          <a:cxnLst/>
          <a:rect l="0" t="0" r="0" b="0"/>
          <a:pathLst>
            <a:path>
              <a:moveTo>
                <a:pt x="4701090" y="2228931"/>
              </a:moveTo>
              <a:arcTo wR="2352160" hR="2352160" stAng="21419815" swAng="2196472"/>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89191FC8-90FD-334E-B9D0-5BB02234532B}">
      <dsp:nvSpPr>
        <dsp:cNvPr id="0" name=""/>
        <dsp:cNvSpPr/>
      </dsp:nvSpPr>
      <dsp:spPr>
        <a:xfrm>
          <a:off x="3620289" y="4343399"/>
          <a:ext cx="1811052" cy="1177184"/>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Poppins" pitchFamily="2" charset="77"/>
              <a:cs typeface="Poppins" pitchFamily="2" charset="77"/>
            </a:rPr>
            <a:t>Digital skills</a:t>
          </a:r>
        </a:p>
      </dsp:txBody>
      <dsp:txXfrm>
        <a:off x="3677754" y="4400864"/>
        <a:ext cx="1696122" cy="1062254"/>
      </dsp:txXfrm>
    </dsp:sp>
    <dsp:sp modelId="{63BA400A-44D4-7B41-83B4-F01FCF1F1A8F}">
      <dsp:nvSpPr>
        <dsp:cNvPr id="0" name=""/>
        <dsp:cNvSpPr/>
      </dsp:nvSpPr>
      <dsp:spPr>
        <a:xfrm>
          <a:off x="791090" y="676893"/>
          <a:ext cx="4704320" cy="4704320"/>
        </a:xfrm>
        <a:custGeom>
          <a:avLst/>
          <a:gdLst/>
          <a:ahLst/>
          <a:cxnLst/>
          <a:rect l="0" t="0" r="0" b="0"/>
          <a:pathLst>
            <a:path>
              <a:moveTo>
                <a:pt x="2819852" y="4657354"/>
              </a:moveTo>
              <a:arcTo wR="2352160" hR="2352160" stAng="4711869" swAng="1376263"/>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4B8E5294-48FD-8B4C-9FA7-84941C3A535B}">
      <dsp:nvSpPr>
        <dsp:cNvPr id="0" name=""/>
        <dsp:cNvSpPr/>
      </dsp:nvSpPr>
      <dsp:spPr>
        <a:xfrm>
          <a:off x="855159" y="4343399"/>
          <a:ext cx="1811052" cy="1177184"/>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Poppins" pitchFamily="2" charset="77"/>
              <a:cs typeface="Poppins" pitchFamily="2" charset="77"/>
            </a:rPr>
            <a:t>Permitted &amp; desired use</a:t>
          </a:r>
        </a:p>
      </dsp:txBody>
      <dsp:txXfrm>
        <a:off x="912624" y="4400864"/>
        <a:ext cx="1696122" cy="1062254"/>
      </dsp:txXfrm>
    </dsp:sp>
    <dsp:sp modelId="{C2960AF1-AD03-B146-B5E9-7F2C9FAFD4D0}">
      <dsp:nvSpPr>
        <dsp:cNvPr id="0" name=""/>
        <dsp:cNvSpPr/>
      </dsp:nvSpPr>
      <dsp:spPr>
        <a:xfrm>
          <a:off x="791090" y="676893"/>
          <a:ext cx="4704320" cy="4704320"/>
        </a:xfrm>
        <a:custGeom>
          <a:avLst/>
          <a:gdLst/>
          <a:ahLst/>
          <a:cxnLst/>
          <a:rect l="0" t="0" r="0" b="0"/>
          <a:pathLst>
            <a:path>
              <a:moveTo>
                <a:pt x="393104" y="3653989"/>
              </a:moveTo>
              <a:arcTo wR="2352160" hR="2352160" stAng="8783713" swAng="2196472"/>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2F6C4370-2D38-734E-8776-A0505557FF85}">
      <dsp:nvSpPr>
        <dsp:cNvPr id="0" name=""/>
        <dsp:cNvSpPr/>
      </dsp:nvSpPr>
      <dsp:spPr>
        <a:xfrm>
          <a:off x="687" y="1713604"/>
          <a:ext cx="1811052" cy="1177184"/>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Poppins" pitchFamily="2" charset="77"/>
              <a:cs typeface="Poppins" pitchFamily="2" charset="77"/>
            </a:rPr>
            <a:t>Time allocation</a:t>
          </a:r>
        </a:p>
      </dsp:txBody>
      <dsp:txXfrm>
        <a:off x="58152" y="1771069"/>
        <a:ext cx="1696122" cy="1062254"/>
      </dsp:txXfrm>
    </dsp:sp>
    <dsp:sp modelId="{900AD55B-F3D9-A34E-828C-FAE8EE93B0CF}">
      <dsp:nvSpPr>
        <dsp:cNvPr id="0" name=""/>
        <dsp:cNvSpPr/>
      </dsp:nvSpPr>
      <dsp:spPr>
        <a:xfrm>
          <a:off x="791090" y="676893"/>
          <a:ext cx="4704320" cy="4704320"/>
        </a:xfrm>
        <a:custGeom>
          <a:avLst/>
          <a:gdLst/>
          <a:ahLst/>
          <a:cxnLst/>
          <a:rect l="0" t="0" r="0" b="0"/>
          <a:pathLst>
            <a:path>
              <a:moveTo>
                <a:pt x="409806" y="1025540"/>
              </a:moveTo>
              <a:arcTo wR="2352160" hR="2352160" stAng="12859975" swAng="1961758"/>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8F428-9D6F-0A45-BBB5-16B43696E903}">
      <dsp:nvSpPr>
        <dsp:cNvPr id="0" name=""/>
        <dsp:cNvSpPr/>
      </dsp:nvSpPr>
      <dsp:spPr>
        <a:xfrm>
          <a:off x="2341540" y="-137484"/>
          <a:ext cx="2042343" cy="2042326"/>
        </a:xfrm>
        <a:prstGeom prst="ellipse">
          <a:avLst/>
        </a:prstGeom>
        <a:solidFill>
          <a:srgbClr val="ED7D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anose="00000500000000000000" pitchFamily="2" charset="0"/>
              <a:ea typeface="Roboto Slab" pitchFamily="2" charset="0"/>
              <a:cs typeface="Poppins" panose="00000500000000000000" pitchFamily="2" charset="0"/>
            </a:rPr>
            <a:t>1. Discover</a:t>
          </a:r>
        </a:p>
      </dsp:txBody>
      <dsp:txXfrm>
        <a:off x="2640634" y="161608"/>
        <a:ext cx="1444155" cy="1444142"/>
      </dsp:txXfrm>
    </dsp:sp>
    <dsp:sp modelId="{3D587675-D6EB-4C4F-86DD-4A9ECC9D2BAE}">
      <dsp:nvSpPr>
        <dsp:cNvPr id="0" name=""/>
        <dsp:cNvSpPr/>
      </dsp:nvSpPr>
      <dsp:spPr>
        <a:xfrm rot="2160000">
          <a:off x="4265899" y="1358757"/>
          <a:ext cx="320582" cy="595165"/>
        </a:xfrm>
        <a:prstGeom prst="rightArrow">
          <a:avLst>
            <a:gd name="adj1" fmla="val 60000"/>
            <a:gd name="adj2" fmla="val 50000"/>
          </a:avLst>
        </a:prstGeom>
        <a:solidFill>
          <a:srgbClr val="ED7D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b="1" kern="1200">
            <a:latin typeface="Roboto Slab" pitchFamily="2" charset="0"/>
            <a:ea typeface="Roboto Slab" pitchFamily="2" charset="0"/>
          </a:endParaRPr>
        </a:p>
      </dsp:txBody>
      <dsp:txXfrm>
        <a:off x="4275083" y="1449525"/>
        <a:ext cx="224407" cy="357099"/>
      </dsp:txXfrm>
    </dsp:sp>
    <dsp:sp modelId="{04C3224F-65EE-5F49-9373-C750B71F9C65}">
      <dsp:nvSpPr>
        <dsp:cNvPr id="0" name=""/>
        <dsp:cNvSpPr/>
      </dsp:nvSpPr>
      <dsp:spPr>
        <a:xfrm>
          <a:off x="4483178" y="1418505"/>
          <a:ext cx="2042343" cy="2042326"/>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prstClr val="white"/>
              </a:solidFill>
              <a:latin typeface="Poppins" panose="00000500000000000000" pitchFamily="2" charset="0"/>
              <a:ea typeface="Roboto Slab" pitchFamily="2" charset="0"/>
              <a:cs typeface="Poppins" panose="00000500000000000000" pitchFamily="2" charset="0"/>
            </a:rPr>
            <a:t>2. </a:t>
          </a:r>
          <a:br>
            <a:rPr lang="en-GB" sz="2000" b="1" kern="1200" dirty="0">
              <a:solidFill>
                <a:prstClr val="white"/>
              </a:solidFill>
              <a:latin typeface="Poppins" panose="00000500000000000000" pitchFamily="2" charset="0"/>
              <a:ea typeface="Roboto Slab" pitchFamily="2" charset="0"/>
              <a:cs typeface="Poppins" panose="00000500000000000000" pitchFamily="2" charset="0"/>
            </a:rPr>
          </a:br>
          <a:r>
            <a:rPr lang="en-GB" sz="2000" b="1" kern="1200" dirty="0">
              <a:solidFill>
                <a:prstClr val="white"/>
              </a:solidFill>
              <a:latin typeface="Poppins" panose="00000500000000000000" pitchFamily="2" charset="0"/>
              <a:ea typeface="Roboto Slab" pitchFamily="2" charset="0"/>
              <a:cs typeface="Poppins" panose="00000500000000000000" pitchFamily="2" charset="0"/>
            </a:rPr>
            <a:t>Define</a:t>
          </a:r>
        </a:p>
      </dsp:txBody>
      <dsp:txXfrm>
        <a:off x="4782272" y="1717597"/>
        <a:ext cx="1444155" cy="1444142"/>
      </dsp:txXfrm>
    </dsp:sp>
    <dsp:sp modelId="{8EDEF29D-5B52-B549-A67C-911B9D69104F}">
      <dsp:nvSpPr>
        <dsp:cNvPr id="0" name=""/>
        <dsp:cNvSpPr/>
      </dsp:nvSpPr>
      <dsp:spPr>
        <a:xfrm rot="6480000">
          <a:off x="4937843" y="3392279"/>
          <a:ext cx="320587" cy="595165"/>
        </a:xfrm>
        <a:prstGeom prst="rightArrow">
          <a:avLst>
            <a:gd name="adj1" fmla="val 60000"/>
            <a:gd name="adj2" fmla="val 50000"/>
          </a:avLst>
        </a:prstGeom>
        <a:solidFill>
          <a:srgbClr val="ED7D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b="1" kern="1200">
            <a:latin typeface="Roboto Slab" pitchFamily="2" charset="0"/>
            <a:ea typeface="Roboto Slab" pitchFamily="2" charset="0"/>
          </a:endParaRPr>
        </a:p>
      </dsp:txBody>
      <dsp:txXfrm rot="10800000">
        <a:off x="5000791" y="3465578"/>
        <a:ext cx="224411" cy="357099"/>
      </dsp:txXfrm>
    </dsp:sp>
    <dsp:sp modelId="{8224AB1E-57B2-8C40-B007-381E2E66B77C}">
      <dsp:nvSpPr>
        <dsp:cNvPr id="0" name=""/>
        <dsp:cNvSpPr/>
      </dsp:nvSpPr>
      <dsp:spPr>
        <a:xfrm>
          <a:off x="3665145" y="3936151"/>
          <a:ext cx="2042343" cy="2042326"/>
        </a:xfrm>
        <a:prstGeom prst="ellipse">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prstClr val="white"/>
              </a:solidFill>
              <a:latin typeface="Poppins" panose="00000500000000000000" pitchFamily="2" charset="0"/>
              <a:ea typeface="Roboto Slab" pitchFamily="2" charset="0"/>
              <a:cs typeface="Poppins" panose="00000500000000000000" pitchFamily="2" charset="0"/>
            </a:rPr>
            <a:t>3. Generate ideas</a:t>
          </a:r>
        </a:p>
      </dsp:txBody>
      <dsp:txXfrm>
        <a:off x="3964239" y="4235243"/>
        <a:ext cx="1444155" cy="1444142"/>
      </dsp:txXfrm>
    </dsp:sp>
    <dsp:sp modelId="{9DCFC5D8-DEBD-174B-8D75-CEFC1C80A932}">
      <dsp:nvSpPr>
        <dsp:cNvPr id="0" name=""/>
        <dsp:cNvSpPr/>
      </dsp:nvSpPr>
      <dsp:spPr>
        <a:xfrm rot="10877247">
          <a:off x="3242302" y="4630639"/>
          <a:ext cx="299040" cy="595165"/>
        </a:xfrm>
        <a:prstGeom prst="rightArrow">
          <a:avLst>
            <a:gd name="adj1" fmla="val 60000"/>
            <a:gd name="adj2" fmla="val 50000"/>
          </a:avLst>
        </a:prstGeom>
        <a:solidFill>
          <a:srgbClr val="ED7D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b="1" kern="1200">
            <a:latin typeface="Roboto Slab" pitchFamily="2" charset="0"/>
            <a:ea typeface="Roboto Slab" pitchFamily="2" charset="0"/>
          </a:endParaRPr>
        </a:p>
      </dsp:txBody>
      <dsp:txXfrm rot="10800000">
        <a:off x="3332003" y="4750680"/>
        <a:ext cx="209328" cy="357099"/>
      </dsp:txXfrm>
    </dsp:sp>
    <dsp:sp modelId="{B6896A17-792E-054A-8E35-B78D9C89E908}">
      <dsp:nvSpPr>
        <dsp:cNvPr id="0" name=""/>
        <dsp:cNvSpPr/>
      </dsp:nvSpPr>
      <dsp:spPr>
        <a:xfrm>
          <a:off x="1059232" y="3877586"/>
          <a:ext cx="2042343" cy="2042326"/>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prstClr val="white"/>
              </a:solidFill>
              <a:latin typeface="Poppins" panose="00000500000000000000" pitchFamily="2" charset="0"/>
              <a:ea typeface="Roboto Slab" pitchFamily="2" charset="0"/>
              <a:cs typeface="Poppins" panose="00000500000000000000" pitchFamily="2" charset="0"/>
            </a:rPr>
            <a:t>4. Prototype</a:t>
          </a:r>
        </a:p>
      </dsp:txBody>
      <dsp:txXfrm>
        <a:off x="1358326" y="4176678"/>
        <a:ext cx="1444155" cy="1444142"/>
      </dsp:txXfrm>
    </dsp:sp>
    <dsp:sp modelId="{A51918E5-4F0B-D443-9C4B-03BC4F1577FB}">
      <dsp:nvSpPr>
        <dsp:cNvPr id="0" name=""/>
        <dsp:cNvSpPr/>
      </dsp:nvSpPr>
      <dsp:spPr>
        <a:xfrm rot="15044277">
          <a:off x="1504441" y="3379592"/>
          <a:ext cx="298165" cy="595165"/>
        </a:xfrm>
        <a:prstGeom prst="rightArrow">
          <a:avLst>
            <a:gd name="adj1" fmla="val 60000"/>
            <a:gd name="adj2" fmla="val 50000"/>
          </a:avLst>
        </a:prstGeom>
        <a:solidFill>
          <a:srgbClr val="ED7D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b="1" kern="1200">
            <a:latin typeface="Roboto Slab" pitchFamily="2" charset="0"/>
            <a:ea typeface="Roboto Slab" pitchFamily="2" charset="0"/>
          </a:endParaRPr>
        </a:p>
      </dsp:txBody>
      <dsp:txXfrm rot="10800000">
        <a:off x="1563920" y="3540846"/>
        <a:ext cx="208716" cy="357099"/>
      </dsp:txXfrm>
    </dsp:sp>
    <dsp:sp modelId="{9AAB12CD-8F6C-E646-A642-6D32262C8BBF}">
      <dsp:nvSpPr>
        <dsp:cNvPr id="0" name=""/>
        <dsp:cNvSpPr/>
      </dsp:nvSpPr>
      <dsp:spPr>
        <a:xfrm>
          <a:off x="199902" y="1418505"/>
          <a:ext cx="2042343" cy="204232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anose="00000500000000000000" pitchFamily="2" charset="0"/>
              <a:ea typeface="Roboto Slab" pitchFamily="2" charset="0"/>
              <a:cs typeface="Poppins" panose="00000500000000000000" pitchFamily="2" charset="0"/>
            </a:rPr>
            <a:t>5. </a:t>
          </a:r>
          <a:br>
            <a:rPr lang="en-GB" sz="2000" b="1" kern="1200" dirty="0">
              <a:latin typeface="Poppins" panose="00000500000000000000" pitchFamily="2" charset="0"/>
              <a:ea typeface="Roboto Slab" pitchFamily="2" charset="0"/>
              <a:cs typeface="Poppins" panose="00000500000000000000" pitchFamily="2" charset="0"/>
            </a:rPr>
          </a:br>
          <a:r>
            <a:rPr lang="en-GB" sz="2000" b="1" kern="1200" dirty="0">
              <a:latin typeface="Poppins" panose="00000500000000000000" pitchFamily="2" charset="0"/>
              <a:ea typeface="Roboto Slab" pitchFamily="2" charset="0"/>
              <a:cs typeface="Poppins" panose="00000500000000000000" pitchFamily="2" charset="0"/>
            </a:rPr>
            <a:t>Test</a:t>
          </a:r>
        </a:p>
      </dsp:txBody>
      <dsp:txXfrm>
        <a:off x="498996" y="1717597"/>
        <a:ext cx="1444155" cy="1444142"/>
      </dsp:txXfrm>
    </dsp:sp>
    <dsp:sp modelId="{13523487-6FAA-7D40-9251-C8C4420FE34F}">
      <dsp:nvSpPr>
        <dsp:cNvPr id="0" name=""/>
        <dsp:cNvSpPr/>
      </dsp:nvSpPr>
      <dsp:spPr>
        <a:xfrm rot="19440000">
          <a:off x="2124262" y="1369423"/>
          <a:ext cx="320582" cy="595165"/>
        </a:xfrm>
        <a:prstGeom prst="rightArrow">
          <a:avLst>
            <a:gd name="adj1" fmla="val 60000"/>
            <a:gd name="adj2" fmla="val 50000"/>
          </a:avLst>
        </a:prstGeom>
        <a:solidFill>
          <a:srgbClr val="ED7D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b="1" kern="1200">
            <a:latin typeface="Roboto Slab" pitchFamily="2" charset="0"/>
            <a:ea typeface="Roboto Slab" pitchFamily="2" charset="0"/>
          </a:endParaRPr>
        </a:p>
      </dsp:txBody>
      <dsp:txXfrm>
        <a:off x="2133446" y="1516721"/>
        <a:ext cx="224407" cy="357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3A70F-6882-ED47-B04D-399960709E47}">
      <dsp:nvSpPr>
        <dsp:cNvPr id="0" name=""/>
        <dsp:cNvSpPr/>
      </dsp:nvSpPr>
      <dsp:spPr>
        <a:xfrm>
          <a:off x="1017811" y="-121883"/>
          <a:ext cx="5166854" cy="5166854"/>
        </a:xfrm>
        <a:prstGeom prst="circularArrow">
          <a:avLst>
            <a:gd name="adj1" fmla="val 5544"/>
            <a:gd name="adj2" fmla="val 330680"/>
            <a:gd name="adj3" fmla="val 13538950"/>
            <a:gd name="adj4" fmla="val 17531937"/>
            <a:gd name="adj5" fmla="val 5757"/>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36AF35B3-10B2-8D4C-8A85-C7BB2DB81D8B}">
      <dsp:nvSpPr>
        <dsp:cNvPr id="0" name=""/>
        <dsp:cNvSpPr/>
      </dsp:nvSpPr>
      <dsp:spPr>
        <a:xfrm>
          <a:off x="2288590" y="210643"/>
          <a:ext cx="2662084" cy="770645"/>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itchFamily="2" charset="77"/>
              <a:ea typeface="Roboto Slab" pitchFamily="2" charset="0"/>
              <a:cs typeface="Poppins" pitchFamily="2" charset="77"/>
            </a:rPr>
            <a:t>1 . Discover</a:t>
          </a:r>
        </a:p>
      </dsp:txBody>
      <dsp:txXfrm>
        <a:off x="2326210" y="248263"/>
        <a:ext cx="2586844" cy="695405"/>
      </dsp:txXfrm>
    </dsp:sp>
    <dsp:sp modelId="{E4F244FC-6B89-034C-BDA5-2069421029EA}">
      <dsp:nvSpPr>
        <dsp:cNvPr id="0" name=""/>
        <dsp:cNvSpPr/>
      </dsp:nvSpPr>
      <dsp:spPr>
        <a:xfrm>
          <a:off x="4518978" y="1744264"/>
          <a:ext cx="2662084" cy="77064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itchFamily="2" charset="77"/>
              <a:ea typeface="Roboto Slab" pitchFamily="2" charset="0"/>
              <a:cs typeface="Poppins" pitchFamily="2" charset="77"/>
            </a:rPr>
            <a:t>2. Define</a:t>
          </a:r>
        </a:p>
      </dsp:txBody>
      <dsp:txXfrm>
        <a:off x="4556598" y="1781884"/>
        <a:ext cx="2586844" cy="695405"/>
      </dsp:txXfrm>
    </dsp:sp>
    <dsp:sp modelId="{548E9304-EA22-234D-A08D-D40657A7B4BD}">
      <dsp:nvSpPr>
        <dsp:cNvPr id="0" name=""/>
        <dsp:cNvSpPr/>
      </dsp:nvSpPr>
      <dsp:spPr>
        <a:xfrm>
          <a:off x="3980641" y="4207684"/>
          <a:ext cx="2137931" cy="77064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itchFamily="2" charset="77"/>
              <a:ea typeface="Roboto Slab" pitchFamily="2" charset="0"/>
              <a:cs typeface="Poppins" pitchFamily="2" charset="77"/>
            </a:rPr>
            <a:t>3. Generate Ideas</a:t>
          </a:r>
        </a:p>
      </dsp:txBody>
      <dsp:txXfrm>
        <a:off x="4018261" y="4245304"/>
        <a:ext cx="2062691" cy="695405"/>
      </dsp:txXfrm>
    </dsp:sp>
    <dsp:sp modelId="{7B17DCAA-DA42-B148-BBAF-0D431744C4C9}">
      <dsp:nvSpPr>
        <dsp:cNvPr id="0" name=""/>
        <dsp:cNvSpPr/>
      </dsp:nvSpPr>
      <dsp:spPr>
        <a:xfrm>
          <a:off x="1319193" y="4207684"/>
          <a:ext cx="2280440" cy="77064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itchFamily="2" charset="77"/>
              <a:ea typeface="Roboto Slab" pitchFamily="2" charset="0"/>
              <a:cs typeface="Poppins" pitchFamily="2" charset="77"/>
            </a:rPr>
            <a:t>4. Prototype</a:t>
          </a:r>
        </a:p>
      </dsp:txBody>
      <dsp:txXfrm>
        <a:off x="1356813" y="4245304"/>
        <a:ext cx="2205200" cy="695405"/>
      </dsp:txXfrm>
    </dsp:sp>
    <dsp:sp modelId="{4C53123E-7A81-F74D-841C-6FE0D5554655}">
      <dsp:nvSpPr>
        <dsp:cNvPr id="0" name=""/>
        <dsp:cNvSpPr/>
      </dsp:nvSpPr>
      <dsp:spPr>
        <a:xfrm>
          <a:off x="327958" y="1744264"/>
          <a:ext cx="2662084" cy="77064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itchFamily="2" charset="77"/>
              <a:ea typeface="Roboto Slab" pitchFamily="2" charset="0"/>
              <a:cs typeface="Poppins" pitchFamily="2" charset="77"/>
            </a:rPr>
            <a:t>5. Test</a:t>
          </a:r>
        </a:p>
      </dsp:txBody>
      <dsp:txXfrm>
        <a:off x="365578" y="1781884"/>
        <a:ext cx="2586844" cy="69540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4AF94-8F2E-4239-8E39-58A0AFECEC9F}"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8727A-238C-47B4-A89C-C3B7A9CB1DA4}" type="slidenum">
              <a:rPr lang="en-US" smtClean="0"/>
              <a:t>‹#›</a:t>
            </a:fld>
            <a:endParaRPr lang="en-US"/>
          </a:p>
        </p:txBody>
      </p:sp>
    </p:spTree>
    <p:extLst>
      <p:ext uri="{BB962C8B-B14F-4D97-AF65-F5344CB8AC3E}">
        <p14:creationId xmlns:p14="http://schemas.microsoft.com/office/powerpoint/2010/main" val="204446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h.bmj.com/content/6/Suppl_5/e005489"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gh.bmj.com/content/6/Suppl_5/e00534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“Digital competence involves the confident, critical and responsible use of, and engagement with, digital technologies for learning, at work, and for participation in society” - </a:t>
            </a:r>
            <a:r>
              <a:rPr lang="en-US" sz="1200" i="1" dirty="0"/>
              <a:t>European Commission</a:t>
            </a:r>
            <a:endParaRPr lang="en-US" sz="1200" dirty="0"/>
          </a:p>
          <a:p>
            <a:endParaRPr lang="en-US" dirty="0"/>
          </a:p>
        </p:txBody>
      </p:sp>
      <p:sp>
        <p:nvSpPr>
          <p:cNvPr id="4" name="Slide Number Placeholder 3"/>
          <p:cNvSpPr>
            <a:spLocks noGrp="1"/>
          </p:cNvSpPr>
          <p:nvPr>
            <p:ph type="sldNum" sz="quarter" idx="5"/>
          </p:nvPr>
        </p:nvSpPr>
        <p:spPr/>
        <p:txBody>
          <a:bodyPr/>
          <a:lstStyle/>
          <a:p>
            <a:fld id="{4148727A-238C-47B4-A89C-C3B7A9CB1DA4}" type="slidenum">
              <a:rPr lang="en-US" smtClean="0"/>
              <a:t>5</a:t>
            </a:fld>
            <a:endParaRPr lang="en-US"/>
          </a:p>
        </p:txBody>
      </p:sp>
    </p:spTree>
    <p:extLst>
      <p:ext uri="{BB962C8B-B14F-4D97-AF65-F5344CB8AC3E}">
        <p14:creationId xmlns:p14="http://schemas.microsoft.com/office/powerpoint/2010/main" val="120481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highlight>
                  <a:srgbClr val="FFFF00"/>
                </a:highlight>
              </a:rPr>
              <a:t>Add as much content here to address learning objectives; however lecture will be provided in “long” format and presented in a condensed format in class.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34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b="0" i="0" dirty="0">
                <a:solidFill>
                  <a:srgbClr val="333333"/>
                </a:solidFill>
                <a:effectLst/>
                <a:latin typeface="interfaceregular"/>
              </a:rPr>
              <a:t>Ten lessons learnt: scaling and transitioning one of the largest mobile health communication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a national government, https://gh.bmj.com/content/6/Suppl_5/e005341</a:t>
            </a:r>
          </a:p>
          <a:p>
            <a:endParaRPr lang="en-US" b="0" i="0" dirty="0">
              <a:solidFill>
                <a:srgbClr val="333333"/>
              </a:solidFill>
              <a:effectLst/>
              <a:latin typeface="interfaceregular"/>
            </a:endParaRPr>
          </a:p>
          <a:p>
            <a:r>
              <a:rPr lang="en-US" b="0" i="0" dirty="0">
                <a:solidFill>
                  <a:srgbClr val="333333"/>
                </a:solidFill>
                <a:effectLst/>
                <a:latin typeface="interfaceregular"/>
              </a:rPr>
              <a:t>See: BMJ Innovations article</a:t>
            </a:r>
          </a:p>
          <a:p>
            <a:endParaRPr lang="en-US" b="0" i="0" dirty="0">
              <a:solidFill>
                <a:srgbClr val="333333"/>
              </a:solidFill>
              <a:effectLst/>
              <a:latin typeface="interfaceregular"/>
            </a:endParaRPr>
          </a:p>
          <a:p>
            <a:r>
              <a:rPr lang="en-US" b="0" i="0" dirty="0">
                <a:solidFill>
                  <a:srgbClr val="333333"/>
                </a:solidFill>
                <a:effectLst/>
                <a:latin typeface="interfaceregular"/>
              </a:rPr>
              <a:t>There has been exponential growth in the numbers of ‘digital development’ </a:t>
            </a:r>
            <a:r>
              <a:rPr lang="en-US" b="0" i="0" dirty="0" err="1">
                <a:solidFill>
                  <a:srgbClr val="333333"/>
                </a:solidFill>
                <a:effectLst/>
                <a:latin typeface="interfaceregular"/>
              </a:rPr>
              <a:t>programmes</a:t>
            </a:r>
            <a:r>
              <a:rPr lang="en-US" b="0" i="0" dirty="0">
                <a:solidFill>
                  <a:srgbClr val="333333"/>
                </a:solidFill>
                <a:effectLst/>
                <a:latin typeface="interfaceregular"/>
              </a:rPr>
              <a:t> seeking to leverage technology to solve systemic challenges. However, despite promising results and a shift from pilots to scale-ups, many have failed to </a:t>
            </a:r>
            <a:r>
              <a:rPr lang="en-US" b="0" i="0" dirty="0" err="1">
                <a:solidFill>
                  <a:srgbClr val="333333"/>
                </a:solidFill>
                <a:effectLst/>
                <a:latin typeface="interfaceregular"/>
              </a:rPr>
              <a:t>realise</a:t>
            </a:r>
            <a:r>
              <a:rPr lang="en-US" b="0" i="0" dirty="0">
                <a:solidFill>
                  <a:srgbClr val="333333"/>
                </a:solidFill>
                <a:effectLst/>
                <a:latin typeface="interfaceregular"/>
              </a:rPr>
              <a:t> their full potential. This paper reflects on lessons learnt from scaling and transitioning one of the largest mobile health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the Indian government. The complementary suite of services was designed by BBC Media Action to strengthen families’ reproductive, maternal, neonatal and child health </a:t>
            </a:r>
            <a:r>
              <a:rPr lang="en-US" b="0" i="0" dirty="0" err="1">
                <a:solidFill>
                  <a:srgbClr val="333333"/>
                </a:solidFill>
                <a:effectLst/>
                <a:latin typeface="interfaceregular"/>
              </a:rPr>
              <a:t>behaviours</a:t>
            </a:r>
            <a:r>
              <a:rPr lang="en-US" b="0" i="0" dirty="0">
                <a:solidFill>
                  <a:srgbClr val="333333"/>
                </a:solidFill>
                <a:effectLst/>
                <a:latin typeface="interfaceregular"/>
              </a:rPr>
              <a:t>. Mobile Academy was a training course to refresh frontline health workers’ (FLHWs) knowledge and improve their interpersonal communication skills. Mobile </a:t>
            </a:r>
            <a:r>
              <a:rPr lang="en-US" b="0" i="1" dirty="0" err="1">
                <a:solidFill>
                  <a:srgbClr val="333333"/>
                </a:solidFill>
                <a:effectLst/>
                <a:latin typeface="interfaceregular"/>
              </a:rPr>
              <a:t>Kunji</a:t>
            </a:r>
            <a:r>
              <a:rPr lang="en-US" b="0" i="0" dirty="0">
                <a:solidFill>
                  <a:srgbClr val="333333"/>
                </a:solidFill>
                <a:effectLst/>
                <a:latin typeface="interfaceregular"/>
              </a:rPr>
              <a:t> was a job aid to support FLHWs’ interactions with families. </a:t>
            </a:r>
            <a:r>
              <a:rPr lang="en-US" b="0" i="1" dirty="0" err="1">
                <a:solidFill>
                  <a:srgbClr val="333333"/>
                </a:solidFill>
                <a:effectLst/>
                <a:latin typeface="interfaceregular"/>
              </a:rPr>
              <a:t>Kilkari</a:t>
            </a:r>
            <a:r>
              <a:rPr lang="en-US" b="0" i="0" dirty="0">
                <a:solidFill>
                  <a:srgbClr val="333333"/>
                </a:solidFill>
                <a:effectLst/>
                <a:latin typeface="interfaceregular"/>
              </a:rPr>
              <a:t> delivered weekly audio information to families’ phones to reinforce FLHWs’ counselling. As of April 2019, when Mobile Academy and </a:t>
            </a:r>
            <a:r>
              <a:rPr lang="en-US" b="0" i="1" dirty="0" err="1">
                <a:solidFill>
                  <a:srgbClr val="333333"/>
                </a:solidFill>
                <a:effectLst/>
                <a:latin typeface="interfaceregular"/>
              </a:rPr>
              <a:t>Kilkari</a:t>
            </a:r>
            <a:r>
              <a:rPr lang="en-US" b="0" i="0" dirty="0">
                <a:solidFill>
                  <a:srgbClr val="333333"/>
                </a:solidFill>
                <a:effectLst/>
                <a:latin typeface="interfaceregular"/>
              </a:rPr>
              <a:t> were transitioned to the government, 206 000 FLHWs had graduated and </a:t>
            </a:r>
            <a:r>
              <a:rPr lang="en-US" b="0" i="1" dirty="0" err="1">
                <a:solidFill>
                  <a:srgbClr val="333333"/>
                </a:solidFill>
                <a:effectLst/>
                <a:latin typeface="interfaceregular"/>
              </a:rPr>
              <a:t>Kilkari</a:t>
            </a:r>
            <a:r>
              <a:rPr lang="en-US" b="0" i="0" dirty="0">
                <a:solidFill>
                  <a:srgbClr val="333333"/>
                </a:solidFill>
                <a:effectLst/>
                <a:latin typeface="interfaceregular"/>
              </a:rPr>
              <a:t> had reached 10 million subscribers. Lessons learnt include the following: (1) private sector business models are challenging in low-resource settings; (2) you may pilot ‘apples’ but scale ‘oranges’; (3) trade-offs are required between ideal solution design and affordability; (4) </a:t>
            </a:r>
            <a:r>
              <a:rPr lang="en-US" b="0" i="0" dirty="0" err="1">
                <a:solidFill>
                  <a:srgbClr val="333333"/>
                </a:solidFill>
                <a:effectLst/>
                <a:latin typeface="interfaceregular"/>
              </a:rPr>
              <a:t>programme</a:t>
            </a:r>
            <a:r>
              <a:rPr lang="en-US" b="0" i="0" dirty="0">
                <a:solidFill>
                  <a:srgbClr val="333333"/>
                </a:solidFill>
                <a:effectLst/>
                <a:latin typeface="interfaceregular"/>
              </a:rPr>
              <a:t> components should be reassessed before scaling; (5) operational viability at scale is a prerequisite for sustainability; (6) consider the true cost of open-source software; (7) taking informed consent in low-resource settings is challenging; (8) big data offer promise, but social norms and SIM change constrain use; (9) successful government engagements require significant capacity; (10) define governance structures and roadmaps up front.</a:t>
            </a:r>
          </a:p>
          <a:p>
            <a:endParaRPr lang="en-US" b="0" i="0" dirty="0">
              <a:solidFill>
                <a:srgbClr val="333333"/>
              </a:solidFill>
              <a:effectLst/>
              <a:latin typeface="interfaceregular"/>
            </a:endParaRPr>
          </a:p>
          <a:p>
            <a:r>
              <a:rPr lang="en-US" dirty="0"/>
              <a:t>https://www.who.int/news/item/26-09-2019-engaging-men-addressing-harmful-masculinities-to-improve-sexual-and-reproductive-health-and-rights</a:t>
            </a:r>
          </a:p>
        </p:txBody>
      </p:sp>
      <p:sp>
        <p:nvSpPr>
          <p:cNvPr id="4" name="Slide Number Placeholder 3"/>
          <p:cNvSpPr>
            <a:spLocks noGrp="1"/>
          </p:cNvSpPr>
          <p:nvPr>
            <p:ph type="sldNum" sz="quarter" idx="5"/>
          </p:nvPr>
        </p:nvSpPr>
        <p:spPr/>
        <p:txBody>
          <a:bodyPr/>
          <a:lstStyle/>
          <a:p>
            <a:fld id="{E1C13E7E-66C8-4A09-853E-BEA2A29FA568}" type="slidenum">
              <a:rPr lang="en-US" smtClean="0"/>
              <a:t>15</a:t>
            </a:fld>
            <a:endParaRPr lang="en-US"/>
          </a:p>
        </p:txBody>
      </p:sp>
    </p:spTree>
    <p:extLst>
      <p:ext uri="{BB962C8B-B14F-4D97-AF65-F5344CB8AC3E}">
        <p14:creationId xmlns:p14="http://schemas.microsoft.com/office/powerpoint/2010/main" val="383081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endParaRPr lang="en-US" dirty="0"/>
          </a:p>
          <a:p>
            <a:pPr marL="0" indent="0">
              <a:spcBef>
                <a:spcPts val="0"/>
              </a:spcBef>
              <a:spcAft>
                <a:spcPts val="1200"/>
              </a:spcAft>
              <a:buNone/>
            </a:pPr>
            <a:r>
              <a:rPr lang="en-US" sz="1200" b="1" i="1" dirty="0">
                <a:latin typeface="Poppins"/>
                <a:cs typeface="Poppins"/>
              </a:rPr>
              <a:t>Resources: </a:t>
            </a:r>
            <a:r>
              <a:rPr lang="en-US" sz="1200" i="1" dirty="0">
                <a:latin typeface="Poppins"/>
                <a:cs typeface="Poppins"/>
              </a:rPr>
              <a:t>Does exposure to health information through mobile phones increase </a:t>
            </a:r>
            <a:r>
              <a:rPr lang="en-US" sz="1200" i="1" dirty="0" err="1">
                <a:latin typeface="Poppins"/>
                <a:cs typeface="Poppins"/>
              </a:rPr>
              <a:t>immunisation</a:t>
            </a:r>
            <a:r>
              <a:rPr lang="en-US" sz="1200" i="1" dirty="0">
                <a:latin typeface="Poppins"/>
                <a:cs typeface="Poppins"/>
              </a:rPr>
              <a:t> knowledge, completeness and timeliness in rural India? </a:t>
            </a:r>
            <a:r>
              <a:rPr lang="en-US" sz="1200" i="1" dirty="0">
                <a:latin typeface="Poppins"/>
                <a:cs typeface="Poppins"/>
                <a:hlinkClick r:id="rId3"/>
              </a:rPr>
              <a:t>https://gh.bmj.com/content/6/Suppl_5/e005489</a:t>
            </a:r>
            <a:r>
              <a:rPr lang="en-US" sz="1200" i="1" dirty="0">
                <a:latin typeface="Poppins"/>
                <a:cs typeface="Poppins"/>
              </a:rPr>
              <a:t> </a:t>
            </a:r>
          </a:p>
          <a:p>
            <a:pPr marL="0" indent="0">
              <a:spcBef>
                <a:spcPts val="0"/>
              </a:spcBef>
              <a:spcAft>
                <a:spcPts val="1200"/>
              </a:spcAft>
              <a:buNone/>
            </a:pPr>
            <a:r>
              <a:rPr lang="en-US" sz="1200" b="1" i="1" dirty="0">
                <a:latin typeface="Poppins"/>
                <a:cs typeface="Poppins"/>
              </a:rPr>
              <a:t>Lessons Learned: </a:t>
            </a:r>
            <a:r>
              <a:rPr lang="en-US" sz="1200" b="0" i="1" dirty="0">
                <a:solidFill>
                  <a:srgbClr val="333333"/>
                </a:solidFill>
                <a:effectLst/>
                <a:latin typeface="Poppins"/>
                <a:cs typeface="Poppins"/>
              </a:rPr>
              <a:t>Ten lessons learnt: scaling and transitioning one of the largest mobile health communication </a:t>
            </a:r>
            <a:r>
              <a:rPr lang="en-US" sz="1200" b="0" i="1" dirty="0" err="1">
                <a:solidFill>
                  <a:srgbClr val="333333"/>
                </a:solidFill>
                <a:effectLst/>
                <a:latin typeface="Poppins"/>
                <a:cs typeface="Poppins"/>
              </a:rPr>
              <a:t>programmes</a:t>
            </a:r>
            <a:r>
              <a:rPr lang="en-US" sz="1200" b="0" i="1" dirty="0">
                <a:solidFill>
                  <a:srgbClr val="333333"/>
                </a:solidFill>
                <a:effectLst/>
                <a:latin typeface="Poppins"/>
                <a:cs typeface="Poppins"/>
              </a:rPr>
              <a:t> in the world to a national government, </a:t>
            </a:r>
            <a:r>
              <a:rPr lang="en-US" sz="1200" b="0" i="1" dirty="0">
                <a:solidFill>
                  <a:srgbClr val="333333"/>
                </a:solidFill>
                <a:effectLst/>
                <a:latin typeface="Poppins"/>
                <a:cs typeface="Poppins"/>
                <a:hlinkClick r:id="rId4"/>
              </a:rPr>
              <a:t>https://gh.bmj.com/content/6/Suppl_5/e005341</a:t>
            </a:r>
            <a:r>
              <a:rPr lang="en-US" sz="1200" i="1" dirty="0">
                <a:solidFill>
                  <a:srgbClr val="333333"/>
                </a:solidFill>
                <a:latin typeface="Poppins"/>
                <a:cs typeface="Poppins"/>
              </a:rPr>
              <a:t> </a:t>
            </a:r>
            <a:endParaRPr lang="en-US" sz="1200" b="0" i="1" dirty="0">
              <a:solidFill>
                <a:srgbClr val="333333"/>
              </a:solidFill>
              <a:effectLst/>
              <a:latin typeface="Poppins"/>
              <a:cs typeface="Poppins"/>
            </a:endParaRPr>
          </a:p>
          <a:p>
            <a:r>
              <a:rPr lang="en-US" dirty="0"/>
              <a:t>See: </a:t>
            </a:r>
            <a:r>
              <a:rPr lang="en-US" b="0" i="0" dirty="0">
                <a:solidFill>
                  <a:srgbClr val="333333"/>
                </a:solidFill>
                <a:effectLst/>
                <a:latin typeface="interfaceregular"/>
              </a:rPr>
              <a:t>Ten lessons learnt: scaling and transitioning one of the largest mobile health communication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a national government, https://gh.bmj.com/content/6/Suppl_5/e005341</a:t>
            </a:r>
          </a:p>
          <a:p>
            <a:endParaRPr lang="en-US" b="0" i="0" dirty="0">
              <a:solidFill>
                <a:srgbClr val="333333"/>
              </a:solidFill>
              <a:effectLst/>
              <a:latin typeface="interfaceregular"/>
            </a:endParaRPr>
          </a:p>
          <a:p>
            <a:r>
              <a:rPr lang="en-US" b="0" i="0" dirty="0">
                <a:solidFill>
                  <a:srgbClr val="333333"/>
                </a:solidFill>
                <a:effectLst/>
                <a:latin typeface="interfaceregular"/>
              </a:rPr>
              <a:t>See: BMJ Innovations article</a:t>
            </a:r>
          </a:p>
          <a:p>
            <a:endParaRPr lang="en-US" b="0" i="0" dirty="0">
              <a:solidFill>
                <a:srgbClr val="333333"/>
              </a:solidFill>
              <a:effectLst/>
              <a:latin typeface="interfaceregular"/>
            </a:endParaRPr>
          </a:p>
          <a:p>
            <a:r>
              <a:rPr lang="en-US" b="0" i="0" dirty="0">
                <a:solidFill>
                  <a:srgbClr val="333333"/>
                </a:solidFill>
                <a:effectLst/>
                <a:latin typeface="interfaceregular"/>
              </a:rPr>
              <a:t>There has been exponential growth in the numbers of ‘digital development’ </a:t>
            </a:r>
            <a:r>
              <a:rPr lang="en-US" b="0" i="0" dirty="0" err="1">
                <a:solidFill>
                  <a:srgbClr val="333333"/>
                </a:solidFill>
                <a:effectLst/>
                <a:latin typeface="interfaceregular"/>
              </a:rPr>
              <a:t>programmes</a:t>
            </a:r>
            <a:r>
              <a:rPr lang="en-US" b="0" i="0" dirty="0">
                <a:solidFill>
                  <a:srgbClr val="333333"/>
                </a:solidFill>
                <a:effectLst/>
                <a:latin typeface="interfaceregular"/>
              </a:rPr>
              <a:t> seeking to leverage technology to solve systemic challenges. However, despite promising results and a shift from pilots to scale-ups, many have failed to </a:t>
            </a:r>
            <a:r>
              <a:rPr lang="en-US" b="0" i="0" dirty="0" err="1">
                <a:solidFill>
                  <a:srgbClr val="333333"/>
                </a:solidFill>
                <a:effectLst/>
                <a:latin typeface="interfaceregular"/>
              </a:rPr>
              <a:t>realise</a:t>
            </a:r>
            <a:r>
              <a:rPr lang="en-US" b="0" i="0" dirty="0">
                <a:solidFill>
                  <a:srgbClr val="333333"/>
                </a:solidFill>
                <a:effectLst/>
                <a:latin typeface="interfaceregular"/>
              </a:rPr>
              <a:t> their full potential. This paper reflects on lessons learnt from scaling and transitioning one of the largest mobile health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the Indian government. The complementary suite of services was designed by BBC Media Action to strengthen families’ reproductive, maternal, neonatal and child health </a:t>
            </a:r>
            <a:r>
              <a:rPr lang="en-US" b="0" i="0" dirty="0" err="1">
                <a:solidFill>
                  <a:srgbClr val="333333"/>
                </a:solidFill>
                <a:effectLst/>
                <a:latin typeface="interfaceregular"/>
              </a:rPr>
              <a:t>behaviours</a:t>
            </a:r>
            <a:r>
              <a:rPr lang="en-US" b="0" i="0" dirty="0">
                <a:solidFill>
                  <a:srgbClr val="333333"/>
                </a:solidFill>
                <a:effectLst/>
                <a:latin typeface="interfaceregular"/>
              </a:rPr>
              <a:t>. Mobile Academy was a training course to refresh frontline health workers’ (FLHWs) knowledge and improve their interpersonal communication skills. Mobile </a:t>
            </a:r>
            <a:r>
              <a:rPr lang="en-US" b="0" i="1" dirty="0" err="1">
                <a:solidFill>
                  <a:srgbClr val="333333"/>
                </a:solidFill>
                <a:effectLst/>
                <a:latin typeface="interfaceregular"/>
              </a:rPr>
              <a:t>Kunji</a:t>
            </a:r>
            <a:r>
              <a:rPr lang="en-US" b="0" i="0" dirty="0">
                <a:solidFill>
                  <a:srgbClr val="333333"/>
                </a:solidFill>
                <a:effectLst/>
                <a:latin typeface="interfaceregular"/>
              </a:rPr>
              <a:t> was a job aid to support FLHWs’ interactions with families. </a:t>
            </a:r>
            <a:r>
              <a:rPr lang="en-US" b="0" i="1" dirty="0" err="1">
                <a:solidFill>
                  <a:srgbClr val="333333"/>
                </a:solidFill>
                <a:effectLst/>
                <a:latin typeface="interfaceregular"/>
              </a:rPr>
              <a:t>Kilkari</a:t>
            </a:r>
            <a:r>
              <a:rPr lang="en-US" b="0" i="0" dirty="0">
                <a:solidFill>
                  <a:srgbClr val="333333"/>
                </a:solidFill>
                <a:effectLst/>
                <a:latin typeface="interfaceregular"/>
              </a:rPr>
              <a:t> delivered weekly audio information to families’ phones to reinforce FLHWs’ counselling. As of April 2019, when Mobile Academy and </a:t>
            </a:r>
            <a:r>
              <a:rPr lang="en-US" b="0" i="1" dirty="0" err="1">
                <a:solidFill>
                  <a:srgbClr val="333333"/>
                </a:solidFill>
                <a:effectLst/>
                <a:latin typeface="interfaceregular"/>
              </a:rPr>
              <a:t>Kilkari</a:t>
            </a:r>
            <a:r>
              <a:rPr lang="en-US" b="0" i="0" dirty="0">
                <a:solidFill>
                  <a:srgbClr val="333333"/>
                </a:solidFill>
                <a:effectLst/>
                <a:latin typeface="interfaceregular"/>
              </a:rPr>
              <a:t> were transitioned to the government, 206 000 FLHWs had graduated and </a:t>
            </a:r>
            <a:r>
              <a:rPr lang="en-US" b="0" i="1" dirty="0" err="1">
                <a:solidFill>
                  <a:srgbClr val="333333"/>
                </a:solidFill>
                <a:effectLst/>
                <a:latin typeface="interfaceregular"/>
              </a:rPr>
              <a:t>Kilkari</a:t>
            </a:r>
            <a:r>
              <a:rPr lang="en-US" b="0" i="0" dirty="0">
                <a:solidFill>
                  <a:srgbClr val="333333"/>
                </a:solidFill>
                <a:effectLst/>
                <a:latin typeface="interfaceregular"/>
              </a:rPr>
              <a:t> had reached 10 million subscribers. Lessons learnt include the following: (1) private sector business models are challenging in low-resource settings; (2) you may pilot ‘apples’ but scale ‘oranges’; (3) trade-offs are required between ideal solution design and affordability; (4) </a:t>
            </a:r>
            <a:r>
              <a:rPr lang="en-US" b="0" i="0" dirty="0" err="1">
                <a:solidFill>
                  <a:srgbClr val="333333"/>
                </a:solidFill>
                <a:effectLst/>
                <a:latin typeface="interfaceregular"/>
              </a:rPr>
              <a:t>programme</a:t>
            </a:r>
            <a:r>
              <a:rPr lang="en-US" b="0" i="0" dirty="0">
                <a:solidFill>
                  <a:srgbClr val="333333"/>
                </a:solidFill>
                <a:effectLst/>
                <a:latin typeface="interfaceregular"/>
              </a:rPr>
              <a:t> components should be reassessed before scaling; (5) operational viability at scale is a prerequisite for sustainability; (6) consider the true cost of open-source software; (7) taking informed consent in low-resource settings is challenging; (8) big data offer promise, but social norms and SIM change constrain use; (9) successful government engagements require significant capacity; (10) define governance structures and roadmaps up front.</a:t>
            </a:r>
          </a:p>
          <a:p>
            <a:endParaRPr lang="en-US" b="0" i="0" dirty="0">
              <a:solidFill>
                <a:srgbClr val="333333"/>
              </a:solidFill>
              <a:effectLst/>
              <a:latin typeface="interfaceregular"/>
            </a:endParaRPr>
          </a:p>
          <a:p>
            <a:r>
              <a:rPr lang="en-US" dirty="0"/>
              <a:t>https://www.who.int/news/item/26-09-2019-engaging-men-addressing-harmful-masculinities-to-improve-sexual-and-reproductive-health-and-rights</a:t>
            </a:r>
          </a:p>
        </p:txBody>
      </p:sp>
      <p:sp>
        <p:nvSpPr>
          <p:cNvPr id="4" name="Slide Number Placeholder 3"/>
          <p:cNvSpPr>
            <a:spLocks noGrp="1"/>
          </p:cNvSpPr>
          <p:nvPr>
            <p:ph type="sldNum" sz="quarter" idx="5"/>
          </p:nvPr>
        </p:nvSpPr>
        <p:spPr/>
        <p:txBody>
          <a:bodyPr/>
          <a:lstStyle/>
          <a:p>
            <a:fld id="{E1C13E7E-66C8-4A09-853E-BEA2A29FA568}" type="slidenum">
              <a:rPr lang="en-US" smtClean="0"/>
              <a:t>16</a:t>
            </a:fld>
            <a:endParaRPr lang="en-US"/>
          </a:p>
        </p:txBody>
      </p:sp>
    </p:spTree>
    <p:extLst>
      <p:ext uri="{BB962C8B-B14F-4D97-AF65-F5344CB8AC3E}">
        <p14:creationId xmlns:p14="http://schemas.microsoft.com/office/powerpoint/2010/main" val="266326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Source: </a:t>
            </a:r>
            <a:r>
              <a:rPr lang="en-US" b="0" i="0" dirty="0">
                <a:solidFill>
                  <a:srgbClr val="333333"/>
                </a:solidFill>
                <a:effectLst/>
                <a:latin typeface="interfaceregular"/>
              </a:rPr>
              <a:t>Ten lessons learnt: scaling and transitioning one of the largest mobile health communication Ten lessons learnt: scaling and transitioning one of the largest mobile health communication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a national government, https://gh.bmj.com/content/6/Suppl_5/e005341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58CA-A882-1344-835A-AE3F47FAAA1A}" type="slidenum">
              <a:rPr kumimoji="0" lang="en-US" sz="1200" b="0" i="0" u="none" strike="noStrike" kern="1200" cap="none" spc="0" normalizeH="0" baseline="0" noProof="0" smtClean="0">
                <a:ln>
                  <a:noFill/>
                </a:ln>
                <a:solidFill>
                  <a:prstClr val="black"/>
                </a:solidFill>
                <a:effectLst/>
                <a:uLnTx/>
                <a:uFillTx/>
                <a:latin typeface="Roboto Slab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Roboto Slab Regular"/>
              <a:ea typeface="+mn-ea"/>
              <a:cs typeface="+mn-cs"/>
            </a:endParaRPr>
          </a:p>
        </p:txBody>
      </p:sp>
    </p:spTree>
    <p:extLst>
      <p:ext uri="{BB962C8B-B14F-4D97-AF65-F5344CB8AC3E}">
        <p14:creationId xmlns:p14="http://schemas.microsoft.com/office/powerpoint/2010/main" val="922883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UNU is leading a consortium of partners… to create a MOOC on gender intentional design… only mention it because we can’t deliver a comprehensive training in four slides</a:t>
            </a:r>
          </a:p>
          <a:p>
            <a:endParaRPr lang="en-US" dirty="0"/>
          </a:p>
          <a:p>
            <a:r>
              <a:rPr lang="en-US" dirty="0"/>
              <a:t>This is a teaser – in development, requires more intensive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93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Formative research </a:t>
            </a:r>
            <a:r>
              <a:rPr lang="en-US" dirty="0"/>
              <a:t>– gender intentional observation, engagement, immersion to understand target (their needs, lives and contexts, including power dynamics at home and in the community, social norms, the socio-economic context)</a:t>
            </a:r>
          </a:p>
          <a:p>
            <a:pPr marL="171450" indent="-171450">
              <a:buFont typeface="Arial" panose="020B0604020202020204" pitchFamily="34" charset="0"/>
              <a:buChar char="•"/>
            </a:pPr>
            <a:r>
              <a:rPr lang="en-US" dirty="0"/>
              <a:t>Analysis of research results to define ‘the problem’ and to develop theories of change that recognize gender inequalities to deliver equitable outcomes sustainably at scale </a:t>
            </a:r>
          </a:p>
          <a:p>
            <a:pPr marL="171450" indent="-171450">
              <a:buFont typeface="Arial" panose="020B0604020202020204" pitchFamily="34" charset="0"/>
              <a:buChar char="•"/>
            </a:pPr>
            <a:r>
              <a:rPr lang="en-US" b="1" dirty="0"/>
              <a:t>Multidisciplinary project team</a:t>
            </a:r>
            <a:r>
              <a:rPr lang="en-US" dirty="0"/>
              <a:t>, including stakeholders from the community, generates gender sensitive or gender transformative ideas, shortlisting those to take forward into the design process</a:t>
            </a:r>
          </a:p>
          <a:p>
            <a:pPr marL="171450" indent="-171450">
              <a:buFont typeface="Arial" panose="020B0604020202020204" pitchFamily="34" charset="0"/>
              <a:buChar char="•"/>
            </a:pPr>
            <a:r>
              <a:rPr lang="en-US" b="1" dirty="0"/>
              <a:t>Prototypes</a:t>
            </a:r>
            <a:r>
              <a:rPr lang="en-US" dirty="0"/>
              <a:t> created and iteratively tested with different genders, age groups, and socio-economic segments of the population to design digital solutions that are comprehensible, easy to use, relevant, appealing and affordable by target users, recognize gender dynamics in mobile access and </a:t>
            </a:r>
            <a:r>
              <a:rPr lang="en-US" dirty="0" err="1"/>
              <a:t>use,and</a:t>
            </a:r>
            <a:r>
              <a:rPr lang="en-US" dirty="0"/>
              <a:t> minimize backlash, at a unit cost, and level of simplicity and intensity that can be affordably sustained at scale.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19</a:t>
            </a:fld>
            <a:endParaRPr lang="en-US"/>
          </a:p>
        </p:txBody>
      </p:sp>
    </p:spTree>
    <p:extLst>
      <p:ext uri="{BB962C8B-B14F-4D97-AF65-F5344CB8AC3E}">
        <p14:creationId xmlns:p14="http://schemas.microsoft.com/office/powerpoint/2010/main" val="1878510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tuned – forth coming course in Gender Intentional Design and Evaluation of Digital Health Solutions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727A-238C-47B4-A89C-C3B7A9CB1D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91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1525" indent="-771525">
              <a:lnSpc>
                <a:spcPct val="134000"/>
              </a:lnSpc>
              <a:spcBef>
                <a:spcPts val="600"/>
              </a:spcBef>
              <a:spcAft>
                <a:spcPts val="1200"/>
              </a:spcAft>
              <a:buFont typeface="+mj-lt"/>
              <a:buAutoNum type="arabicPeriod"/>
            </a:pPr>
            <a:r>
              <a:rPr lang="en-US" sz="1600" b="1" dirty="0"/>
              <a:t>We must proceed with caution</a:t>
            </a:r>
            <a:br>
              <a:rPr lang="en-US" sz="1600" b="1" dirty="0"/>
            </a:br>
            <a:r>
              <a:rPr lang="en-US" sz="1200" dirty="0"/>
              <a:t>In the rush to digitize, countries with a significant gender digital divide risk exacerbating existing inequalities, eroding trust and potentially increasing gender conflict</a:t>
            </a:r>
          </a:p>
          <a:p>
            <a:pPr marL="771525" indent="-771525">
              <a:lnSpc>
                <a:spcPct val="134000"/>
              </a:lnSpc>
              <a:spcBef>
                <a:spcPts val="600"/>
              </a:spcBef>
              <a:spcAft>
                <a:spcPts val="1200"/>
              </a:spcAft>
              <a:buFont typeface="+mj-lt"/>
              <a:buAutoNum type="arabicPeriod"/>
            </a:pPr>
            <a:r>
              <a:rPr lang="en-US" sz="1600" b="1" dirty="0"/>
              <a:t>There’s no one size fits all digital solution</a:t>
            </a:r>
            <a:br>
              <a:rPr lang="en-US" sz="1600" b="1" dirty="0"/>
            </a:br>
            <a:r>
              <a:rPr lang="en-US" sz="1200" dirty="0"/>
              <a:t>There is no single digital channel or technology that will reach and engage everyone – we must design different digital solutions for women with different levels of digital access and skill </a:t>
            </a:r>
          </a:p>
          <a:p>
            <a:pPr marL="771525" indent="-771525">
              <a:lnSpc>
                <a:spcPct val="134000"/>
              </a:lnSpc>
              <a:spcBef>
                <a:spcPts val="600"/>
              </a:spcBef>
              <a:spcAft>
                <a:spcPts val="1200"/>
              </a:spcAft>
              <a:buFont typeface="+mj-lt"/>
              <a:buAutoNum type="arabicPeriod"/>
            </a:pPr>
            <a:r>
              <a:rPr lang="en-US" sz="1600" b="1" dirty="0"/>
              <a:t>Face-to-face communication still matters</a:t>
            </a:r>
            <a:br>
              <a:rPr lang="en-US" dirty="0"/>
            </a:br>
            <a:r>
              <a:rPr lang="en-US" sz="1200" dirty="0"/>
              <a:t>In countries with a significant gender digital divide, face to face communication is critical to engage women (and men) in the population who don’t own or have meaningful access to mobile phones – or the skills or permission to use them. FLHWs can be equipped with digital tools to provide assisted access to demand generation content.</a:t>
            </a:r>
          </a:p>
          <a:p>
            <a:endParaRPr lang="en-US" dirty="0"/>
          </a:p>
        </p:txBody>
      </p:sp>
      <p:sp>
        <p:nvSpPr>
          <p:cNvPr id="4" name="Slide Number Placeholder 3"/>
          <p:cNvSpPr>
            <a:spLocks noGrp="1"/>
          </p:cNvSpPr>
          <p:nvPr>
            <p:ph type="sldNum" sz="quarter" idx="5"/>
          </p:nvPr>
        </p:nvSpPr>
        <p:spPr/>
        <p:txBody>
          <a:bodyPr/>
          <a:lstStyle/>
          <a:p>
            <a:fld id="{4148727A-238C-47B4-A89C-C3B7A9CB1DA4}" type="slidenum">
              <a:rPr lang="en-US" smtClean="0"/>
              <a:t>22</a:t>
            </a:fld>
            <a:endParaRPr lang="en-US"/>
          </a:p>
        </p:txBody>
      </p:sp>
    </p:spTree>
    <p:extLst>
      <p:ext uri="{BB962C8B-B14F-4D97-AF65-F5344CB8AC3E}">
        <p14:creationId xmlns:p14="http://schemas.microsoft.com/office/powerpoint/2010/main" val="676635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include any hints on how to strengthen linkage to health systems, and utilize existing data sources, networks, structures and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Women’s use of mobile phone and the internet is often supervised and monitored by men, and any digital content we create for women will be vetted by men (BBC Media Action, 2022). Many women need their husband’s permission to even answer a call from a health workers. </a:t>
            </a:r>
            <a:br>
              <a:rPr lang="en-US" sz="1200" dirty="0"/>
            </a:br>
            <a:br>
              <a:rPr lang="en-US" sz="1200" dirty="0"/>
            </a:br>
            <a:r>
              <a:rPr lang="en-US" sz="1200" dirty="0"/>
              <a:t>Start with a gender analysis of who has access to digital technologies and why, and who is excluded and why, to segment the target population</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Design with the user</a:t>
            </a:r>
            <a:br>
              <a:rPr lang="en-US" sz="1200" dirty="0"/>
            </a:br>
            <a:r>
              <a:rPr lang="en-US" sz="1200" dirty="0"/>
              <a:t>Use human-centered design processes to co-create digital solutions with women from the different digital segments of the population identified by the gender analysis survey</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Engage men</a:t>
            </a:r>
            <a:br>
              <a:rPr lang="en-US" sz="1200" dirty="0"/>
            </a:br>
            <a:r>
              <a:rPr lang="en-US" sz="1200" dirty="0"/>
              <a:t>Engage men in the HDC process to design solutions that are relevant and appealing to women, but also have buy-in and acceptance from male gatekeepers (norm aligned) to improve reach and engagement among women and to avoid creating tension in the family and community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BMJ Innovations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just ask questions about access. Understand women’s level of digital skill, their usage habits and the factors shaping their use, including the implications of shared and supervised mobile phone use for privacy and data protection 3. Design differentiated digital strategies, using appropriate digital channels (IVR, SMS, chat applications, specific social media platforms) to engage different segments of the target population. 4. Remember that face-to-face communication remains key to women in the target population who don’t own, or have meaningful access to, mobile phones – or the skills or permission to use one. 5. Identify digital use cases that are relevant and appealing to women, but also have </a:t>
            </a:r>
            <a:r>
              <a:rPr lang="en-US" dirty="0" err="1"/>
              <a:t>buyin</a:t>
            </a:r>
            <a:r>
              <a:rPr lang="en-US" dirty="0"/>
              <a:t> and acceptance from male gatekeepers to avoid creating tension in the family and community, which could lead to gender-based violence. 6. Use women-</a:t>
            </a:r>
            <a:r>
              <a:rPr lang="en-US" dirty="0" err="1"/>
              <a:t>centred</a:t>
            </a:r>
            <a:r>
              <a:rPr lang="en-US" dirty="0"/>
              <a:t> design processes to co-create digital interventions with women who represent different segments of the target population to improve accessibility, usability and relevance. 7. Design closed, private digital spaces where women are comfortable expressing themselves. Appoint sufficient administrators to provide strong moderation and actively stimulate engagement in digital groups. 8. Consider leveraging social media influencers for </a:t>
            </a:r>
            <a:r>
              <a:rPr lang="en-US" dirty="0" err="1"/>
              <a:t>behaviour</a:t>
            </a:r>
            <a:r>
              <a:rPr lang="en-US" dirty="0"/>
              <a:t> change communication, but be aware that they are much more likely to influence men than women online. 9. Set realistic targets for reach and engagement, based on the level of social media access, skill and use in the target population. 10.Have processes in place to respond to online harassment and violence that may be triggered by your intervention.</a:t>
            </a:r>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23</a:t>
            </a:fld>
            <a:endParaRPr lang="en-US"/>
          </a:p>
        </p:txBody>
      </p:sp>
    </p:spTree>
    <p:extLst>
      <p:ext uri="{BB962C8B-B14F-4D97-AF65-F5344CB8AC3E}">
        <p14:creationId xmlns:p14="http://schemas.microsoft.com/office/powerpoint/2010/main" val="422430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UNU is leading a consortium of partners… to create a MOOC on gender intentional design… only mention it because we can’t deliver a comprehensive training in four slides</a:t>
            </a:r>
          </a:p>
          <a:p>
            <a:endParaRPr lang="en-US" dirty="0"/>
          </a:p>
          <a:p>
            <a:r>
              <a:rPr lang="en-US" dirty="0"/>
              <a:t>This is a teaser – in development, requires more intensive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19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highlight>
                  <a:srgbClr val="FFFF00"/>
                </a:highlight>
              </a:rPr>
              <a:t>Add as much content here to address learning objectives; however lecture will be provided in “long” format and presented in a condensed format in class.</a:t>
            </a:r>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6</a:t>
            </a:fld>
            <a:endParaRPr lang="en-US"/>
          </a:p>
        </p:txBody>
      </p:sp>
    </p:spTree>
    <p:extLst>
      <p:ext uri="{BB962C8B-B14F-4D97-AF65-F5344CB8AC3E}">
        <p14:creationId xmlns:p14="http://schemas.microsoft.com/office/powerpoint/2010/main" val="565452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Mine low cost sources of data – phone surveys have major reliability limitations when it comes to impact attribution/measurement of impact and for that reason are </a:t>
            </a:r>
            <a:r>
              <a:rPr lang="en-US" dirty="0" err="1"/>
              <a:t>contraindcated</a:t>
            </a:r>
            <a:endParaRPr lang="en-US" dirty="0"/>
          </a:p>
          <a:p>
            <a:endParaRPr lang="en-US" dirty="0"/>
          </a:p>
          <a:p>
            <a:pPr marL="228600" indent="-228600">
              <a:buAutoNum type="arabicPeriod"/>
            </a:pPr>
            <a:r>
              <a:rPr lang="en-US" dirty="0"/>
              <a:t>GSMA, DHS, MICS</a:t>
            </a:r>
          </a:p>
          <a:p>
            <a:pPr marL="228600" indent="-228600">
              <a:buAutoNum type="arabicPeriod"/>
            </a:pPr>
            <a:r>
              <a:rPr lang="en-US" dirty="0"/>
              <a:t>For example, government call centers, government/NGO/commercial IVR platforms, audio messaging on MNO helplines and re-</a:t>
            </a:r>
            <a:r>
              <a:rPr lang="en-US" dirty="0" err="1"/>
              <a:t>chage</a:t>
            </a:r>
            <a:r>
              <a:rPr lang="en-US" dirty="0"/>
              <a:t> lines, FLHWs handsets, </a:t>
            </a:r>
          </a:p>
          <a:p>
            <a:pPr marL="228600" indent="-228600">
              <a:buAutoNum type="arabicPeriod"/>
            </a:pPr>
            <a:r>
              <a:rPr lang="en-US" dirty="0"/>
              <a:t>SMS reminders, IVR audio reminders, content bundled on FLHWs handsets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4148727A-238C-47B4-A89C-C3B7A9CB1DA4}" type="slidenum">
              <a:rPr lang="en-US" smtClean="0"/>
              <a:t>25</a:t>
            </a:fld>
            <a:endParaRPr lang="en-US"/>
          </a:p>
        </p:txBody>
      </p:sp>
    </p:spTree>
    <p:extLst>
      <p:ext uri="{BB962C8B-B14F-4D97-AF65-F5344CB8AC3E}">
        <p14:creationId xmlns:p14="http://schemas.microsoft.com/office/powerpoint/2010/main" val="346884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 New Roman" panose="02020603050405020304" pitchFamily="18" charset="0"/>
                <a:ea typeface="Times New Roman" panose="02020603050405020304" pitchFamily="18" charset="0"/>
              </a:rPr>
              <a:t>Gender intentional design of digital solutions is </a:t>
            </a:r>
            <a:r>
              <a:rPr lang="en-ZA" sz="1800" dirty="0">
                <a:solidFill>
                  <a:srgbClr val="000000"/>
                </a:solidFill>
                <a:effectLst/>
                <a:latin typeface="Times New Roman" panose="02020603050405020304" pitchFamily="18" charset="0"/>
                <a:ea typeface="Times New Roman" panose="02020603050405020304" pitchFamily="18" charset="0"/>
              </a:rPr>
              <a:t>rooted in a gender and equity analysis of who has access to digital technologies and why, and who is excluded and why. In Figure 1, we apply a digital lens to expand the gender continuum framework conceptualised elsewhere [</a:t>
            </a:r>
            <a:r>
              <a:rPr lang="en-ZA" sz="1800" dirty="0">
                <a:effectLst/>
                <a:latin typeface="Times New Roman" panose="02020603050405020304" pitchFamily="18" charset="0"/>
                <a:ea typeface="Times New Roman" panose="02020603050405020304" pitchFamily="18" charset="0"/>
              </a:rPr>
              <a:t>A. Pederson, L. Greaves, N. Poole, Gender-transformative health promotion for women: a framework for action, Health </a:t>
            </a:r>
            <a:r>
              <a:rPr lang="en-ZA" sz="1800" dirty="0" err="1">
                <a:effectLst/>
                <a:latin typeface="Times New Roman" panose="02020603050405020304" pitchFamily="18" charset="0"/>
                <a:ea typeface="Times New Roman" panose="02020603050405020304" pitchFamily="18" charset="0"/>
              </a:rPr>
              <a:t>Promot</a:t>
            </a:r>
            <a:r>
              <a:rPr lang="en-ZA" sz="1800" dirty="0">
                <a:effectLst/>
                <a:latin typeface="Times New Roman" panose="02020603050405020304" pitchFamily="18" charset="0"/>
                <a:ea typeface="Times New Roman" panose="02020603050405020304" pitchFamily="18" charset="0"/>
              </a:rPr>
              <a:t> Int 30(1) (2015) 140-50.</a:t>
            </a:r>
            <a:r>
              <a:rPr lang="en-ZA" sz="1800" dirty="0">
                <a:solidFill>
                  <a:srgbClr val="000000"/>
                </a:solidFill>
                <a:effectLst/>
                <a:latin typeface="Times New Roman" panose="02020603050405020304" pitchFamily="18" charset="0"/>
                <a:ea typeface="Times New Roman" panose="02020603050405020304" pitchFamily="18" charset="0"/>
              </a:rPr>
              <a:t>]. On one side of the continuum, are those programs which are gender unequal and as a result, are exploitative for their role in perpetuating and/or reinforcing existing gender inequalities and norms. Digital health programs which ignore gender norms and needs, including the gender gap in access, ownership, and use of digital solutions are ‘gender blind’; accommodating and working around gender differences and inequalities. Digital health programs which acknowledge but stop short of addressing gender inequalities are ‘gender sensitive’, while those that do endeavour to address them are ‘gender specific’. On the far end of the continuum are gender transformative program which address the causes of gender-based health inequalities and work to develop specific strategies to transform gender gaps in digital access, ownership and use and in turn the differential impact programs may have on developmental and health outcomes. </a:t>
            </a:r>
            <a:r>
              <a:rPr lang="en-ZA" sz="1800" i="1" dirty="0">
                <a:solidFill>
                  <a:srgbClr val="000000"/>
                </a:solidFill>
                <a:effectLst/>
                <a:latin typeface="Times New Roman" panose="02020603050405020304" pitchFamily="18" charset="0"/>
                <a:ea typeface="Times New Roman" panose="02020603050405020304" pitchFamily="18" charset="0"/>
              </a:rPr>
              <a:t>(Dr Amnesty LeFevre (2022), University of Cape Town, Dr Claudia Lopes (2022), UN University Gender &amp; Health Hub, Sara Chamberlain (2022), BBC Media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AND </a:t>
            </a:r>
            <a:r>
              <a:rPr lang="en-US" sz="2800" dirty="0"/>
              <a:t>. A gender-transformative approach therefore attempts to promote gender equality as follows: 1. By fostering critical examination of inequalities and gender roles, norms and dynamics. 2. By recognizing and strengthening positive norms that support equality and an enabling environment. 3. By promoting the relative position of women, girls and marginalized groups and transforming the underlying social structures, policies and broadly held social norms that perpetuate and legitimize gender inequalities.</a:t>
            </a:r>
            <a:r>
              <a:rPr lang="en-US" sz="1800" dirty="0"/>
              <a:t> </a:t>
            </a:r>
            <a:r>
              <a:rPr lang="en-US" sz="1800" i="1" dirty="0"/>
              <a:t>(UNICEF https://www.unicef.org/media/58196/file)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7</a:t>
            </a:fld>
            <a:endParaRPr lang="en-US"/>
          </a:p>
        </p:txBody>
      </p:sp>
    </p:spTree>
    <p:extLst>
      <p:ext uri="{BB962C8B-B14F-4D97-AF65-F5344CB8AC3E}">
        <p14:creationId xmlns:p14="http://schemas.microsoft.com/office/powerpoint/2010/main" val="210730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highlight>
                  <a:srgbClr val="FFFF00"/>
                </a:highlight>
              </a:rPr>
              <a:t>Add as much content here to address learning objectives; however lecture will be provided in “long” format and presented in a condensed format in class.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01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Evidence from Demographic and Health Surveys (DHS) for 15 counties suggest that gender gaps in mobile phone ownership vary, but they can be substantial, with less than half of women owning mobile phones in several countries </a:t>
            </a:r>
            <a:r>
              <a:rPr lang="en-US" sz="1200" dirty="0"/>
              <a:t>(</a:t>
            </a:r>
            <a:r>
              <a:rPr lang="en-US" sz="1200" i="1" dirty="0"/>
              <a:t>A.E. LeFevre et al</a:t>
            </a:r>
            <a:r>
              <a:rPr lang="en-US" sz="1200" dirty="0"/>
              <a:t>)</a:t>
            </a:r>
          </a:p>
          <a:p>
            <a:endParaRPr lang="en-US" dirty="0"/>
          </a:p>
        </p:txBody>
      </p:sp>
      <p:sp>
        <p:nvSpPr>
          <p:cNvPr id="4" name="Slide Number Placeholder 3"/>
          <p:cNvSpPr>
            <a:spLocks noGrp="1"/>
          </p:cNvSpPr>
          <p:nvPr>
            <p:ph type="sldNum" sz="quarter" idx="5"/>
          </p:nvPr>
        </p:nvSpPr>
        <p:spPr/>
        <p:txBody>
          <a:bodyPr/>
          <a:lstStyle/>
          <a:p>
            <a:fld id="{4148727A-238C-47B4-A89C-C3B7A9CB1DA4}" type="slidenum">
              <a:rPr lang="en-US" smtClean="0"/>
              <a:t>9</a:t>
            </a:fld>
            <a:endParaRPr lang="en-US"/>
          </a:p>
        </p:txBody>
      </p:sp>
    </p:spTree>
    <p:extLst>
      <p:ext uri="{BB962C8B-B14F-4D97-AF65-F5344CB8AC3E}">
        <p14:creationId xmlns:p14="http://schemas.microsoft.com/office/powerpoint/2010/main" val="1762701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Why aren’t women part of the conversation? A study of the gender gap in social media use in India, its causes and the implications for women’s empowerment, BBC Media Action, 2022: https://downloads.bbc.co.uk/mediaaction/pdf/india-research-social-media-gender-gap-2022.pdf</a:t>
            </a:r>
          </a:p>
          <a:p>
            <a:endParaRPr lang="en-US" dirty="0"/>
          </a:p>
          <a:p>
            <a:pPr marL="0" marR="0" algn="just">
              <a:spcBef>
                <a:spcPts val="0"/>
              </a:spcBef>
              <a:spcAft>
                <a:spcPts val="0"/>
              </a:spcAft>
            </a:pPr>
            <a:r>
              <a:rPr lang="en-ZA" sz="1800" dirty="0">
                <a:effectLst/>
                <a:latin typeface="Times New Roman" panose="02020603050405020304" pitchFamily="18" charset="0"/>
                <a:ea typeface="Times New Roman" panose="02020603050405020304" pitchFamily="18" charset="0"/>
              </a:rPr>
              <a:t>Nowhere are these challenges [digital gender divide] more evident than in India where despite near universal access to phones among men, less than half of women have access to a phone that they themselves can use [3]. Structured surveys among pregnant women and their husbands carried out in the central Indian state of Madhya Pradesh found that only 50% of pregnant women had access to a phone during the day, and among those that did, only 32% of women (as compared to 61% of men) could complete five basic digital skills (navigate voice prompts, give a missed call, store contacts on a phone, open a text message, and read a text message) [4]. Findings from in-depth interviews conducted in the same population found that women’s phone use  was constrained “by the narrow range of socially acceptable uses for women (speaking to family) compared with men (work, entertainment and socialising), women’s dependence on men for phone ownership and lower proximity to phones, the poorer functionality of women’s phones; women’s limited digital skills and time allocation constraints” [5].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0831-70ED-4FD9-A947-8C5BEBBDA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85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727A-238C-47B4-A89C-C3B7A9CB1D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4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Johns Hopkins: 40%+ of all women had zero balance on their phones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a:solidFill>
                <a:srgbClr val="7C2128"/>
              </a:solidFill>
              <a:latin typeface="BBC Reith Sans"/>
              <a:ea typeface="BBC Reith Sans"/>
              <a:cs typeface="BBC Reith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Women’s use of mobile phone and the internet tends to be supervised and monitored by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a:solidFill>
                <a:srgbClr val="7C2128"/>
              </a:solidFill>
              <a:latin typeface="BBC Reith Sans"/>
              <a:ea typeface="BBC Reith Sans"/>
              <a:cs typeface="BBC Reith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Johns Hopkins: 26% of women in middle income segment need husband’s permission to answer a call from a health workers</a:t>
            </a:r>
          </a:p>
          <a:p>
            <a:pPr marR="0" lvl="0" algn="l" defTabSz="914400" rtl="0" eaLnBrk="1" fontAlgn="auto" latinLnBrk="0" hangingPunct="1">
              <a:lnSpc>
                <a:spcPct val="100000"/>
              </a:lnSpc>
              <a:spcBef>
                <a:spcPts val="0"/>
              </a:spcBef>
              <a:spcAft>
                <a:spcPts val="0"/>
              </a:spcAft>
              <a:buClrTx/>
              <a:buSzTx/>
              <a:tabLst/>
              <a:defRPr/>
            </a:pPr>
            <a:endParaRPr lang="en-US" b="1" i="1" dirty="0">
              <a:solidFill>
                <a:srgbClr val="7C2128"/>
              </a:solidFill>
              <a:latin typeface="BBC Reith Sans"/>
              <a:ea typeface="BBC Reith Sans"/>
              <a:cs typeface="BBC Reith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 Research suggests that more than 50% of women internet users may have experienced some form of gender-based violence online – victims don’t seek help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0831-70ED-4FD9-A947-8C5BEBBDA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2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0831-70ED-4FD9-A947-8C5BEBBDA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93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B224-3C0B-4E73-AB0A-035B4E515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1A7D5C-F61C-4B39-B522-4553C6961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491A66-2D27-4C53-837D-A5F8EF949D0C}"/>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5" name="Footer Placeholder 4">
            <a:extLst>
              <a:ext uri="{FF2B5EF4-FFF2-40B4-BE49-F238E27FC236}">
                <a16:creationId xmlns:a16="http://schemas.microsoft.com/office/drawing/2014/main" id="{E3DBDAA4-61EF-44F4-A6CB-9D83E5775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42DA5-F18D-4E1C-B384-DAD3793EFD88}"/>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59099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C7BF-2E0E-4C77-8C91-053A735A70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48DDDB-C9C6-4DF1-8759-099D0A7CA2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2ECF6-9A35-4BE1-9916-064008DD2803}"/>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5" name="Footer Placeholder 4">
            <a:extLst>
              <a:ext uri="{FF2B5EF4-FFF2-40B4-BE49-F238E27FC236}">
                <a16:creationId xmlns:a16="http://schemas.microsoft.com/office/drawing/2014/main" id="{AD97662C-CF70-437D-9FD1-B0C727046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7D1E7-BD78-476F-AD75-1C2AED91E21F}"/>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210303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E3C8F-6775-4152-94FA-BDDD8661DB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EA58A0-D368-4C15-B184-77E9023B57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7BFBA-9937-452C-9B9B-27E7EBF8CB47}"/>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5" name="Footer Placeholder 4">
            <a:extLst>
              <a:ext uri="{FF2B5EF4-FFF2-40B4-BE49-F238E27FC236}">
                <a16:creationId xmlns:a16="http://schemas.microsoft.com/office/drawing/2014/main" id="{3B72D3D9-B5C0-43DB-A2E7-56BDB086E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F9E0D-C677-406A-8C46-6CCEADE57792}"/>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56114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dirty="0"/>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latin typeface="Poppins" pitchFamily="2" charset="77"/>
                <a:cs typeface="Poppins" pitchFamily="2" charset="77"/>
              </a:rPr>
              <a:t>Comprehensive</a:t>
            </a:r>
            <a:r>
              <a:rPr lang="fr-FR"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err="1"/>
              <a:t>Ciquième</a:t>
            </a:r>
            <a:r>
              <a:rPr lang="fr-FR" dirty="0"/>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4542D-9EA5-4C9B-8B1D-8ED24E73A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56F954-2797-409F-93C5-C5BFF2FD4A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98662-ECE8-4526-8449-2327378646F8}"/>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5" name="Footer Placeholder 4">
            <a:extLst>
              <a:ext uri="{FF2B5EF4-FFF2-40B4-BE49-F238E27FC236}">
                <a16:creationId xmlns:a16="http://schemas.microsoft.com/office/drawing/2014/main" id="{6CDE6CC9-CE66-434C-9A99-FD6F931F8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98AE8-410C-4724-894B-7C072A0C0BE6}"/>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1833658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dirty="0"/>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dirty="0"/>
          </a:p>
        </p:txBody>
      </p:sp>
    </p:spTree>
    <p:extLst>
      <p:ext uri="{BB962C8B-B14F-4D97-AF65-F5344CB8AC3E}">
        <p14:creationId xmlns:p14="http://schemas.microsoft.com/office/powerpoint/2010/main" val="981937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dirty="0"/>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7BC6-B78D-4C59-9F84-126B59CCB2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DD3B6D-48D2-4B3F-888A-D6A51C480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69050D-5B86-4A3D-97F6-103CE503C067}"/>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5" name="Footer Placeholder 4">
            <a:extLst>
              <a:ext uri="{FF2B5EF4-FFF2-40B4-BE49-F238E27FC236}">
                <a16:creationId xmlns:a16="http://schemas.microsoft.com/office/drawing/2014/main" id="{63785674-BCAB-45AB-A6A2-DF5D50883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503A-D5B5-432C-9DD0-9732E9C38E4C}"/>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4178130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F95A-851F-4CB9-84BE-731B594FCA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F514C-52E6-4403-94C0-0EAB4B59A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14773-DC13-469F-A707-DF7CC34C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2003D6-1DA8-410C-AF47-89883939E66D}"/>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6" name="Footer Placeholder 5">
            <a:extLst>
              <a:ext uri="{FF2B5EF4-FFF2-40B4-BE49-F238E27FC236}">
                <a16:creationId xmlns:a16="http://schemas.microsoft.com/office/drawing/2014/main" id="{2758B533-6E61-49CE-A134-B953DB825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887FE-EA2B-45F3-BA70-D638605A6409}"/>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4130500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12B3-71F3-48CB-A38E-5CF40A6DAD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72769-4EFB-4FED-8A43-A0C1F459E2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4A805-F259-4407-B59D-11901C7532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87B0A-1712-42AF-AF4A-2622281076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F325ED-6F7B-4E71-9830-E20ED8248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A1E9C5-9EFD-44B9-BF32-C9625AAAEE27}"/>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8" name="Footer Placeholder 7">
            <a:extLst>
              <a:ext uri="{FF2B5EF4-FFF2-40B4-BE49-F238E27FC236}">
                <a16:creationId xmlns:a16="http://schemas.microsoft.com/office/drawing/2014/main" id="{D3FBBD83-A85F-4588-B703-597841049D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269CD4-CF0C-453F-AA09-D0FB19B207D5}"/>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872105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823194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B7D1-CC83-4852-8BD4-08AA84364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79DB2E-B4A3-4545-AFD1-48991B960D92}"/>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4" name="Footer Placeholder 3">
            <a:extLst>
              <a:ext uri="{FF2B5EF4-FFF2-40B4-BE49-F238E27FC236}">
                <a16:creationId xmlns:a16="http://schemas.microsoft.com/office/drawing/2014/main" id="{E99A7754-EA6A-4C16-9149-5C3A45D0F4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CAF50C-3352-40EC-A3C4-411C53FE869C}"/>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61646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26378-53E0-4C4C-8B30-6F32D9AD2170}"/>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3" name="Footer Placeholder 2">
            <a:extLst>
              <a:ext uri="{FF2B5EF4-FFF2-40B4-BE49-F238E27FC236}">
                <a16:creationId xmlns:a16="http://schemas.microsoft.com/office/drawing/2014/main" id="{9C3CB6BF-735C-4DEA-ABCA-B4A4855DF6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141C6-80F2-47AC-972F-E2599651E235}"/>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12703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B1F6-AA5E-4D84-81BD-E67150245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3BD54-A128-4757-9CAC-6B4FD5639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E1316-11AE-41BF-AC3D-AEBFDDCCA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28201-4CB8-4301-A5CD-85C1471A9682}"/>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6" name="Footer Placeholder 5">
            <a:extLst>
              <a:ext uri="{FF2B5EF4-FFF2-40B4-BE49-F238E27FC236}">
                <a16:creationId xmlns:a16="http://schemas.microsoft.com/office/drawing/2014/main" id="{35AE89BE-1EF6-45EF-8D28-8B5577407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5F0AE-740E-4227-A706-A9F68746CE7B}"/>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167181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CD7D-CF6D-4901-8E8F-2C053B99E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FDC80-E13F-473D-A5F7-3932FA4EE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7E0927-6978-46E8-9DE6-5D9808E0B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C4B49-BBF3-4F20-A7BB-6EB8F4007032}"/>
              </a:ext>
            </a:extLst>
          </p:cNvPr>
          <p:cNvSpPr>
            <a:spLocks noGrp="1"/>
          </p:cNvSpPr>
          <p:nvPr>
            <p:ph type="dt" sz="half" idx="10"/>
          </p:nvPr>
        </p:nvSpPr>
        <p:spPr/>
        <p:txBody>
          <a:bodyPr/>
          <a:lstStyle/>
          <a:p>
            <a:fld id="{FBE6A4A7-9E9E-461E-A59D-5948CC54B941}" type="datetimeFigureOut">
              <a:rPr lang="en-US" smtClean="0"/>
              <a:t>7/22/2022</a:t>
            </a:fld>
            <a:endParaRPr lang="en-US"/>
          </a:p>
        </p:txBody>
      </p:sp>
      <p:sp>
        <p:nvSpPr>
          <p:cNvPr id="6" name="Footer Placeholder 5">
            <a:extLst>
              <a:ext uri="{FF2B5EF4-FFF2-40B4-BE49-F238E27FC236}">
                <a16:creationId xmlns:a16="http://schemas.microsoft.com/office/drawing/2014/main" id="{EACC4049-0115-432B-AE10-4D872D37F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B6600-D4AE-414B-B599-26262B4932AF}"/>
              </a:ext>
            </a:extLst>
          </p:cNvPr>
          <p:cNvSpPr>
            <a:spLocks noGrp="1"/>
          </p:cNvSpPr>
          <p:nvPr>
            <p:ph type="sldNum" sz="quarter" idx="12"/>
          </p:nvPr>
        </p:nvSpPr>
        <p:spPr/>
        <p:txBody>
          <a:bodyPr/>
          <a:lstStyle/>
          <a:p>
            <a:fld id="{23C66D1F-021F-4257-8C85-D1D538296757}" type="slidenum">
              <a:rPr lang="en-US" smtClean="0"/>
              <a:t>‹#›</a:t>
            </a:fld>
            <a:endParaRPr lang="en-US"/>
          </a:p>
        </p:txBody>
      </p:sp>
    </p:spTree>
    <p:extLst>
      <p:ext uri="{BB962C8B-B14F-4D97-AF65-F5344CB8AC3E}">
        <p14:creationId xmlns:p14="http://schemas.microsoft.com/office/powerpoint/2010/main" val="222399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4A2C3-9BAC-471E-966F-C50643BA7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2FF1F-B084-4D74-B206-003A3B31A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8C332-92D3-45EB-8ED8-13C99EAD9D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6A4A7-9E9E-461E-A59D-5948CC54B941}" type="datetimeFigureOut">
              <a:rPr lang="en-US" smtClean="0"/>
              <a:t>7/22/2022</a:t>
            </a:fld>
            <a:endParaRPr lang="en-US"/>
          </a:p>
        </p:txBody>
      </p:sp>
      <p:sp>
        <p:nvSpPr>
          <p:cNvPr id="5" name="Footer Placeholder 4">
            <a:extLst>
              <a:ext uri="{FF2B5EF4-FFF2-40B4-BE49-F238E27FC236}">
                <a16:creationId xmlns:a16="http://schemas.microsoft.com/office/drawing/2014/main" id="{3D935895-81F6-4041-A020-8D2624EFC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598B27-7E48-4D98-A310-99FC63091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66D1F-021F-4257-8C85-D1D538296757}" type="slidenum">
              <a:rPr lang="en-US" smtClean="0"/>
              <a:t>‹#›</a:t>
            </a:fld>
            <a:endParaRPr lang="en-US"/>
          </a:p>
        </p:txBody>
      </p:sp>
    </p:spTree>
    <p:extLst>
      <p:ext uri="{BB962C8B-B14F-4D97-AF65-F5344CB8AC3E}">
        <p14:creationId xmlns:p14="http://schemas.microsoft.com/office/powerpoint/2010/main" val="4089251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3.xml"/><Relationship Id="rId11" Type="http://schemas.openxmlformats.org/officeDocument/2006/relationships/image" Target="../media/image33.emf"/><Relationship Id="rId5" Type="http://schemas.openxmlformats.org/officeDocument/2006/relationships/diagramQuickStyle" Target="../diagrams/quickStyle3.xml"/><Relationship Id="rId10" Type="http://schemas.openxmlformats.org/officeDocument/2006/relationships/image" Target="../media/image32.emf"/><Relationship Id="rId4" Type="http://schemas.openxmlformats.org/officeDocument/2006/relationships/diagramLayout" Target="../diagrams/layout3.xml"/><Relationship Id="rId9" Type="http://schemas.openxmlformats.org/officeDocument/2006/relationships/image" Target="../media/image31.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8" Type="http://schemas.openxmlformats.org/officeDocument/2006/relationships/hyperlink" Target="https://www.gsma.com/r/gender-gap/" TargetMode="External"/><Relationship Id="rId13" Type="http://schemas.openxmlformats.org/officeDocument/2006/relationships/hyperlink" Target="https://downloads.bbc.co.uk/mediaaction/pdf/india-research-study-women%E2%80%99s-digital-literacy-2021.pdf" TargetMode="External"/><Relationship Id="rId18" Type="http://schemas.openxmlformats.org/officeDocument/2006/relationships/image" Target="../media/image43.svg"/><Relationship Id="rId3" Type="http://schemas.openxmlformats.org/officeDocument/2006/relationships/hyperlink" Target="https://www.usaid.gov/sites/default/files/documents/USAID_Digital_Literacy_Primer.pdf" TargetMode="External"/><Relationship Id="rId7" Type="http://schemas.openxmlformats.org/officeDocument/2006/relationships/hyperlink" Target="https://pubmed.ncbi.nlm.nih.gov/25214610/" TargetMode="External"/><Relationship Id="rId12" Type="http://schemas.openxmlformats.org/officeDocument/2006/relationships/hyperlink" Target="https://pubmed.ncbi.nlm.nih.gov/34551901/" TargetMode="External"/><Relationship Id="rId17" Type="http://schemas.openxmlformats.org/officeDocument/2006/relationships/image" Target="../media/image42.png"/><Relationship Id="rId2" Type="http://schemas.openxmlformats.org/officeDocument/2006/relationships/hyperlink" Target="https://digitalprinciples.org/" TargetMode="External"/><Relationship Id="rId16" Type="http://schemas.openxmlformats.org/officeDocument/2006/relationships/hyperlink" Target="https://gh.bmj.com/pages/digital-innovations-for-community-and-primary-health-in-india" TargetMode="External"/><Relationship Id="rId1" Type="http://schemas.openxmlformats.org/officeDocument/2006/relationships/slideLayout" Target="../slideLayouts/slideLayout35.xml"/><Relationship Id="rId6" Type="http://schemas.openxmlformats.org/officeDocument/2006/relationships/hyperlink" Target="https://innovations.bmj.com/content/early/2022/05/26/bmjinnov-2021-000841.full" TargetMode="External"/><Relationship Id="rId11" Type="http://schemas.openxmlformats.org/officeDocument/2006/relationships/hyperlink" Target="https://www.unicef.org/eap/media/8311/file/What%20we%20know%20about%20the%20gender%20digital%20divide%20for%20girls:%20A%20literature%20review.pdf" TargetMode="External"/><Relationship Id="rId5" Type="http://schemas.openxmlformats.org/officeDocument/2006/relationships/hyperlink" Target="https://gh.bmj.com/content/6/Suppl_5/e005341" TargetMode="External"/><Relationship Id="rId15" Type="http://schemas.openxmlformats.org/officeDocument/2006/relationships/hyperlink" Target="https://www.cgap.org/blog/digital-gender-divide-wont-close-itself-heres-why" TargetMode="External"/><Relationship Id="rId10" Type="http://schemas.openxmlformats.org/officeDocument/2006/relationships/hyperlink" Target="https://downloads.bbc.co.uk/mediaaction/pdf/india-research-social-media-gender-gap-2022.pdf" TargetMode="External"/><Relationship Id="rId4" Type="http://schemas.openxmlformats.org/officeDocument/2006/relationships/hyperlink" Target="https://www.genderhealthhub.org/articles/guidance-note-and-checklist-for-tackling-gender-related-barriers-to-equitable-covid-19-vaccine-deployment/" TargetMode="External"/><Relationship Id="rId9" Type="http://schemas.openxmlformats.org/officeDocument/2006/relationships/hyperlink" Target="https://gh.bmj.com/content/5/5/e002524" TargetMode="External"/><Relationship Id="rId14" Type="http://schemas.openxmlformats.org/officeDocument/2006/relationships/hyperlink" Target="https://gh.bmj.com/content/6/Suppl_5/e00553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hyperlink" Target="https://www.researchgate.net/journal/Health-Promotion-International-1460-2245" TargetMode="External"/><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hyperlink" Target="https://www.researchgate.net/deref/http%3A%2F%2Fwww.ncbi.nlm.nih.gov%2Fpubmed%2F25231058" TargetMode="External"/><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hyperlink" Target="http://dx.doi.org/10.1093/heapro/dau083" TargetMode="Externa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dirty="0"/>
              <a:t>Comprehensive training </a:t>
            </a:r>
            <a:br>
              <a:rPr lang="en-US" sz="10802" dirty="0"/>
            </a:b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dirty="0"/>
              <a:t>28 June – 21 July 2022</a:t>
            </a:r>
          </a:p>
          <a:p>
            <a:endParaRPr lang="fr-FR" sz="4400" dirty="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dirty="0"/>
              <a:t>HOSTED BY GAVI, WHO, UNICEF &amp; US CDC</a:t>
            </a:r>
          </a:p>
          <a:p>
            <a:endParaRPr lang="fr-FR" dirty="0"/>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C768-3311-1B46-99D6-A30912ECC22C}"/>
              </a:ext>
            </a:extLst>
          </p:cNvPr>
          <p:cNvSpPr>
            <a:spLocks noGrp="1"/>
          </p:cNvSpPr>
          <p:nvPr>
            <p:ph type="title"/>
          </p:nvPr>
        </p:nvSpPr>
        <p:spPr>
          <a:xfrm>
            <a:off x="520434" y="394290"/>
            <a:ext cx="17247131" cy="1166812"/>
          </a:xfrm>
        </p:spPr>
        <p:txBody>
          <a:bodyPr anchor="t">
            <a:noAutofit/>
          </a:bodyPr>
          <a:lstStyle/>
          <a:p>
            <a:pPr>
              <a:spcAft>
                <a:spcPts val="900"/>
              </a:spcAft>
            </a:pPr>
            <a:r>
              <a:rPr lang="en-US" sz="5400" b="0" dirty="0">
                <a:solidFill>
                  <a:srgbClr val="1F6B79"/>
                </a:solidFill>
                <a:latin typeface="Poppins" panose="020B0604020202020204" charset="0"/>
                <a:ea typeface="BBC Reith Sans Medium"/>
                <a:cs typeface="Poppins" panose="020B0604020202020204" charset="0"/>
              </a:rPr>
              <a:t>Case study: The gender digital divide in India</a:t>
            </a:r>
          </a:p>
        </p:txBody>
      </p:sp>
      <p:sp>
        <p:nvSpPr>
          <p:cNvPr id="7" name="Rectangle 6">
            <a:extLst>
              <a:ext uri="{FF2B5EF4-FFF2-40B4-BE49-F238E27FC236}">
                <a16:creationId xmlns:a16="http://schemas.microsoft.com/office/drawing/2014/main" id="{F1D03493-64DE-764E-A2F7-8486F8FD90D4}"/>
              </a:ext>
            </a:extLst>
          </p:cNvPr>
          <p:cNvSpPr/>
          <p:nvPr/>
        </p:nvSpPr>
        <p:spPr>
          <a:xfrm>
            <a:off x="1474972" y="2292639"/>
            <a:ext cx="6853704" cy="6250878"/>
          </a:xfrm>
          <a:prstGeom prst="rect">
            <a:avLst/>
          </a:prstGeom>
          <a:noFill/>
          <a:ln>
            <a:solidFill>
              <a:srgbClr val="0B5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10" name="Rectangle 9">
            <a:extLst>
              <a:ext uri="{FF2B5EF4-FFF2-40B4-BE49-F238E27FC236}">
                <a16:creationId xmlns:a16="http://schemas.microsoft.com/office/drawing/2014/main" id="{BE434B82-FC88-7C4A-9F8E-CF38A0787F34}"/>
              </a:ext>
            </a:extLst>
          </p:cNvPr>
          <p:cNvSpPr/>
          <p:nvPr/>
        </p:nvSpPr>
        <p:spPr>
          <a:xfrm>
            <a:off x="1823895" y="3227734"/>
            <a:ext cx="4553712" cy="692497"/>
          </a:xfrm>
          <a:prstGeom prst="rect">
            <a:avLst/>
          </a:prstGeom>
        </p:spPr>
        <p:txBody>
          <a:bodyPr wrap="square" lIns="137160" tIns="68580" rIns="137160" bIns="68580" anchor="t">
            <a:spAutoFit/>
          </a:bodyPr>
          <a:lstStyle/>
          <a:p>
            <a:pPr defTabSz="1371600">
              <a:buSzPct val="125000"/>
              <a:defRPr/>
            </a:pPr>
            <a:r>
              <a:rPr lang="en-GB" sz="3600" dirty="0">
                <a:solidFill>
                  <a:srgbClr val="7C2128"/>
                </a:solidFill>
                <a:latin typeface="BBC Reith Sans"/>
                <a:ea typeface="BBC Reith Sans"/>
                <a:cs typeface="BBC Reith Sans"/>
              </a:rPr>
              <a:t>.</a:t>
            </a:r>
            <a:endParaRPr lang="en-US" sz="3600" dirty="0">
              <a:solidFill>
                <a:srgbClr val="7C2128"/>
              </a:solidFill>
              <a:latin typeface="BBC Reith Sans"/>
              <a:ea typeface="BBC Reith Sans"/>
              <a:cs typeface="BBC Reith Sans"/>
            </a:endParaRPr>
          </a:p>
        </p:txBody>
      </p:sp>
      <p:sp>
        <p:nvSpPr>
          <p:cNvPr id="18" name="TextBox 17">
            <a:extLst>
              <a:ext uri="{FF2B5EF4-FFF2-40B4-BE49-F238E27FC236}">
                <a16:creationId xmlns:a16="http://schemas.microsoft.com/office/drawing/2014/main" id="{81216C14-09F7-4580-8447-B1F27AFAE836}"/>
              </a:ext>
            </a:extLst>
          </p:cNvPr>
          <p:cNvSpPr txBox="1"/>
          <p:nvPr/>
        </p:nvSpPr>
        <p:spPr>
          <a:xfrm>
            <a:off x="1651784" y="1861303"/>
            <a:ext cx="6500079" cy="6678751"/>
          </a:xfrm>
          <a:prstGeom prst="rect">
            <a:avLst/>
          </a:prstGeom>
          <a:noFill/>
        </p:spPr>
        <p:txBody>
          <a:bodyPr wrap="square" lIns="91440" tIns="45720" rIns="91440" bIns="45720" anchor="t">
            <a:spAutoFit/>
          </a:bodyPr>
          <a:lstStyle/>
          <a:p>
            <a:pPr marL="428625" indent="-428625" defTabSz="1371600">
              <a:buFont typeface="Arial" panose="020B0604020202020204" pitchFamily="34" charset="0"/>
              <a:buChar char="•"/>
              <a:defRPr/>
            </a:pPr>
            <a:endParaRPr lang="en-US" sz="30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endParaRPr lang="en-US" sz="30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endParaRPr lang="en-US" sz="2800" b="1" i="1" dirty="0">
              <a:solidFill>
                <a:srgbClr val="0B5574"/>
              </a:solidFill>
              <a:latin typeface="Poppins"/>
              <a:ea typeface="BBC Reith Sans"/>
              <a:cs typeface="BBC Reith Sans"/>
            </a:endParaRPr>
          </a:p>
          <a:p>
            <a:pPr marL="428625" indent="-428625" defTabSz="1371600">
              <a:buFont typeface="Arial" panose="020B0604020202020204" pitchFamily="34" charset="0"/>
              <a:buChar char="•"/>
              <a:defRPr/>
            </a:pPr>
            <a:r>
              <a:rPr lang="en-US" sz="2800" i="1" dirty="0">
                <a:solidFill>
                  <a:srgbClr val="0B5574"/>
                </a:solidFill>
                <a:latin typeface="Poppins Light" panose="00000400000000000000" pitchFamily="2" charset="0"/>
                <a:ea typeface="BBC Reith Sans"/>
                <a:cs typeface="Poppins Light" panose="00000400000000000000" pitchFamily="2" charset="0"/>
              </a:rPr>
              <a:t>49% of men but only 26% of women owned smartphones in 2021 </a:t>
            </a:r>
          </a:p>
          <a:p>
            <a:pPr marL="428625" indent="-428625" defTabSz="1371600">
              <a:buFont typeface="Arial" panose="020B0604020202020204" pitchFamily="34" charset="0"/>
              <a:buChar char="•"/>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marL="428625" indent="-428625" defTabSz="1371600">
              <a:buFont typeface="Arial" panose="020B0604020202020204" pitchFamily="34" charset="0"/>
              <a:buChar char="•"/>
              <a:defRPr/>
            </a:pPr>
            <a:r>
              <a:rPr lang="en-US" sz="2800" i="1" dirty="0">
                <a:solidFill>
                  <a:srgbClr val="0B5574"/>
                </a:solidFill>
                <a:latin typeface="Poppins Light" panose="00000400000000000000" pitchFamily="2" charset="0"/>
                <a:ea typeface="BBC Reith Sans"/>
                <a:cs typeface="Poppins Light" panose="00000400000000000000" pitchFamily="2" charset="0"/>
              </a:rPr>
              <a:t>51% of men but only 30% of women used the mobile internet in 2021</a:t>
            </a:r>
          </a:p>
          <a:p>
            <a:pPr marL="428625" indent="-428625" defTabSz="1371600">
              <a:buFont typeface="Arial" panose="020B0604020202020204" pitchFamily="34" charset="0"/>
              <a:buChar char="•"/>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marL="428625" indent="-428625" defTabSz="1371600">
              <a:buFont typeface="Arial" panose="020B0604020202020204" pitchFamily="34" charset="0"/>
              <a:buChar char="•"/>
              <a:defRPr/>
            </a:pPr>
            <a:r>
              <a:rPr lang="en-US" sz="2800" i="1" dirty="0">
                <a:solidFill>
                  <a:srgbClr val="0B5574"/>
                </a:solidFill>
                <a:latin typeface="Poppins Light" panose="00000400000000000000" pitchFamily="2" charset="0"/>
                <a:ea typeface="BBC Reith Sans"/>
                <a:cs typeface="Poppins Light" panose="00000400000000000000" pitchFamily="2" charset="0"/>
              </a:rPr>
              <a:t>Ownership and use is lowest among the most disadvantaged</a:t>
            </a:r>
          </a:p>
          <a:p>
            <a:pPr defTabSz="1371600">
              <a:defRPr/>
            </a:pPr>
            <a:endParaRPr lang="en-US" sz="3000" b="1" i="1" dirty="0">
              <a:solidFill>
                <a:srgbClr val="7C2128"/>
              </a:solidFill>
              <a:latin typeface="Poppins"/>
              <a:ea typeface="BBC Reith Sans"/>
              <a:cs typeface="BBC Reith Sans"/>
            </a:endParaRPr>
          </a:p>
          <a:p>
            <a:pPr defTabSz="1371600">
              <a:defRPr/>
            </a:pPr>
            <a:endParaRPr lang="en-US" sz="3000" b="1" i="1" dirty="0">
              <a:solidFill>
                <a:srgbClr val="7C2128"/>
              </a:solidFill>
              <a:latin typeface="Poppins"/>
              <a:ea typeface="BBC Reith Sans"/>
              <a:cs typeface="BBC Reith Sans"/>
            </a:endParaRPr>
          </a:p>
        </p:txBody>
      </p:sp>
      <p:sp>
        <p:nvSpPr>
          <p:cNvPr id="20" name="TextBox 19">
            <a:extLst>
              <a:ext uri="{FF2B5EF4-FFF2-40B4-BE49-F238E27FC236}">
                <a16:creationId xmlns:a16="http://schemas.microsoft.com/office/drawing/2014/main" id="{1414529B-CDCD-4CC1-A17E-81EA1488547C}"/>
              </a:ext>
            </a:extLst>
          </p:cNvPr>
          <p:cNvSpPr txBox="1"/>
          <p:nvPr/>
        </p:nvSpPr>
        <p:spPr>
          <a:xfrm>
            <a:off x="10058400" y="2607485"/>
            <a:ext cx="6405705" cy="5786199"/>
          </a:xfrm>
          <a:prstGeom prst="rect">
            <a:avLst/>
          </a:prstGeom>
          <a:noFill/>
        </p:spPr>
        <p:txBody>
          <a:bodyPr wrap="square" lIns="91440" tIns="45720" rIns="91440" bIns="45720" anchor="t">
            <a:spAutoFit/>
          </a:bodyPr>
          <a:lstStyle/>
          <a:p>
            <a:pPr marL="428625" indent="-428625" defTabSz="1371600">
              <a:buFont typeface="Arial" panose="020B0604020202020204" pitchFamily="34" charset="0"/>
              <a:buChar char="•"/>
              <a:defRPr/>
            </a:pPr>
            <a:endParaRPr lang="en-US" sz="30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endParaRPr lang="en-US" sz="30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r>
              <a:rPr lang="en-US" sz="2800" i="1" dirty="0">
                <a:solidFill>
                  <a:srgbClr val="0B5574"/>
                </a:solidFill>
                <a:latin typeface="Poppins Light" panose="00000400000000000000" pitchFamily="2" charset="0"/>
                <a:ea typeface="BBC Reith Sans"/>
                <a:cs typeface="Poppins Light" panose="00000400000000000000" pitchFamily="2" charset="0"/>
              </a:rPr>
              <a:t>India has one of the largest social media markets in the world but only 30% of users were women in 2021</a:t>
            </a:r>
          </a:p>
          <a:p>
            <a:pPr marL="428625" indent="-428625" defTabSz="1371600">
              <a:buFont typeface="Arial" panose="020B0604020202020204" pitchFamily="34" charset="0"/>
              <a:buChar char="•"/>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marL="428625" indent="-428625" defTabSz="1371600">
              <a:buFont typeface="Arial" panose="020B0604020202020204" pitchFamily="34" charset="0"/>
              <a:buChar char="•"/>
              <a:defRPr/>
            </a:pPr>
            <a:r>
              <a:rPr lang="en-US" sz="2800" i="1" dirty="0">
                <a:solidFill>
                  <a:srgbClr val="0B5574"/>
                </a:solidFill>
                <a:latin typeface="Poppins Light" panose="00000400000000000000" pitchFamily="2" charset="0"/>
                <a:ea typeface="BBC Reith Sans"/>
                <a:cs typeface="Poppins Light" panose="00000400000000000000" pitchFamily="2" charset="0"/>
              </a:rPr>
              <a:t>Social media users are younger, better educated, wealthier and urban</a:t>
            </a:r>
          </a:p>
          <a:p>
            <a:pPr marL="428625" indent="-428625" defTabSz="1371600">
              <a:buFont typeface="Arial" panose="020B0604020202020204" pitchFamily="34" charset="0"/>
              <a:buChar char="•"/>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defTabSz="1371600">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defTabSz="1371600">
              <a:defRPr/>
            </a:pPr>
            <a:endParaRPr lang="en-US" sz="3000" b="1" i="1" dirty="0">
              <a:solidFill>
                <a:srgbClr val="7C2128"/>
              </a:solidFill>
              <a:latin typeface="Poppins"/>
              <a:ea typeface="BBC Reith Sans"/>
              <a:cs typeface="BBC Reith Sans"/>
            </a:endParaRPr>
          </a:p>
        </p:txBody>
      </p:sp>
      <p:sp>
        <p:nvSpPr>
          <p:cNvPr id="21" name="Rectangle 20">
            <a:extLst>
              <a:ext uri="{FF2B5EF4-FFF2-40B4-BE49-F238E27FC236}">
                <a16:creationId xmlns:a16="http://schemas.microsoft.com/office/drawing/2014/main" id="{213FB103-4B28-4B5A-9245-0A067B8AE265}"/>
              </a:ext>
            </a:extLst>
          </p:cNvPr>
          <p:cNvSpPr/>
          <p:nvPr/>
        </p:nvSpPr>
        <p:spPr>
          <a:xfrm>
            <a:off x="9397599" y="2306472"/>
            <a:ext cx="7359433" cy="6327558"/>
          </a:xfrm>
          <a:prstGeom prst="rect">
            <a:avLst/>
          </a:prstGeom>
          <a:noFill/>
          <a:ln>
            <a:solidFill>
              <a:srgbClr val="075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22" name="Rectangle 21">
            <a:extLst>
              <a:ext uri="{FF2B5EF4-FFF2-40B4-BE49-F238E27FC236}">
                <a16:creationId xmlns:a16="http://schemas.microsoft.com/office/drawing/2014/main" id="{64DF5283-880E-4543-9E23-782D26106BDE}"/>
              </a:ext>
            </a:extLst>
          </p:cNvPr>
          <p:cNvSpPr/>
          <p:nvPr/>
        </p:nvSpPr>
        <p:spPr>
          <a:xfrm>
            <a:off x="956866" y="1801331"/>
            <a:ext cx="5583333" cy="956871"/>
          </a:xfrm>
          <a:prstGeom prst="rect">
            <a:avLst/>
          </a:prstGeom>
          <a:solidFill>
            <a:srgbClr val="1D6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23" name="Rectangle 22">
            <a:extLst>
              <a:ext uri="{FF2B5EF4-FFF2-40B4-BE49-F238E27FC236}">
                <a16:creationId xmlns:a16="http://schemas.microsoft.com/office/drawing/2014/main" id="{029D1FEA-80A6-4E16-824E-A12A74B2AE93}"/>
              </a:ext>
            </a:extLst>
          </p:cNvPr>
          <p:cNvSpPr/>
          <p:nvPr/>
        </p:nvSpPr>
        <p:spPr>
          <a:xfrm>
            <a:off x="956866" y="1874189"/>
            <a:ext cx="5489318" cy="692497"/>
          </a:xfrm>
          <a:prstGeom prst="rect">
            <a:avLst/>
          </a:prstGeom>
          <a:noFill/>
        </p:spPr>
        <p:txBody>
          <a:bodyPr wrap="square" lIns="137160" tIns="68580" rIns="137160" bIns="68580" anchor="t">
            <a:spAutoFit/>
          </a:bodyPr>
          <a:lstStyle/>
          <a:p>
            <a:pPr defTabSz="1371600">
              <a:buClr>
                <a:srgbClr val="7C2128"/>
              </a:buClr>
              <a:buSzPct val="125000"/>
              <a:defRPr/>
            </a:pPr>
            <a:r>
              <a:rPr lang="en-US" sz="3600" dirty="0">
                <a:solidFill>
                  <a:srgbClr val="FFFFFF"/>
                </a:solidFill>
                <a:latin typeface="Poppins"/>
                <a:ea typeface="BBC Reith Serif"/>
                <a:cs typeface="BBC Reith Serif"/>
              </a:rPr>
              <a:t> Smartphones/internet</a:t>
            </a:r>
          </a:p>
        </p:txBody>
      </p:sp>
      <p:sp>
        <p:nvSpPr>
          <p:cNvPr id="24" name="Rectangle 23">
            <a:extLst>
              <a:ext uri="{FF2B5EF4-FFF2-40B4-BE49-F238E27FC236}">
                <a16:creationId xmlns:a16="http://schemas.microsoft.com/office/drawing/2014/main" id="{D781CC18-0991-4CAB-AAB1-5E44AE8864BB}"/>
              </a:ext>
            </a:extLst>
          </p:cNvPr>
          <p:cNvSpPr/>
          <p:nvPr/>
        </p:nvSpPr>
        <p:spPr>
          <a:xfrm>
            <a:off x="8890402" y="1856071"/>
            <a:ext cx="3635216" cy="956871"/>
          </a:xfrm>
          <a:prstGeom prst="rect">
            <a:avLst/>
          </a:prstGeom>
          <a:solidFill>
            <a:srgbClr val="1D6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25" name="Rectangle 24">
            <a:extLst>
              <a:ext uri="{FF2B5EF4-FFF2-40B4-BE49-F238E27FC236}">
                <a16:creationId xmlns:a16="http://schemas.microsoft.com/office/drawing/2014/main" id="{98A24D2E-EE58-4C30-A7CD-F7EDA88170DA}"/>
              </a:ext>
            </a:extLst>
          </p:cNvPr>
          <p:cNvSpPr/>
          <p:nvPr/>
        </p:nvSpPr>
        <p:spPr>
          <a:xfrm>
            <a:off x="8953954" y="1988257"/>
            <a:ext cx="5489318" cy="692497"/>
          </a:xfrm>
          <a:prstGeom prst="rect">
            <a:avLst/>
          </a:prstGeom>
        </p:spPr>
        <p:txBody>
          <a:bodyPr wrap="square" lIns="137160" tIns="68580" rIns="137160" bIns="68580" anchor="t">
            <a:spAutoFit/>
          </a:bodyPr>
          <a:lstStyle/>
          <a:p>
            <a:pPr defTabSz="1371600">
              <a:buClr>
                <a:srgbClr val="7C2128"/>
              </a:buClr>
              <a:buSzPct val="125000"/>
              <a:defRPr/>
            </a:pPr>
            <a:r>
              <a:rPr lang="en-US" sz="3600" dirty="0">
                <a:solidFill>
                  <a:srgbClr val="FFFFFF"/>
                </a:solidFill>
                <a:latin typeface="Poppins"/>
                <a:ea typeface="BBC Reith Serif"/>
                <a:cs typeface="BBC Reith Serif"/>
              </a:rPr>
              <a:t>Social media</a:t>
            </a:r>
          </a:p>
        </p:txBody>
      </p:sp>
      <p:sp>
        <p:nvSpPr>
          <p:cNvPr id="15" name="TextBox 14">
            <a:extLst>
              <a:ext uri="{FF2B5EF4-FFF2-40B4-BE49-F238E27FC236}">
                <a16:creationId xmlns:a16="http://schemas.microsoft.com/office/drawing/2014/main" id="{1EA779F4-7588-21DC-3499-93DC7919E530}"/>
              </a:ext>
            </a:extLst>
          </p:cNvPr>
          <p:cNvSpPr txBox="1"/>
          <p:nvPr/>
        </p:nvSpPr>
        <p:spPr>
          <a:xfrm>
            <a:off x="9361755" y="8760282"/>
            <a:ext cx="7102350" cy="1347260"/>
          </a:xfrm>
          <a:prstGeom prst="rect">
            <a:avLst/>
          </a:prstGeom>
          <a:noFill/>
        </p:spPr>
        <p:txBody>
          <a:bodyPr wrap="square">
            <a:spAutoFit/>
          </a:bodyPr>
          <a:lstStyle/>
          <a:p>
            <a:r>
              <a:rPr lang="en-US" dirty="0"/>
              <a:t>BBC Media Action, 2022, Why aren’t women part of the conversation?</a:t>
            </a:r>
          </a:p>
          <a:p>
            <a:r>
              <a:rPr lang="en-US" dirty="0"/>
              <a:t>https://downloads.bbc.co.uk/mediaaction/pdf/india-research-social-media-gender-gap-2022.pdf</a:t>
            </a:r>
          </a:p>
          <a:p>
            <a:endParaRPr lang="en-US" sz="2700" dirty="0"/>
          </a:p>
        </p:txBody>
      </p:sp>
      <p:sp>
        <p:nvSpPr>
          <p:cNvPr id="3" name="TextBox 2">
            <a:extLst>
              <a:ext uri="{FF2B5EF4-FFF2-40B4-BE49-F238E27FC236}">
                <a16:creationId xmlns:a16="http://schemas.microsoft.com/office/drawing/2014/main" id="{453D6383-7A28-083D-6A4D-C9ACF188CA7A}"/>
              </a:ext>
            </a:extLst>
          </p:cNvPr>
          <p:cNvSpPr txBox="1"/>
          <p:nvPr/>
        </p:nvSpPr>
        <p:spPr>
          <a:xfrm>
            <a:off x="1464086" y="8687616"/>
            <a:ext cx="6449828" cy="923330"/>
          </a:xfrm>
          <a:prstGeom prst="rect">
            <a:avLst/>
          </a:prstGeom>
          <a:noFill/>
        </p:spPr>
        <p:txBody>
          <a:bodyPr wrap="square" rtlCol="0">
            <a:spAutoFit/>
          </a:bodyPr>
          <a:lstStyle/>
          <a:p>
            <a:r>
              <a:rPr lang="en-US" dirty="0"/>
              <a:t>The Mobile Gender Gap Report 2022 https://www.gsma.com/mobilefordevelopment/blog/the-mobile-gender-gap-report-2022/</a:t>
            </a:r>
          </a:p>
        </p:txBody>
      </p:sp>
    </p:spTree>
    <p:extLst>
      <p:ext uri="{BB962C8B-B14F-4D97-AF65-F5344CB8AC3E}">
        <p14:creationId xmlns:p14="http://schemas.microsoft.com/office/powerpoint/2010/main" val="17573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683" y="121941"/>
            <a:ext cx="15773400" cy="1166812"/>
          </a:xfrm>
        </p:spPr>
        <p:txBody>
          <a:bodyPr/>
          <a:lstStyle/>
          <a:p>
            <a:r>
              <a:rPr lang="en-US" sz="5400" b="0" dirty="0">
                <a:solidFill>
                  <a:srgbClr val="1F6B79"/>
                </a:solidFill>
              </a:rPr>
              <a:t>Determinants of women’s mobile phone access and use</a:t>
            </a:r>
          </a:p>
        </p:txBody>
      </p:sp>
      <p:sp>
        <p:nvSpPr>
          <p:cNvPr id="5" name="TextBox 4">
            <a:extLst>
              <a:ext uri="{FF2B5EF4-FFF2-40B4-BE49-F238E27FC236}">
                <a16:creationId xmlns:a16="http://schemas.microsoft.com/office/drawing/2014/main" id="{02286879-C9A9-DB12-8993-5B62E33C96E9}"/>
              </a:ext>
            </a:extLst>
          </p:cNvPr>
          <p:cNvSpPr txBox="1"/>
          <p:nvPr/>
        </p:nvSpPr>
        <p:spPr>
          <a:xfrm>
            <a:off x="914400" y="9002663"/>
            <a:ext cx="1043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 K et al. (2021). Freedom within a cage, BMJ Glob Health, https://pubmed.ncbi.nlm.nih.gov/34551901/</a:t>
            </a:r>
          </a:p>
        </p:txBody>
      </p:sp>
      <p:sp>
        <p:nvSpPr>
          <p:cNvPr id="3" name="Rounded Rectangle 2">
            <a:extLst>
              <a:ext uri="{FF2B5EF4-FFF2-40B4-BE49-F238E27FC236}">
                <a16:creationId xmlns:a16="http://schemas.microsoft.com/office/drawing/2014/main" id="{E057CE6F-7C5D-569A-E66D-21220E8904C6}"/>
              </a:ext>
            </a:extLst>
          </p:cNvPr>
          <p:cNvSpPr/>
          <p:nvPr/>
        </p:nvSpPr>
        <p:spPr>
          <a:xfrm>
            <a:off x="914400" y="1714501"/>
            <a:ext cx="16154400" cy="7028468"/>
          </a:xfrm>
          <a:prstGeom prst="roundRect">
            <a:avLst>
              <a:gd name="adj" fmla="val 4529"/>
            </a:avLst>
          </a:prstGeom>
          <a:solidFill>
            <a:srgbClr val="0C658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83284237-54F9-21BD-4E0A-6F18421A9CB6}"/>
              </a:ext>
            </a:extLst>
          </p:cNvPr>
          <p:cNvSpPr/>
          <p:nvPr/>
        </p:nvSpPr>
        <p:spPr>
          <a:xfrm>
            <a:off x="3733800" y="1866901"/>
            <a:ext cx="13182600" cy="6705598"/>
          </a:xfrm>
          <a:prstGeom prst="roundRect">
            <a:avLst>
              <a:gd name="adj" fmla="val 4529"/>
            </a:avLst>
          </a:prstGeom>
          <a:solidFill>
            <a:srgbClr val="0C658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EE47A84-2874-93FB-2896-DB0D392B23DC}"/>
              </a:ext>
            </a:extLst>
          </p:cNvPr>
          <p:cNvSpPr/>
          <p:nvPr/>
        </p:nvSpPr>
        <p:spPr>
          <a:xfrm>
            <a:off x="6705600" y="2019301"/>
            <a:ext cx="10058400" cy="6400798"/>
          </a:xfrm>
          <a:prstGeom prst="roundRect">
            <a:avLst>
              <a:gd name="adj" fmla="val 4529"/>
            </a:avLst>
          </a:prstGeom>
          <a:solidFill>
            <a:srgbClr val="0C658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53D6EE-06FB-4A36-A83C-C69AF43ECB7C}"/>
              </a:ext>
            </a:extLst>
          </p:cNvPr>
          <p:cNvSpPr txBox="1"/>
          <p:nvPr/>
        </p:nvSpPr>
        <p:spPr>
          <a:xfrm>
            <a:off x="1324357" y="3086100"/>
            <a:ext cx="19994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Broader context</a:t>
            </a:r>
          </a:p>
        </p:txBody>
      </p:sp>
      <p:sp>
        <p:nvSpPr>
          <p:cNvPr id="9" name="TextBox 8">
            <a:extLst>
              <a:ext uri="{FF2B5EF4-FFF2-40B4-BE49-F238E27FC236}">
                <a16:creationId xmlns:a16="http://schemas.microsoft.com/office/drawing/2014/main" id="{09B0D598-F707-78FA-6298-D27600F39912}"/>
              </a:ext>
            </a:extLst>
          </p:cNvPr>
          <p:cNvSpPr txBox="1"/>
          <p:nvPr/>
        </p:nvSpPr>
        <p:spPr>
          <a:xfrm>
            <a:off x="4162046" y="3260574"/>
            <a:ext cx="2238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Household</a:t>
            </a:r>
          </a:p>
        </p:txBody>
      </p:sp>
      <p:sp>
        <p:nvSpPr>
          <p:cNvPr id="10" name="TextBox 9">
            <a:extLst>
              <a:ext uri="{FF2B5EF4-FFF2-40B4-BE49-F238E27FC236}">
                <a16:creationId xmlns:a16="http://schemas.microsoft.com/office/drawing/2014/main" id="{4CA34E7F-ADCB-C9A5-08DF-37F5796F89DB}"/>
              </a:ext>
            </a:extLst>
          </p:cNvPr>
          <p:cNvSpPr txBox="1"/>
          <p:nvPr/>
        </p:nvSpPr>
        <p:spPr>
          <a:xfrm>
            <a:off x="7069838" y="3260574"/>
            <a:ext cx="2238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Woman</a:t>
            </a:r>
          </a:p>
        </p:txBody>
      </p:sp>
      <p:sp>
        <p:nvSpPr>
          <p:cNvPr id="11" name="TextBox 10">
            <a:extLst>
              <a:ext uri="{FF2B5EF4-FFF2-40B4-BE49-F238E27FC236}">
                <a16:creationId xmlns:a16="http://schemas.microsoft.com/office/drawing/2014/main" id="{B33D5D41-6694-8885-F2B7-37CD402B212B}"/>
              </a:ext>
            </a:extLst>
          </p:cNvPr>
          <p:cNvSpPr txBox="1"/>
          <p:nvPr/>
        </p:nvSpPr>
        <p:spPr>
          <a:xfrm>
            <a:off x="1235966" y="4530852"/>
            <a:ext cx="2138170" cy="230832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Cellular networks &amp; electricity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Market cost and availability of handsets, SIMs &amp; data</a:t>
            </a:r>
          </a:p>
        </p:txBody>
      </p:sp>
      <p:sp>
        <p:nvSpPr>
          <p:cNvPr id="12" name="TextBox 11">
            <a:extLst>
              <a:ext uri="{FF2B5EF4-FFF2-40B4-BE49-F238E27FC236}">
                <a16:creationId xmlns:a16="http://schemas.microsoft.com/office/drawing/2014/main" id="{7E1C59C9-B7DE-B465-033A-36308A3AD80E}"/>
              </a:ext>
            </a:extLst>
          </p:cNvPr>
          <p:cNvSpPr txBox="1"/>
          <p:nvPr/>
        </p:nvSpPr>
        <p:spPr>
          <a:xfrm>
            <a:off x="4107182" y="4530852"/>
            <a:ext cx="2238754" cy="230832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Socio-economic profile (wealth, employment)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Family structure (natal, marital, joint, nuclear)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sp>
        <p:nvSpPr>
          <p:cNvPr id="13" name="TextBox 12">
            <a:extLst>
              <a:ext uri="{FF2B5EF4-FFF2-40B4-BE49-F238E27FC236}">
                <a16:creationId xmlns:a16="http://schemas.microsoft.com/office/drawing/2014/main" id="{D25F0E99-CE2B-A1B6-E001-9C9674A4EDED}"/>
              </a:ext>
            </a:extLst>
          </p:cNvPr>
          <p:cNvSpPr txBox="1"/>
          <p:nvPr/>
        </p:nvSpPr>
        <p:spPr>
          <a:xfrm>
            <a:off x="7069838" y="4530852"/>
            <a:ext cx="2238754" cy="230832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Socio-demographic profile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Individual attributes (empowerment, self-efficacy)</a:t>
            </a:r>
          </a:p>
        </p:txBody>
      </p:sp>
      <p:graphicFrame>
        <p:nvGraphicFramePr>
          <p:cNvPr id="14" name="Diagram 13">
            <a:extLst>
              <a:ext uri="{FF2B5EF4-FFF2-40B4-BE49-F238E27FC236}">
                <a16:creationId xmlns:a16="http://schemas.microsoft.com/office/drawing/2014/main" id="{0FD2AC50-F9F2-0A28-628B-6CC1BEDA9C51}"/>
              </a:ext>
            </a:extLst>
          </p:cNvPr>
          <p:cNvGraphicFramePr/>
          <p:nvPr/>
        </p:nvGraphicFramePr>
        <p:xfrm>
          <a:off x="9806939" y="2300079"/>
          <a:ext cx="6286501" cy="5686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05F3BFED-6946-2475-E37E-82618A5B2944}"/>
              </a:ext>
            </a:extLst>
          </p:cNvPr>
          <p:cNvSpPr txBox="1"/>
          <p:nvPr/>
        </p:nvSpPr>
        <p:spPr>
          <a:xfrm>
            <a:off x="11897870" y="5685014"/>
            <a:ext cx="2238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rPr>
              <a:t>Phone use</a:t>
            </a:r>
          </a:p>
        </p:txBody>
      </p:sp>
      <p:cxnSp>
        <p:nvCxnSpPr>
          <p:cNvPr id="18" name="Straight Arrow Connector 17">
            <a:extLst>
              <a:ext uri="{FF2B5EF4-FFF2-40B4-BE49-F238E27FC236}">
                <a16:creationId xmlns:a16="http://schemas.microsoft.com/office/drawing/2014/main" id="{BF3D6EEC-ADD1-DEF2-7BBB-B15C7D369D83}"/>
              </a:ext>
            </a:extLst>
          </p:cNvPr>
          <p:cNvCxnSpPr>
            <a:cxnSpLocks/>
          </p:cNvCxnSpPr>
          <p:nvPr/>
        </p:nvCxnSpPr>
        <p:spPr>
          <a:xfrm>
            <a:off x="1382650" y="7734300"/>
            <a:ext cx="7687817" cy="0"/>
          </a:xfrm>
          <a:prstGeom prst="straightConnector1">
            <a:avLst/>
          </a:prstGeom>
          <a:ln w="762000">
            <a:solidFill>
              <a:srgbClr val="0C658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1588FF9-5F90-6CDF-90EA-6EC5461F59DA}"/>
              </a:ext>
            </a:extLst>
          </p:cNvPr>
          <p:cNvSpPr txBox="1"/>
          <p:nvPr/>
        </p:nvSpPr>
        <p:spPr>
          <a:xfrm>
            <a:off x="2702815" y="7380357"/>
            <a:ext cx="548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Gender norms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Attitudes towards women’s phone use</a:t>
            </a:r>
          </a:p>
        </p:txBody>
      </p:sp>
      <p:pic>
        <p:nvPicPr>
          <p:cNvPr id="21" name="Picture 20">
            <a:extLst>
              <a:ext uri="{FF2B5EF4-FFF2-40B4-BE49-F238E27FC236}">
                <a16:creationId xmlns:a16="http://schemas.microsoft.com/office/drawing/2014/main" id="{D6E42D09-DFF8-9A45-279E-57F30BD08729}"/>
              </a:ext>
            </a:extLst>
          </p:cNvPr>
          <p:cNvPicPr>
            <a:picLocks noChangeAspect="1"/>
          </p:cNvPicPr>
          <p:nvPr/>
        </p:nvPicPr>
        <p:blipFill>
          <a:blip r:embed="rId8"/>
          <a:stretch>
            <a:fillRect/>
          </a:stretch>
        </p:blipFill>
        <p:spPr>
          <a:xfrm>
            <a:off x="1772987" y="2154080"/>
            <a:ext cx="1041400" cy="882749"/>
          </a:xfrm>
          <a:prstGeom prst="rect">
            <a:avLst/>
          </a:prstGeom>
        </p:spPr>
      </p:pic>
      <p:pic>
        <p:nvPicPr>
          <p:cNvPr id="22" name="Picture 21">
            <a:extLst>
              <a:ext uri="{FF2B5EF4-FFF2-40B4-BE49-F238E27FC236}">
                <a16:creationId xmlns:a16="http://schemas.microsoft.com/office/drawing/2014/main" id="{4052C6A0-012A-AE06-F5C6-16C355C865C8}"/>
              </a:ext>
            </a:extLst>
          </p:cNvPr>
          <p:cNvPicPr>
            <a:picLocks noChangeAspect="1"/>
          </p:cNvPicPr>
          <p:nvPr/>
        </p:nvPicPr>
        <p:blipFill>
          <a:blip r:embed="rId9"/>
          <a:stretch>
            <a:fillRect/>
          </a:stretch>
        </p:blipFill>
        <p:spPr>
          <a:xfrm>
            <a:off x="4723985" y="2154080"/>
            <a:ext cx="1005145" cy="1005145"/>
          </a:xfrm>
          <a:prstGeom prst="rect">
            <a:avLst/>
          </a:prstGeom>
        </p:spPr>
      </p:pic>
      <p:pic>
        <p:nvPicPr>
          <p:cNvPr id="23" name="Picture 22">
            <a:extLst>
              <a:ext uri="{FF2B5EF4-FFF2-40B4-BE49-F238E27FC236}">
                <a16:creationId xmlns:a16="http://schemas.microsoft.com/office/drawing/2014/main" id="{AFA7BBAA-7AB5-0397-E89C-D76A82170241}"/>
              </a:ext>
            </a:extLst>
          </p:cNvPr>
          <p:cNvPicPr>
            <a:picLocks noChangeAspect="1"/>
          </p:cNvPicPr>
          <p:nvPr/>
        </p:nvPicPr>
        <p:blipFill>
          <a:blip r:embed="rId10"/>
          <a:stretch>
            <a:fillRect/>
          </a:stretch>
        </p:blipFill>
        <p:spPr>
          <a:xfrm>
            <a:off x="7895036" y="2146193"/>
            <a:ext cx="653494" cy="1021084"/>
          </a:xfrm>
          <a:prstGeom prst="rect">
            <a:avLst/>
          </a:prstGeom>
        </p:spPr>
      </p:pic>
      <p:pic>
        <p:nvPicPr>
          <p:cNvPr id="25" name="Picture 24">
            <a:extLst>
              <a:ext uri="{FF2B5EF4-FFF2-40B4-BE49-F238E27FC236}">
                <a16:creationId xmlns:a16="http://schemas.microsoft.com/office/drawing/2014/main" id="{76720F42-623B-0A56-E976-CEEBD0345451}"/>
              </a:ext>
            </a:extLst>
          </p:cNvPr>
          <p:cNvPicPr>
            <a:picLocks noChangeAspect="1"/>
          </p:cNvPicPr>
          <p:nvPr/>
        </p:nvPicPr>
        <p:blipFill>
          <a:blip r:embed="rId11"/>
          <a:stretch>
            <a:fillRect/>
          </a:stretch>
        </p:blipFill>
        <p:spPr>
          <a:xfrm>
            <a:off x="12530329" y="4530852"/>
            <a:ext cx="964274" cy="1037670"/>
          </a:xfrm>
          <a:prstGeom prst="rect">
            <a:avLst/>
          </a:prstGeom>
        </p:spPr>
      </p:pic>
    </p:spTree>
    <p:extLst>
      <p:ext uri="{BB962C8B-B14F-4D97-AF65-F5344CB8AC3E}">
        <p14:creationId xmlns:p14="http://schemas.microsoft.com/office/powerpoint/2010/main" val="269433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C768-3311-1B46-99D6-A30912ECC22C}"/>
              </a:ext>
            </a:extLst>
          </p:cNvPr>
          <p:cNvSpPr>
            <a:spLocks noGrp="1"/>
          </p:cNvSpPr>
          <p:nvPr>
            <p:ph type="title"/>
          </p:nvPr>
        </p:nvSpPr>
        <p:spPr>
          <a:xfrm>
            <a:off x="753248" y="254183"/>
            <a:ext cx="17534751" cy="1166812"/>
          </a:xfrm>
        </p:spPr>
        <p:txBody>
          <a:bodyPr anchor="t">
            <a:noAutofit/>
          </a:bodyPr>
          <a:lstStyle/>
          <a:p>
            <a:pPr>
              <a:spcAft>
                <a:spcPts val="900"/>
              </a:spcAft>
            </a:pPr>
            <a:r>
              <a:rPr lang="en-US" sz="5400" b="0" dirty="0">
                <a:solidFill>
                  <a:srgbClr val="1F6B79"/>
                </a:solidFill>
                <a:latin typeface="Poppins" panose="020B0604020202020204" charset="0"/>
                <a:ea typeface="BBC Reith Sans Medium"/>
                <a:cs typeface="Poppins" panose="020B0604020202020204" charset="0"/>
              </a:rPr>
              <a:t>Gender norms are a critical barrier to women’s </a:t>
            </a:r>
            <a:br>
              <a:rPr lang="en-US" sz="5400" b="0" dirty="0">
                <a:solidFill>
                  <a:srgbClr val="1F6B79"/>
                </a:solidFill>
                <a:latin typeface="Poppins" panose="020B0604020202020204" charset="0"/>
                <a:ea typeface="BBC Reith Sans Medium"/>
                <a:cs typeface="Poppins" panose="020B0604020202020204" charset="0"/>
              </a:rPr>
            </a:br>
            <a:r>
              <a:rPr lang="en-US" sz="5400" b="0" dirty="0">
                <a:solidFill>
                  <a:srgbClr val="1F6B79"/>
                </a:solidFill>
                <a:latin typeface="Poppins" panose="020B0604020202020204" charset="0"/>
                <a:ea typeface="BBC Reith Sans Medium"/>
                <a:cs typeface="Poppins" panose="020B0604020202020204" charset="0"/>
              </a:rPr>
              <a:t>digital literacy </a:t>
            </a:r>
          </a:p>
        </p:txBody>
      </p:sp>
      <p:sp>
        <p:nvSpPr>
          <p:cNvPr id="10" name="Rectangle 9">
            <a:extLst>
              <a:ext uri="{FF2B5EF4-FFF2-40B4-BE49-F238E27FC236}">
                <a16:creationId xmlns:a16="http://schemas.microsoft.com/office/drawing/2014/main" id="{BE434B82-FC88-7C4A-9F8E-CF38A0787F34}"/>
              </a:ext>
            </a:extLst>
          </p:cNvPr>
          <p:cNvSpPr/>
          <p:nvPr/>
        </p:nvSpPr>
        <p:spPr>
          <a:xfrm>
            <a:off x="1823895" y="3227734"/>
            <a:ext cx="4553712" cy="692497"/>
          </a:xfrm>
          <a:prstGeom prst="rect">
            <a:avLst/>
          </a:prstGeom>
        </p:spPr>
        <p:txBody>
          <a:bodyPr wrap="square" lIns="137160" tIns="68580" rIns="137160" bIns="68580" anchor="t">
            <a:spAutoFit/>
          </a:bodyPr>
          <a:lstStyle/>
          <a:p>
            <a:pPr defTabSz="1371600">
              <a:buSzPct val="125000"/>
              <a:defRPr/>
            </a:pPr>
            <a:r>
              <a:rPr lang="en-GB" sz="3600" dirty="0">
                <a:solidFill>
                  <a:srgbClr val="7C2128"/>
                </a:solidFill>
                <a:latin typeface="BBC Reith Sans"/>
                <a:ea typeface="BBC Reith Sans"/>
                <a:cs typeface="BBC Reith Sans"/>
              </a:rPr>
              <a:t>.</a:t>
            </a:r>
            <a:endParaRPr lang="en-US" sz="3600" dirty="0">
              <a:solidFill>
                <a:srgbClr val="7C2128"/>
              </a:solidFill>
              <a:latin typeface="BBC Reith Sans"/>
              <a:ea typeface="BBC Reith Sans"/>
              <a:cs typeface="BBC Reith Sans"/>
            </a:endParaRPr>
          </a:p>
        </p:txBody>
      </p:sp>
      <p:sp>
        <p:nvSpPr>
          <p:cNvPr id="3" name="TextBox 2">
            <a:extLst>
              <a:ext uri="{FF2B5EF4-FFF2-40B4-BE49-F238E27FC236}">
                <a16:creationId xmlns:a16="http://schemas.microsoft.com/office/drawing/2014/main" id="{A978C73D-83C3-4379-BABA-596FBEA26766}"/>
              </a:ext>
            </a:extLst>
          </p:cNvPr>
          <p:cNvSpPr txBox="1"/>
          <p:nvPr/>
        </p:nvSpPr>
        <p:spPr>
          <a:xfrm>
            <a:off x="971650" y="2275706"/>
            <a:ext cx="14998819" cy="1077218"/>
          </a:xfrm>
          <a:prstGeom prst="rect">
            <a:avLst/>
          </a:prstGeom>
          <a:noFill/>
        </p:spPr>
        <p:txBody>
          <a:bodyPr wrap="square" rtlCol="0">
            <a:spAutoFit/>
          </a:bodyPr>
          <a:lstStyle/>
          <a:p>
            <a:r>
              <a:rPr lang="en-US" sz="3200" dirty="0">
                <a:latin typeface="Poppins" panose="020B0604020202020204" charset="0"/>
                <a:ea typeface="BBC Reith Sans"/>
                <a:cs typeface="Poppins" panose="020B0604020202020204" charset="0"/>
              </a:rPr>
              <a:t>Wealth and education are the strongest determinants of access to mobile phones, but gender norms are also a critical barrier</a:t>
            </a:r>
          </a:p>
        </p:txBody>
      </p:sp>
      <p:sp>
        <p:nvSpPr>
          <p:cNvPr id="4" name="TextBox 3">
            <a:extLst>
              <a:ext uri="{FF2B5EF4-FFF2-40B4-BE49-F238E27FC236}">
                <a16:creationId xmlns:a16="http://schemas.microsoft.com/office/drawing/2014/main" id="{A4646D91-8EB8-5D89-2424-F2F496009B7C}"/>
              </a:ext>
            </a:extLst>
          </p:cNvPr>
          <p:cNvSpPr txBox="1"/>
          <p:nvPr/>
        </p:nvSpPr>
        <p:spPr>
          <a:xfrm>
            <a:off x="1057884" y="8648700"/>
            <a:ext cx="15660548" cy="646331"/>
          </a:xfrm>
          <a:prstGeom prst="rect">
            <a:avLst/>
          </a:prstGeom>
          <a:noFill/>
        </p:spPr>
        <p:txBody>
          <a:bodyPr wrap="square" rtlCol="0">
            <a:spAutoFit/>
          </a:bodyPr>
          <a:lstStyle/>
          <a:p>
            <a:r>
              <a:rPr lang="en-US" dirty="0"/>
              <a:t>BBC Media Action (2021). Increasing women’s digital literacy in India: what works:</a:t>
            </a:r>
            <a:br>
              <a:rPr lang="en-US" dirty="0"/>
            </a:br>
            <a:r>
              <a:rPr lang="en-US" dirty="0"/>
              <a:t>https://downloads.bbc.co.uk/mediaaction/pdf/india-research-study-women%E2%80%99s-digital-literacy-2021.pdf</a:t>
            </a:r>
          </a:p>
        </p:txBody>
      </p:sp>
      <p:sp>
        <p:nvSpPr>
          <p:cNvPr id="8" name="Rectangle 7">
            <a:hlinkClick r:id="" action="ppaction://noaction"/>
            <a:extLst>
              <a:ext uri="{FF2B5EF4-FFF2-40B4-BE49-F238E27FC236}">
                <a16:creationId xmlns:a16="http://schemas.microsoft.com/office/drawing/2014/main" id="{ECE3E481-B689-39F4-E779-B08E3942DA43}"/>
              </a:ext>
            </a:extLst>
          </p:cNvPr>
          <p:cNvSpPr/>
          <p:nvPr/>
        </p:nvSpPr>
        <p:spPr>
          <a:xfrm>
            <a:off x="9955959" y="5984698"/>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a:solidFill>
                  <a:schemeClr val="bg1"/>
                </a:solidFill>
                <a:latin typeface="Poppins" panose="00000500000000000000" pitchFamily="2" charset="0"/>
                <a:cs typeface="Poppins" panose="00000500000000000000" pitchFamily="2" charset="0"/>
              </a:rPr>
              <a:t>Lack of mobility</a:t>
            </a:r>
            <a:endParaRPr lang="en-GB" sz="2800" dirty="0">
              <a:solidFill>
                <a:schemeClr val="bg1"/>
              </a:solidFill>
              <a:latin typeface="Poppins" panose="00000500000000000000" pitchFamily="2" charset="0"/>
              <a:cs typeface="Poppins" panose="00000500000000000000" pitchFamily="2" charset="0"/>
            </a:endParaRPr>
          </a:p>
        </p:txBody>
      </p:sp>
      <p:sp>
        <p:nvSpPr>
          <p:cNvPr id="11" name="Rectangle 10">
            <a:hlinkClick r:id="" action="ppaction://noaction"/>
            <a:extLst>
              <a:ext uri="{FF2B5EF4-FFF2-40B4-BE49-F238E27FC236}">
                <a16:creationId xmlns:a16="http://schemas.microsoft.com/office/drawing/2014/main" id="{626A0B29-C49F-599F-E9E0-6D57DA9B8B68}"/>
              </a:ext>
            </a:extLst>
          </p:cNvPr>
          <p:cNvSpPr/>
          <p:nvPr/>
        </p:nvSpPr>
        <p:spPr>
          <a:xfrm>
            <a:off x="3353991" y="3815835"/>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Poppins" panose="00000500000000000000" pitchFamily="2" charset="0"/>
                <a:cs typeface="Poppins" panose="00000500000000000000" pitchFamily="2" charset="0"/>
              </a:rPr>
              <a:t>Perceived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Poppins" panose="00000500000000000000" pitchFamily="2" charset="0"/>
                <a:cs typeface="Poppins" panose="00000500000000000000" pitchFamily="2" charset="0"/>
              </a:rPr>
              <a:t>lack of need/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Poppins" panose="00000500000000000000" pitchFamily="2" charset="0"/>
                <a:cs typeface="Poppins" panose="00000500000000000000" pitchFamily="2" charset="0"/>
              </a:rPr>
              <a:t>relevance </a:t>
            </a:r>
            <a:endParaRPr lang="en-GB" sz="2800" dirty="0">
              <a:solidFill>
                <a:schemeClr val="bg1"/>
              </a:solidFill>
              <a:latin typeface="Poppins" panose="00000500000000000000" pitchFamily="2" charset="0"/>
              <a:cs typeface="Poppins" panose="00000500000000000000" pitchFamily="2" charset="0"/>
            </a:endParaRPr>
          </a:p>
        </p:txBody>
      </p:sp>
      <p:sp>
        <p:nvSpPr>
          <p:cNvPr id="12" name="Rectangle 11">
            <a:hlinkClick r:id="" action="ppaction://noaction"/>
            <a:extLst>
              <a:ext uri="{FF2B5EF4-FFF2-40B4-BE49-F238E27FC236}">
                <a16:creationId xmlns:a16="http://schemas.microsoft.com/office/drawing/2014/main" id="{0D3F373E-9B17-F8AC-9544-33DECE3E61CD}"/>
              </a:ext>
            </a:extLst>
          </p:cNvPr>
          <p:cNvSpPr/>
          <p:nvPr/>
        </p:nvSpPr>
        <p:spPr>
          <a:xfrm>
            <a:off x="9955959" y="3841653"/>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a:solidFill>
                  <a:schemeClr val="bg1"/>
                </a:solidFill>
                <a:latin typeface="Poppins" panose="00000500000000000000" pitchFamily="2" charset="0"/>
                <a:cs typeface="Poppins" panose="00000500000000000000" pitchFamily="2" charset="0"/>
              </a:rPr>
              <a:t>Low self-confidence</a:t>
            </a:r>
            <a:endParaRPr lang="en-GB" sz="2800" dirty="0">
              <a:solidFill>
                <a:schemeClr val="bg1"/>
              </a:solidFill>
              <a:latin typeface="Poppins" panose="00000500000000000000" pitchFamily="2" charset="0"/>
              <a:cs typeface="Poppins" panose="00000500000000000000" pitchFamily="2" charset="0"/>
            </a:endParaRPr>
          </a:p>
        </p:txBody>
      </p:sp>
      <p:sp>
        <p:nvSpPr>
          <p:cNvPr id="13" name="Rectangle 12">
            <a:hlinkClick r:id="" action="ppaction://noaction"/>
            <a:extLst>
              <a:ext uri="{FF2B5EF4-FFF2-40B4-BE49-F238E27FC236}">
                <a16:creationId xmlns:a16="http://schemas.microsoft.com/office/drawing/2014/main" id="{B2D19B34-F356-133D-B6FA-0B8B09F98C6C}"/>
              </a:ext>
            </a:extLst>
          </p:cNvPr>
          <p:cNvSpPr/>
          <p:nvPr/>
        </p:nvSpPr>
        <p:spPr>
          <a:xfrm>
            <a:off x="6654975" y="3841653"/>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a:solidFill>
                  <a:schemeClr val="bg1"/>
                </a:solidFill>
                <a:latin typeface="Poppins" panose="00000500000000000000" pitchFamily="2" charset="0"/>
                <a:cs typeface="Poppins" panose="00000500000000000000" pitchFamily="2" charset="0"/>
              </a:rPr>
              <a:t>Lack of time </a:t>
            </a:r>
            <a:endParaRPr lang="en-GB" sz="2800" dirty="0">
              <a:solidFill>
                <a:schemeClr val="bg1"/>
              </a:solidFill>
              <a:latin typeface="Poppins" panose="00000500000000000000" pitchFamily="2" charset="0"/>
              <a:cs typeface="Poppins" panose="00000500000000000000" pitchFamily="2" charset="0"/>
            </a:endParaRPr>
          </a:p>
        </p:txBody>
      </p:sp>
      <p:sp>
        <p:nvSpPr>
          <p:cNvPr id="14" name="Rectangle 13">
            <a:hlinkClick r:id="" action="ppaction://noaction"/>
            <a:extLst>
              <a:ext uri="{FF2B5EF4-FFF2-40B4-BE49-F238E27FC236}">
                <a16:creationId xmlns:a16="http://schemas.microsoft.com/office/drawing/2014/main" id="{9242FD54-ADEF-3F89-0139-BFC295AE28E2}"/>
              </a:ext>
            </a:extLst>
          </p:cNvPr>
          <p:cNvSpPr/>
          <p:nvPr/>
        </p:nvSpPr>
        <p:spPr>
          <a:xfrm>
            <a:off x="3353991" y="5973038"/>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a:solidFill>
                  <a:schemeClr val="bg1"/>
                </a:solidFill>
                <a:latin typeface="Poppins" panose="00000500000000000000" pitchFamily="2" charset="0"/>
                <a:cs typeface="Poppins" panose="00000500000000000000" pitchFamily="2" charset="0"/>
              </a:rPr>
              <a:t>Fears of the </a:t>
            </a:r>
            <a:br>
              <a:rPr lang="en-US" sz="2800" dirty="0">
                <a:solidFill>
                  <a:schemeClr val="bg1"/>
                </a:solidFill>
                <a:latin typeface="Poppins" panose="00000500000000000000" pitchFamily="2" charset="0"/>
                <a:cs typeface="Poppins" panose="00000500000000000000" pitchFamily="2" charset="0"/>
              </a:rPr>
            </a:br>
            <a:r>
              <a:rPr lang="en-US" sz="2800" dirty="0">
                <a:solidFill>
                  <a:schemeClr val="bg1"/>
                </a:solidFill>
                <a:latin typeface="Poppins" panose="00000500000000000000" pitchFamily="2" charset="0"/>
                <a:cs typeface="Poppins" panose="00000500000000000000" pitchFamily="2" charset="0"/>
              </a:rPr>
              <a:t>‘negative side of the internet’</a:t>
            </a:r>
            <a:endParaRPr lang="en-GB" sz="2800" dirty="0">
              <a:solidFill>
                <a:schemeClr val="bg1"/>
              </a:solidFill>
              <a:latin typeface="Poppins" panose="00000500000000000000" pitchFamily="2" charset="0"/>
              <a:cs typeface="Poppins" panose="00000500000000000000" pitchFamily="2" charset="0"/>
            </a:endParaRPr>
          </a:p>
        </p:txBody>
      </p:sp>
      <p:sp>
        <p:nvSpPr>
          <p:cNvPr id="15" name="Rectangle 14">
            <a:hlinkClick r:id="" action="ppaction://noaction"/>
            <a:extLst>
              <a:ext uri="{FF2B5EF4-FFF2-40B4-BE49-F238E27FC236}">
                <a16:creationId xmlns:a16="http://schemas.microsoft.com/office/drawing/2014/main" id="{7EA8E1E8-F8D3-5C28-950C-44CF351FBD30}"/>
              </a:ext>
            </a:extLst>
          </p:cNvPr>
          <p:cNvSpPr/>
          <p:nvPr/>
        </p:nvSpPr>
        <p:spPr>
          <a:xfrm>
            <a:off x="6654975" y="5973038"/>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a:solidFill>
                  <a:schemeClr val="bg1"/>
                </a:solidFill>
                <a:latin typeface="Poppins" panose="00000500000000000000" pitchFamily="2" charset="0"/>
                <a:cs typeface="Poppins" panose="00000500000000000000" pitchFamily="2" charset="0"/>
              </a:rPr>
              <a:t>Negative perceptions </a:t>
            </a:r>
            <a:br>
              <a:rPr lang="en-US" sz="2800" dirty="0">
                <a:solidFill>
                  <a:schemeClr val="bg1"/>
                </a:solidFill>
                <a:latin typeface="Poppins" panose="00000500000000000000" pitchFamily="2" charset="0"/>
                <a:cs typeface="Poppins" panose="00000500000000000000" pitchFamily="2" charset="0"/>
              </a:rPr>
            </a:br>
            <a:r>
              <a:rPr lang="en-US" sz="2800" dirty="0">
                <a:solidFill>
                  <a:schemeClr val="bg1"/>
                </a:solidFill>
                <a:latin typeface="Poppins" panose="00000500000000000000" pitchFamily="2" charset="0"/>
                <a:cs typeface="Poppins" panose="00000500000000000000" pitchFamily="2" charset="0"/>
              </a:rPr>
              <a:t>of cost </a:t>
            </a:r>
            <a:endParaRPr lang="en-GB" sz="28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7121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C768-3311-1B46-99D6-A30912ECC22C}"/>
              </a:ext>
            </a:extLst>
          </p:cNvPr>
          <p:cNvSpPr>
            <a:spLocks noGrp="1"/>
          </p:cNvSpPr>
          <p:nvPr>
            <p:ph type="title"/>
          </p:nvPr>
        </p:nvSpPr>
        <p:spPr>
          <a:xfrm>
            <a:off x="533400" y="375420"/>
            <a:ext cx="15773400" cy="1166812"/>
          </a:xfrm>
        </p:spPr>
        <p:txBody>
          <a:bodyPr anchor="t">
            <a:normAutofit/>
          </a:bodyPr>
          <a:lstStyle/>
          <a:p>
            <a:pPr algn="l">
              <a:spcBef>
                <a:spcPts val="900"/>
              </a:spcBef>
              <a:spcAft>
                <a:spcPts val="900"/>
              </a:spcAft>
            </a:pPr>
            <a:r>
              <a:rPr lang="en-US" sz="5400" b="0" dirty="0">
                <a:solidFill>
                  <a:srgbClr val="1F6B79"/>
                </a:solidFill>
              </a:rPr>
              <a:t>Age also matters</a:t>
            </a:r>
          </a:p>
        </p:txBody>
      </p:sp>
      <p:sp>
        <p:nvSpPr>
          <p:cNvPr id="7" name="TextBox 6">
            <a:extLst>
              <a:ext uri="{FF2B5EF4-FFF2-40B4-BE49-F238E27FC236}">
                <a16:creationId xmlns:a16="http://schemas.microsoft.com/office/drawing/2014/main" id="{00FD8F41-8AFF-7876-AC94-AFDC02936CFC}"/>
              </a:ext>
            </a:extLst>
          </p:cNvPr>
          <p:cNvSpPr txBox="1"/>
          <p:nvPr/>
        </p:nvSpPr>
        <p:spPr>
          <a:xfrm>
            <a:off x="1300473" y="8958842"/>
            <a:ext cx="15316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Ian Kemp,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DataReportal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 Are Social &amp; Hootsuite (2022). Digital Report: India  https://www.slideshare.net/DataReportal/digital-2022-india-february-2022-v01</a:t>
            </a:r>
          </a:p>
        </p:txBody>
      </p:sp>
      <p:graphicFrame>
        <p:nvGraphicFramePr>
          <p:cNvPr id="3" name="Chart 2">
            <a:extLst>
              <a:ext uri="{FF2B5EF4-FFF2-40B4-BE49-F238E27FC236}">
                <a16:creationId xmlns:a16="http://schemas.microsoft.com/office/drawing/2014/main" id="{2E37B836-D0FC-D291-5D28-A777D6D0233B}"/>
              </a:ext>
            </a:extLst>
          </p:cNvPr>
          <p:cNvGraphicFramePr/>
          <p:nvPr/>
        </p:nvGraphicFramePr>
        <p:xfrm>
          <a:off x="843273" y="1318974"/>
          <a:ext cx="15773400" cy="76398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1B63DB0-C1BC-6CFB-D1F8-9049F4C709C9}"/>
              </a:ext>
            </a:extLst>
          </p:cNvPr>
          <p:cNvSpPr txBox="1"/>
          <p:nvPr/>
        </p:nvSpPr>
        <p:spPr>
          <a:xfrm>
            <a:off x="14706600" y="364867"/>
            <a:ext cx="2792752" cy="95410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C15E"/>
                </a:solidFill>
                <a:effectLst/>
                <a:uLnTx/>
                <a:uFillTx/>
                <a:latin typeface="Poppins" pitchFamily="2" charset="77"/>
                <a:ea typeface="+mn-ea"/>
                <a:cs typeface="Poppins" pitchFamily="2" charset="77"/>
              </a:rPr>
              <a:t>February 2022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C15E"/>
                </a:solidFill>
                <a:effectLst/>
                <a:uLnTx/>
                <a:uFillTx/>
                <a:latin typeface="Poppins" pitchFamily="2" charset="77"/>
                <a:ea typeface="+mn-ea"/>
                <a:cs typeface="Poppins" pitchFamily="2" charset="77"/>
              </a:rPr>
              <a:t>India</a:t>
            </a:r>
          </a:p>
        </p:txBody>
      </p:sp>
    </p:spTree>
    <p:extLst>
      <p:ext uri="{BB962C8B-B14F-4D97-AF65-F5344CB8AC3E}">
        <p14:creationId xmlns:p14="http://schemas.microsoft.com/office/powerpoint/2010/main" val="139497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en-US" sz="5400" dirty="0">
                <a:solidFill>
                  <a:srgbClr val="1F6B79"/>
                </a:solidFill>
              </a:rPr>
              <a:t>Examples from the field</a:t>
            </a:r>
          </a:p>
        </p:txBody>
      </p:sp>
    </p:spTree>
    <p:extLst>
      <p:ext uri="{BB962C8B-B14F-4D97-AF65-F5344CB8AC3E}">
        <p14:creationId xmlns:p14="http://schemas.microsoft.com/office/powerpoint/2010/main" val="391085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761999" y="297210"/>
            <a:ext cx="15773400" cy="1166812"/>
          </a:xfrm>
        </p:spPr>
        <p:txBody>
          <a:bodyPr>
            <a:noAutofit/>
          </a:bodyPr>
          <a:lstStyle/>
          <a:p>
            <a:pPr>
              <a:spcAft>
                <a:spcPts val="900"/>
              </a:spcAft>
            </a:pPr>
            <a:r>
              <a:rPr lang="en-US" sz="5400" b="0" dirty="0" err="1">
                <a:solidFill>
                  <a:srgbClr val="1F6B79"/>
                </a:solidFill>
                <a:latin typeface="Poppins" panose="020B0604020202020204" charset="0"/>
                <a:ea typeface="BBC Reith Sans Medium"/>
                <a:cs typeface="Poppins" panose="020B0604020202020204" charset="0"/>
              </a:rPr>
              <a:t>Kilkari</a:t>
            </a:r>
            <a:r>
              <a:rPr lang="en-US" sz="5400" b="0" dirty="0">
                <a:solidFill>
                  <a:srgbClr val="1F6B79"/>
                </a:solidFill>
                <a:latin typeface="Poppins" panose="020B0604020202020204" charset="0"/>
                <a:ea typeface="BBC Reith Sans Medium"/>
                <a:cs typeface="Poppins" panose="020B0604020202020204" charset="0"/>
              </a:rPr>
              <a:t>: an example of gender intentional, equitable design</a:t>
            </a:r>
          </a:p>
        </p:txBody>
      </p:sp>
      <p:sp>
        <p:nvSpPr>
          <p:cNvPr id="3" name="Content Placeholder 2">
            <a:extLst>
              <a:ext uri="{FF2B5EF4-FFF2-40B4-BE49-F238E27FC236}">
                <a16:creationId xmlns:a16="http://schemas.microsoft.com/office/drawing/2014/main" id="{BDE72987-D671-4C3A-BA3F-62D71A84B4CE}"/>
              </a:ext>
            </a:extLst>
          </p:cNvPr>
          <p:cNvSpPr>
            <a:spLocks noGrp="1"/>
          </p:cNvSpPr>
          <p:nvPr>
            <p:ph sz="half" idx="1"/>
          </p:nvPr>
        </p:nvSpPr>
        <p:spPr>
          <a:xfrm>
            <a:off x="1371600" y="2247900"/>
            <a:ext cx="14249400" cy="8381999"/>
          </a:xfrm>
        </p:spPr>
        <p:txBody>
          <a:bodyPr lIns="91440" tIns="45720" rIns="91440" bIns="45720" anchor="t">
            <a:noAutofit/>
          </a:bodyPr>
          <a:lstStyle/>
          <a:p>
            <a:pPr>
              <a:lnSpc>
                <a:spcPct val="114999"/>
              </a:lnSpc>
              <a:spcBef>
                <a:spcPts val="0"/>
              </a:spcBef>
              <a:spcAft>
                <a:spcPts val="1200"/>
              </a:spcAft>
            </a:pPr>
            <a:r>
              <a:rPr lang="en-US" sz="2800" b="1" i="1" dirty="0">
                <a:solidFill>
                  <a:srgbClr val="1D6959"/>
                </a:solidFill>
                <a:latin typeface="Poppins"/>
                <a:cs typeface="Poppins"/>
              </a:rPr>
              <a:t>Challenge: </a:t>
            </a:r>
          </a:p>
          <a:p>
            <a:pPr marL="0" indent="0">
              <a:lnSpc>
                <a:spcPct val="114999"/>
              </a:lnSpc>
              <a:spcBef>
                <a:spcPts val="0"/>
              </a:spcBef>
              <a:spcAft>
                <a:spcPts val="1200"/>
              </a:spcAft>
              <a:buNone/>
            </a:pPr>
            <a:r>
              <a:rPr lang="en-US" sz="2800" b="1" i="1" dirty="0">
                <a:solidFill>
                  <a:srgbClr val="0C6580"/>
                </a:solidFill>
                <a:latin typeface="Poppins"/>
                <a:cs typeface="Poppins"/>
              </a:rPr>
              <a:t>	</a:t>
            </a:r>
            <a:r>
              <a:rPr lang="en-US" sz="2800" dirty="0">
                <a:latin typeface="Poppins"/>
                <a:cs typeface="Poppins"/>
              </a:rPr>
              <a:t>Promote healthy RMNCH practices and generate demand for public 	health services among millions of low literate pregnant women and new 	mothers and their families in India</a:t>
            </a:r>
          </a:p>
          <a:p>
            <a:pPr>
              <a:lnSpc>
                <a:spcPct val="114999"/>
              </a:lnSpc>
              <a:spcBef>
                <a:spcPts val="0"/>
              </a:spcBef>
              <a:spcAft>
                <a:spcPts val="1200"/>
              </a:spcAft>
            </a:pPr>
            <a:r>
              <a:rPr lang="en-US" sz="2800" b="1" i="1" dirty="0">
                <a:solidFill>
                  <a:srgbClr val="1D6959"/>
                </a:solidFill>
                <a:latin typeface="Poppins"/>
                <a:cs typeface="Poppins"/>
              </a:rPr>
              <a:t>Approach: </a:t>
            </a:r>
          </a:p>
          <a:p>
            <a:pPr marL="0" indent="0">
              <a:lnSpc>
                <a:spcPct val="114999"/>
              </a:lnSpc>
              <a:spcBef>
                <a:spcPts val="0"/>
              </a:spcBef>
              <a:spcAft>
                <a:spcPts val="1200"/>
              </a:spcAft>
              <a:buNone/>
            </a:pPr>
            <a:r>
              <a:rPr lang="en-US" sz="2800" b="1" i="1" dirty="0">
                <a:solidFill>
                  <a:srgbClr val="0C6580"/>
                </a:solidFill>
                <a:latin typeface="Poppins"/>
                <a:cs typeface="Poppins"/>
              </a:rPr>
              <a:t>	</a:t>
            </a:r>
            <a:r>
              <a:rPr lang="en-US" sz="2800" dirty="0">
                <a:latin typeface="Poppins"/>
                <a:cs typeface="Poppins"/>
              </a:rPr>
              <a:t>BBC Media Action used a gender intentional, human centered design 	process to create </a:t>
            </a:r>
            <a:r>
              <a:rPr lang="en-US" sz="2800" i="1" dirty="0" err="1">
                <a:latin typeface="Poppins"/>
                <a:cs typeface="Poppins"/>
              </a:rPr>
              <a:t>Kilkari</a:t>
            </a:r>
            <a:r>
              <a:rPr lang="en-US" sz="2800" i="1" dirty="0">
                <a:latin typeface="Poppins"/>
                <a:cs typeface="Poppins"/>
              </a:rPr>
              <a:t>:</a:t>
            </a:r>
          </a:p>
          <a:p>
            <a:pPr lvl="3">
              <a:lnSpc>
                <a:spcPct val="100000"/>
              </a:lnSpc>
              <a:spcBef>
                <a:spcPts val="0"/>
              </a:spcBef>
              <a:spcAft>
                <a:spcPts val="1200"/>
              </a:spcAft>
            </a:pPr>
            <a:r>
              <a:rPr lang="en-US" sz="2400" dirty="0">
                <a:solidFill>
                  <a:srgbClr val="1D6959"/>
                </a:solidFill>
                <a:latin typeface="Poppins"/>
                <a:cs typeface="Poppins"/>
              </a:rPr>
              <a:t>	stage-based, time-sensitive, pre-recorded audio information</a:t>
            </a:r>
          </a:p>
          <a:p>
            <a:pPr lvl="3">
              <a:lnSpc>
                <a:spcPct val="100000"/>
              </a:lnSpc>
              <a:spcBef>
                <a:spcPts val="0"/>
              </a:spcBef>
              <a:spcAft>
                <a:spcPts val="1200"/>
              </a:spcAft>
            </a:pPr>
            <a:r>
              <a:rPr lang="en-US" sz="2400" dirty="0">
                <a:solidFill>
                  <a:srgbClr val="1D6959"/>
                </a:solidFill>
                <a:latin typeface="Poppins"/>
                <a:cs typeface="Poppins"/>
              </a:rPr>
              <a:t>   delivered to families’ phones every week for 72 weeks </a:t>
            </a:r>
          </a:p>
          <a:p>
            <a:pPr lvl="3">
              <a:lnSpc>
                <a:spcPct val="100000"/>
              </a:lnSpc>
              <a:spcBef>
                <a:spcPts val="0"/>
              </a:spcBef>
              <a:spcAft>
                <a:spcPts val="1200"/>
              </a:spcAft>
            </a:pPr>
            <a:r>
              <a:rPr lang="en-US" sz="2400" dirty="0">
                <a:solidFill>
                  <a:srgbClr val="1D6959"/>
                </a:solidFill>
                <a:latin typeface="Poppins"/>
                <a:cs typeface="Poppins"/>
              </a:rPr>
              <a:t>   addresses both wives and husbands 	</a:t>
            </a:r>
          </a:p>
          <a:p>
            <a:pPr lvl="3">
              <a:lnSpc>
                <a:spcPct val="100000"/>
              </a:lnSpc>
              <a:spcBef>
                <a:spcPts val="0"/>
              </a:spcBef>
              <a:spcAft>
                <a:spcPts val="1200"/>
              </a:spcAft>
            </a:pPr>
            <a:r>
              <a:rPr lang="en-US" sz="2400" dirty="0">
                <a:solidFill>
                  <a:srgbClr val="1D6959"/>
                </a:solidFill>
                <a:latin typeface="Poppins"/>
                <a:cs typeface="Poppins"/>
              </a:rPr>
              <a:t>   integrated with national government database that register and track   		pregnancies and births in India</a:t>
            </a:r>
          </a:p>
        </p:txBody>
      </p:sp>
      <p:sp>
        <p:nvSpPr>
          <p:cNvPr id="4" name="TextBox 3">
            <a:extLst>
              <a:ext uri="{FF2B5EF4-FFF2-40B4-BE49-F238E27FC236}">
                <a16:creationId xmlns:a16="http://schemas.microsoft.com/office/drawing/2014/main" id="{50E4AFC7-03F2-C990-E21B-33F13E4AC7BA}"/>
              </a:ext>
            </a:extLst>
          </p:cNvPr>
          <p:cNvSpPr txBox="1"/>
          <p:nvPr/>
        </p:nvSpPr>
        <p:spPr>
          <a:xfrm>
            <a:off x="899160" y="9029700"/>
            <a:ext cx="15194280" cy="784830"/>
          </a:xfrm>
          <a:prstGeom prst="rect">
            <a:avLst/>
          </a:prstGeom>
          <a:noFill/>
        </p:spPr>
        <p:txBody>
          <a:bodyPr wrap="square" rtlCol="0">
            <a:spAutoFit/>
          </a:bodyPr>
          <a:lstStyle/>
          <a:p>
            <a:r>
              <a:rPr lang="en-US" dirty="0">
                <a:solidFill>
                  <a:srgbClr val="000000"/>
                </a:solidFill>
                <a:latin typeface="InterFace"/>
              </a:rPr>
              <a:t>Digital Innovations for Community and Primary Health in India:  https://gh.bmj.com/pages/digital-innovations-for-community-and-primary-health-in-india</a:t>
            </a:r>
          </a:p>
          <a:p>
            <a:r>
              <a:rPr lang="en-US" sz="2700" dirty="0"/>
              <a:t> </a:t>
            </a:r>
          </a:p>
        </p:txBody>
      </p:sp>
    </p:spTree>
    <p:extLst>
      <p:ext uri="{BB962C8B-B14F-4D97-AF65-F5344CB8AC3E}">
        <p14:creationId xmlns:p14="http://schemas.microsoft.com/office/powerpoint/2010/main" val="928344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762000" y="525917"/>
            <a:ext cx="15773400" cy="1166812"/>
          </a:xfrm>
        </p:spPr>
        <p:txBody>
          <a:bodyPr>
            <a:normAutofit fontScale="90000"/>
          </a:bodyPr>
          <a:lstStyle/>
          <a:p>
            <a:pPr>
              <a:spcBef>
                <a:spcPts val="900"/>
              </a:spcBef>
              <a:spcAft>
                <a:spcPts val="900"/>
              </a:spcAft>
            </a:pPr>
            <a:r>
              <a:rPr lang="en-US" sz="5400" b="0" dirty="0" err="1">
                <a:solidFill>
                  <a:srgbClr val="1D6959"/>
                </a:solidFill>
                <a:latin typeface="Poppins" panose="020B0604020202020204" charset="0"/>
                <a:ea typeface="BBC Reith Sans Medium"/>
                <a:cs typeface="Poppins" panose="020B0604020202020204" charset="0"/>
              </a:rPr>
              <a:t>Kilkari</a:t>
            </a:r>
            <a:r>
              <a:rPr lang="en-US" sz="5400" b="0" dirty="0">
                <a:solidFill>
                  <a:srgbClr val="1D6959"/>
                </a:solidFill>
                <a:latin typeface="Poppins" panose="020B0604020202020204" charset="0"/>
                <a:ea typeface="BBC Reith Sans Medium"/>
                <a:cs typeface="Poppins" panose="020B0604020202020204" charset="0"/>
              </a:rPr>
              <a:t>: an example of gender intentional, equitable design from India</a:t>
            </a:r>
          </a:p>
        </p:txBody>
      </p:sp>
      <p:sp>
        <p:nvSpPr>
          <p:cNvPr id="3" name="Content Placeholder 2">
            <a:extLst>
              <a:ext uri="{FF2B5EF4-FFF2-40B4-BE49-F238E27FC236}">
                <a16:creationId xmlns:a16="http://schemas.microsoft.com/office/drawing/2014/main" id="{BDE72987-D671-4C3A-BA3F-62D71A84B4CE}"/>
              </a:ext>
            </a:extLst>
          </p:cNvPr>
          <p:cNvSpPr>
            <a:spLocks noGrp="1"/>
          </p:cNvSpPr>
          <p:nvPr>
            <p:ph sz="half" idx="1"/>
          </p:nvPr>
        </p:nvSpPr>
        <p:spPr>
          <a:xfrm>
            <a:off x="1524000" y="2180339"/>
            <a:ext cx="11963400" cy="3725161"/>
          </a:xfrm>
        </p:spPr>
        <p:txBody>
          <a:bodyPr lIns="91440" tIns="45720" rIns="91440" bIns="45720" anchor="t">
            <a:noAutofit/>
          </a:bodyPr>
          <a:lstStyle/>
          <a:p>
            <a:pPr marL="0" indent="0">
              <a:spcBef>
                <a:spcPts val="0"/>
              </a:spcBef>
              <a:spcAft>
                <a:spcPts val="1200"/>
              </a:spcAft>
              <a:buNone/>
            </a:pPr>
            <a:r>
              <a:rPr lang="en-US" b="1" i="1" dirty="0">
                <a:solidFill>
                  <a:srgbClr val="1D6959"/>
                </a:solidFill>
                <a:latin typeface="Poppins"/>
                <a:cs typeface="Poppins"/>
              </a:rPr>
              <a:t>Results: </a:t>
            </a:r>
            <a:br>
              <a:rPr lang="en-US" b="1" i="1" dirty="0">
                <a:solidFill>
                  <a:srgbClr val="0C6580"/>
                </a:solidFill>
                <a:latin typeface="Poppins"/>
                <a:cs typeface="Poppins"/>
              </a:rPr>
            </a:br>
            <a:endParaRPr lang="en-US" b="1" i="1" dirty="0">
              <a:solidFill>
                <a:srgbClr val="0C6580"/>
              </a:solidFill>
              <a:latin typeface="Poppins"/>
              <a:cs typeface="Poppins"/>
            </a:endParaRPr>
          </a:p>
          <a:p>
            <a:pPr>
              <a:spcBef>
                <a:spcPts val="0"/>
              </a:spcBef>
              <a:spcAft>
                <a:spcPts val="1200"/>
              </a:spcAft>
            </a:pPr>
            <a:r>
              <a:rPr lang="en-US" sz="2800" dirty="0">
                <a:latin typeface="Poppins"/>
                <a:cs typeface="Poppins"/>
              </a:rPr>
              <a:t>10 million families reached in 13 states, 200 million minutes of content played by April 2019, when the program was transitioned to the Indian government </a:t>
            </a:r>
            <a:br>
              <a:rPr lang="en-US" sz="2800" dirty="0">
                <a:latin typeface="Poppins"/>
                <a:cs typeface="Poppins"/>
              </a:rPr>
            </a:br>
            <a:endParaRPr lang="en-US" sz="2800" dirty="0">
              <a:latin typeface="Poppins" panose="020B0604020202020204" charset="0"/>
              <a:cs typeface="Poppins" panose="020B0604020202020204" charset="0"/>
            </a:endParaRPr>
          </a:p>
          <a:p>
            <a:pPr>
              <a:spcBef>
                <a:spcPts val="0"/>
              </a:spcBef>
              <a:spcAft>
                <a:spcPts val="1200"/>
              </a:spcAft>
            </a:pPr>
            <a:r>
              <a:rPr lang="en-US" sz="2800" dirty="0">
                <a:latin typeface="Poppins"/>
                <a:cs typeface="Poppins"/>
              </a:rPr>
              <a:t>A RCT conducted by Johns Hopkins found that exposure to </a:t>
            </a:r>
            <a:r>
              <a:rPr lang="en-US" sz="2800" i="1" dirty="0" err="1">
                <a:latin typeface="Poppins"/>
                <a:cs typeface="Poppins"/>
              </a:rPr>
              <a:t>Kilkari</a:t>
            </a:r>
            <a:r>
              <a:rPr lang="en-US" sz="2800" i="1" dirty="0">
                <a:latin typeface="Poppins"/>
                <a:cs typeface="Poppins"/>
              </a:rPr>
              <a:t> </a:t>
            </a:r>
            <a:r>
              <a:rPr lang="en-US" sz="2800" dirty="0">
                <a:latin typeface="Poppins"/>
                <a:cs typeface="Poppins"/>
              </a:rPr>
              <a:t>content:</a:t>
            </a:r>
          </a:p>
        </p:txBody>
      </p:sp>
      <p:sp>
        <p:nvSpPr>
          <p:cNvPr id="4" name="TextBox 3">
            <a:extLst>
              <a:ext uri="{FF2B5EF4-FFF2-40B4-BE49-F238E27FC236}">
                <a16:creationId xmlns:a16="http://schemas.microsoft.com/office/drawing/2014/main" id="{50E4AFC7-03F2-C990-E21B-33F13E4AC7BA}"/>
              </a:ext>
            </a:extLst>
          </p:cNvPr>
          <p:cNvSpPr txBox="1"/>
          <p:nvPr/>
        </p:nvSpPr>
        <p:spPr>
          <a:xfrm>
            <a:off x="1529443" y="9143209"/>
            <a:ext cx="16383000" cy="784830"/>
          </a:xfrm>
          <a:prstGeom prst="rect">
            <a:avLst/>
          </a:prstGeom>
          <a:noFill/>
        </p:spPr>
        <p:txBody>
          <a:bodyPr wrap="square" rtlCol="0">
            <a:spAutoFit/>
          </a:bodyPr>
          <a:lstStyle/>
          <a:p>
            <a:r>
              <a:rPr lang="en-US" dirty="0">
                <a:solidFill>
                  <a:srgbClr val="000000"/>
                </a:solidFill>
                <a:latin typeface="InterFace"/>
              </a:rPr>
              <a:t>Digital Innovations for Community and Primary Health in India: https://gh.bmj.com/pages/digital-innovations-for-community-and-primary-health-in-india</a:t>
            </a:r>
          </a:p>
          <a:p>
            <a:endParaRPr lang="en-US" sz="2700" dirty="0"/>
          </a:p>
        </p:txBody>
      </p:sp>
      <p:pic>
        <p:nvPicPr>
          <p:cNvPr id="5" name="Picture 12">
            <a:extLst>
              <a:ext uri="{FF2B5EF4-FFF2-40B4-BE49-F238E27FC236}">
                <a16:creationId xmlns:a16="http://schemas.microsoft.com/office/drawing/2014/main" id="{2A102DEE-5726-66C3-C949-C5670A1922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3066465" y="1943100"/>
            <a:ext cx="4228352" cy="699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505E59C-94F1-8259-59D7-193DCE25CA17}"/>
              </a:ext>
            </a:extLst>
          </p:cNvPr>
          <p:cNvSpPr txBox="1"/>
          <p:nvPr/>
        </p:nvSpPr>
        <p:spPr>
          <a:xfrm>
            <a:off x="2057400" y="6112487"/>
            <a:ext cx="9829800" cy="3046988"/>
          </a:xfrm>
          <a:prstGeom prst="rect">
            <a:avLst/>
          </a:prstGeom>
          <a:noFill/>
        </p:spPr>
        <p:txBody>
          <a:bodyPr wrap="square" rtlCol="0">
            <a:spAutoFit/>
          </a:bodyPr>
          <a:lstStyle/>
          <a:p>
            <a:pPr marL="742950" lvl="1" indent="-285750">
              <a:spcBef>
                <a:spcPts val="0"/>
              </a:spcBef>
              <a:spcAft>
                <a:spcPts val="1200"/>
              </a:spcAft>
              <a:buFont typeface="Arial" panose="020B0604020202020204" pitchFamily="34" charset="0"/>
              <a:buChar char="•"/>
            </a:pPr>
            <a:r>
              <a:rPr lang="en-US" sz="2400" dirty="0">
                <a:solidFill>
                  <a:schemeClr val="tx1"/>
                </a:solidFill>
                <a:latin typeface="Poppins"/>
                <a:cs typeface="Poppins"/>
              </a:rPr>
              <a:t>On </a:t>
            </a:r>
            <a:r>
              <a:rPr lang="en-US" sz="2400" b="1" dirty="0">
                <a:solidFill>
                  <a:srgbClr val="1D6959"/>
                </a:solidFill>
                <a:latin typeface="Poppins"/>
                <a:cs typeface="Poppins"/>
              </a:rPr>
              <a:t>immunization</a:t>
            </a:r>
            <a:r>
              <a:rPr lang="en-US" sz="2400" dirty="0">
                <a:solidFill>
                  <a:schemeClr val="tx1"/>
                </a:solidFill>
                <a:latin typeface="Poppins"/>
                <a:cs typeface="Poppins"/>
              </a:rPr>
              <a:t> was significantly associated with an </a:t>
            </a:r>
            <a:r>
              <a:rPr lang="en-US" sz="2400" b="1" dirty="0">
                <a:solidFill>
                  <a:srgbClr val="1D6959"/>
                </a:solidFill>
                <a:latin typeface="Poppins"/>
                <a:cs typeface="Poppins"/>
              </a:rPr>
              <a:t>increase in the timeliness of child vaccination at birth</a:t>
            </a:r>
          </a:p>
          <a:p>
            <a:pPr marL="742950" lvl="1" indent="-285750">
              <a:spcBef>
                <a:spcPts val="0"/>
              </a:spcBef>
              <a:spcAft>
                <a:spcPts val="1200"/>
              </a:spcAft>
              <a:buFont typeface="Arial" panose="020B0604020202020204" pitchFamily="34" charset="0"/>
              <a:buChar char="•"/>
            </a:pPr>
            <a:r>
              <a:rPr lang="en-US" sz="2400" dirty="0">
                <a:latin typeface="Poppins"/>
                <a:cs typeface="Poppins"/>
              </a:rPr>
              <a:t>On </a:t>
            </a:r>
            <a:r>
              <a:rPr lang="en-US" sz="2400" b="1" dirty="0">
                <a:solidFill>
                  <a:srgbClr val="1D6959"/>
                </a:solidFill>
                <a:latin typeface="Poppins"/>
                <a:cs typeface="Poppins"/>
              </a:rPr>
              <a:t>family planning </a:t>
            </a:r>
            <a:r>
              <a:rPr lang="en-US" sz="2400" dirty="0">
                <a:solidFill>
                  <a:schemeClr val="tx1"/>
                </a:solidFill>
                <a:latin typeface="Poppins"/>
                <a:cs typeface="Poppins"/>
              </a:rPr>
              <a:t>was significantly associated with </a:t>
            </a:r>
            <a:r>
              <a:rPr lang="en-US" sz="2400" b="1" dirty="0">
                <a:solidFill>
                  <a:srgbClr val="1D6959"/>
                </a:solidFill>
                <a:latin typeface="Poppins"/>
                <a:cs typeface="Poppins"/>
              </a:rPr>
              <a:t>adoption of modern contraceptive methods</a:t>
            </a:r>
          </a:p>
          <a:p>
            <a:pPr marL="742950" lvl="1" indent="-285750">
              <a:spcBef>
                <a:spcPts val="0"/>
              </a:spcBef>
              <a:spcAft>
                <a:spcPts val="1200"/>
              </a:spcAft>
              <a:buFont typeface="Arial" panose="020B0604020202020204" pitchFamily="34" charset="0"/>
              <a:buChar char="•"/>
            </a:pPr>
            <a:r>
              <a:rPr lang="en-US" sz="2400" dirty="0">
                <a:solidFill>
                  <a:schemeClr val="tx1"/>
                </a:solidFill>
                <a:latin typeface="Poppins"/>
                <a:cs typeface="Poppins"/>
              </a:rPr>
              <a:t>The RCT concluded that </a:t>
            </a:r>
            <a:r>
              <a:rPr lang="en-US" sz="2400" b="1" dirty="0" err="1">
                <a:solidFill>
                  <a:srgbClr val="1D6959"/>
                </a:solidFill>
                <a:latin typeface="Poppins"/>
                <a:cs typeface="Poppins"/>
              </a:rPr>
              <a:t>Kilkari</a:t>
            </a:r>
            <a:r>
              <a:rPr lang="en-US" sz="2400" b="1" dirty="0">
                <a:solidFill>
                  <a:srgbClr val="1D6959"/>
                </a:solidFill>
                <a:latin typeface="Poppins"/>
                <a:cs typeface="Poppins"/>
              </a:rPr>
              <a:t> is a cost-effective approach to saving lives</a:t>
            </a:r>
          </a:p>
          <a:p>
            <a:endParaRPr lang="en-US" dirty="0"/>
          </a:p>
        </p:txBody>
      </p:sp>
    </p:spTree>
    <p:extLst>
      <p:ext uri="{BB962C8B-B14F-4D97-AF65-F5344CB8AC3E}">
        <p14:creationId xmlns:p14="http://schemas.microsoft.com/office/powerpoint/2010/main" val="20737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46195" y="416600"/>
            <a:ext cx="17145000" cy="688181"/>
          </a:xfrm>
        </p:spPr>
        <p:txBody>
          <a:bodyPr lIns="91440" tIns="45720" rIns="91440" bIns="45720" anchor="t"/>
          <a:lstStyle/>
          <a:p>
            <a:r>
              <a:rPr lang="en-US" sz="5400" b="0" dirty="0">
                <a:solidFill>
                  <a:srgbClr val="1F6B79"/>
                </a:solidFill>
                <a:latin typeface="Poppins" panose="020B0604020202020204" charset="0"/>
                <a:ea typeface="BBC Reith Sans Medium"/>
                <a:cs typeface="Poppins" panose="020B0604020202020204" charset="0"/>
              </a:rPr>
              <a:t>10 lessons for scale and sustainability</a:t>
            </a:r>
          </a:p>
        </p:txBody>
      </p:sp>
      <p:sp>
        <p:nvSpPr>
          <p:cNvPr id="9" name="Rounded Rectangle 8">
            <a:extLst>
              <a:ext uri="{FF2B5EF4-FFF2-40B4-BE49-F238E27FC236}">
                <a16:creationId xmlns:a16="http://schemas.microsoft.com/office/drawing/2014/main" id="{717BECCB-B324-1B45-ACA1-B7B1710BFE1F}"/>
              </a:ext>
            </a:extLst>
          </p:cNvPr>
          <p:cNvSpPr/>
          <p:nvPr/>
        </p:nvSpPr>
        <p:spPr>
          <a:xfrm>
            <a:off x="1947212" y="1472409"/>
            <a:ext cx="6739588" cy="1213983"/>
          </a:xfrm>
          <a:prstGeom prst="roundRect">
            <a:avLst/>
          </a:prstGeom>
          <a:solidFill>
            <a:srgbClr val="1D695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Private sector business models are challenging in low resource settings </a:t>
            </a:r>
          </a:p>
        </p:txBody>
      </p:sp>
      <p:sp>
        <p:nvSpPr>
          <p:cNvPr id="4" name="Slide Number Placeholder 3">
            <a:extLst>
              <a:ext uri="{FF2B5EF4-FFF2-40B4-BE49-F238E27FC236}">
                <a16:creationId xmlns:a16="http://schemas.microsoft.com/office/drawing/2014/main" id="{F65412A2-3E9F-694B-BD3D-15CB443F8CC7}"/>
              </a:ext>
            </a:extLst>
          </p:cNvPr>
          <p:cNvSpPr>
            <a:spLocks noGrp="1"/>
          </p:cNvSpPr>
          <p:nvPr>
            <p:ph type="sldNum" sz="quarter" idx="4294967295"/>
          </p:nvPr>
        </p:nvSpPr>
        <p:spPr>
          <a:xfrm>
            <a:off x="1835670" y="9105323"/>
            <a:ext cx="15466892" cy="688181"/>
          </a:xfrm>
          <a:prstGeom prst="rect">
            <a:avLst/>
          </a:prstGeom>
        </p:spPr>
        <p:txBody>
          <a:bodyPr lIns="91440" tIns="45720" rIns="91440" bIns="4572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333333"/>
                </a:solidFill>
                <a:effectLst/>
                <a:uLnTx/>
                <a:uFillTx/>
                <a:latin typeface="Poppins"/>
                <a:ea typeface="+mn-ea"/>
                <a:cs typeface="Poppins"/>
              </a:rPr>
              <a:t>Chamberlain et al. (2022). Ten lessons learnt: scaling and transitioning one of the largest mobile health communication </a:t>
            </a:r>
            <a:r>
              <a:rPr kumimoji="0" lang="en-US" sz="1550" b="0" i="0" u="none" strike="noStrike" kern="1200" cap="none" spc="0" normalizeH="0" baseline="0" noProof="0" dirty="0" err="1">
                <a:ln>
                  <a:noFill/>
                </a:ln>
                <a:solidFill>
                  <a:srgbClr val="333333"/>
                </a:solidFill>
                <a:effectLst/>
                <a:uLnTx/>
                <a:uFillTx/>
                <a:latin typeface="Poppins"/>
                <a:ea typeface="+mn-ea"/>
                <a:cs typeface="Poppins"/>
              </a:rPr>
              <a:t>programmes</a:t>
            </a:r>
            <a:r>
              <a:rPr kumimoji="0" lang="en-US" sz="1550" b="0" i="0" u="none" strike="noStrike" kern="1200" cap="none" spc="0" normalizeH="0" baseline="0" noProof="0" dirty="0">
                <a:ln>
                  <a:noFill/>
                </a:ln>
                <a:solidFill>
                  <a:srgbClr val="333333"/>
                </a:solidFill>
                <a:effectLst/>
                <a:uLnTx/>
                <a:uFillTx/>
                <a:latin typeface="Poppins"/>
                <a:ea typeface="+mn-ea"/>
                <a:cs typeface="Poppins"/>
              </a:rPr>
              <a:t> in the world to a national government, https://gh.bmj.com/content/6/Suppl_5/e005341</a:t>
            </a:r>
          </a:p>
        </p:txBody>
      </p:sp>
      <p:sp>
        <p:nvSpPr>
          <p:cNvPr id="20" name="Title 1">
            <a:extLst>
              <a:ext uri="{FF2B5EF4-FFF2-40B4-BE49-F238E27FC236}">
                <a16:creationId xmlns:a16="http://schemas.microsoft.com/office/drawing/2014/main" id="{EB6E93F4-5544-C04E-8437-E7B220162E67}"/>
              </a:ext>
            </a:extLst>
          </p:cNvPr>
          <p:cNvSpPr txBox="1">
            <a:spLocks/>
          </p:cNvSpPr>
          <p:nvPr/>
        </p:nvSpPr>
        <p:spPr>
          <a:xfrm>
            <a:off x="1219200" y="-467525"/>
            <a:ext cx="13704588" cy="1485900"/>
          </a:xfrm>
          <a:prstGeom prst="rect">
            <a:avLst/>
          </a:prstGeom>
        </p:spPr>
        <p:txBody>
          <a:bodyPr vert="horz" lIns="137160" tIns="68580" rIns="137160" bIns="68580" rtlCol="0" anchor="ctr">
            <a:normAutofit/>
          </a:bodyPr>
          <a:lstStyle>
            <a:lvl1pPr algn="l" defTabSz="914400" rtl="0" eaLnBrk="1" latinLnBrk="0" hangingPunct="1">
              <a:spcBef>
                <a:spcPct val="0"/>
              </a:spcBef>
              <a:buNone/>
              <a:defRPr sz="3200" b="0" i="0" kern="1200" spc="-100" baseline="0">
                <a:solidFill>
                  <a:schemeClr val="bg1"/>
                </a:solidFill>
                <a:latin typeface="Roboto Slab" pitchFamily="2" charset="0"/>
                <a:ea typeface="Roboto Slab" pitchFamily="2" charset="0"/>
                <a:cs typeface="+mj-cs"/>
              </a:defRPr>
            </a:lvl1pPr>
          </a:lstStyle>
          <a:p>
            <a:pPr marL="0" marR="0" lvl="0" indent="0" algn="l" defTabSz="13716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150" normalizeH="0" baseline="0" noProof="0" dirty="0">
              <a:ln>
                <a:noFill/>
              </a:ln>
              <a:solidFill>
                <a:srgbClr val="C00000"/>
              </a:solidFill>
              <a:effectLst/>
              <a:uLnTx/>
              <a:uFillTx/>
              <a:latin typeface="Poppins"/>
              <a:ea typeface="Roboto Slab" pitchFamily="2" charset="0"/>
              <a:cs typeface="Poppins"/>
            </a:endParaRPr>
          </a:p>
        </p:txBody>
      </p:sp>
      <p:sp>
        <p:nvSpPr>
          <p:cNvPr id="18" name="Rounded Rectangle 17">
            <a:extLst>
              <a:ext uri="{FF2B5EF4-FFF2-40B4-BE49-F238E27FC236}">
                <a16:creationId xmlns:a16="http://schemas.microsoft.com/office/drawing/2014/main" id="{CE87BA11-6899-042B-57D1-6A7F22D7B5A4}"/>
              </a:ext>
            </a:extLst>
          </p:cNvPr>
          <p:cNvSpPr/>
          <p:nvPr/>
        </p:nvSpPr>
        <p:spPr>
          <a:xfrm>
            <a:off x="1947212" y="3003199"/>
            <a:ext cx="6739588" cy="1213983"/>
          </a:xfrm>
          <a:prstGeom prst="roundRect">
            <a:avLst/>
          </a:prstGeom>
          <a:solidFill>
            <a:srgbClr val="03507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Roboto Slab" pitchFamily="2" charset="0"/>
                <a:cs typeface="Poppins"/>
              </a:rPr>
              <a:t>Y</a:t>
            </a:r>
            <a:r>
              <a:rPr kumimoji="0" lang="en-US" sz="2400" b="0" i="0" u="none" strike="noStrike" kern="1200" cap="none" spc="0" normalizeH="0" baseline="0" noProof="0" dirty="0">
                <a:ln>
                  <a:noFill/>
                </a:ln>
                <a:solidFill>
                  <a:prstClr val="white"/>
                </a:solidFill>
                <a:effectLst/>
                <a:uLnTx/>
                <a:uFillTx/>
                <a:latin typeface="Poppins"/>
                <a:ea typeface="+mn-ea"/>
                <a:cs typeface="Poppins"/>
              </a:rPr>
              <a:t>ou may pilot “apples” but scale “oranges”</a:t>
            </a:r>
          </a:p>
        </p:txBody>
      </p:sp>
      <p:sp>
        <p:nvSpPr>
          <p:cNvPr id="19" name="Rounded Rectangle 18">
            <a:extLst>
              <a:ext uri="{FF2B5EF4-FFF2-40B4-BE49-F238E27FC236}">
                <a16:creationId xmlns:a16="http://schemas.microsoft.com/office/drawing/2014/main" id="{70970E4F-0944-1CEF-03F4-B217D31F82C9}"/>
              </a:ext>
            </a:extLst>
          </p:cNvPr>
          <p:cNvSpPr/>
          <p:nvPr/>
        </p:nvSpPr>
        <p:spPr>
          <a:xfrm>
            <a:off x="1947212" y="4533989"/>
            <a:ext cx="6739588" cy="1213983"/>
          </a:xfrm>
          <a:prstGeom prst="roundRect">
            <a:avLst/>
          </a:prstGeom>
          <a:solidFill>
            <a:srgbClr val="1D695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Trade-offs are required between ideal solution design and affordability</a:t>
            </a:r>
          </a:p>
        </p:txBody>
      </p:sp>
      <p:sp>
        <p:nvSpPr>
          <p:cNvPr id="21" name="Rounded Rectangle 20">
            <a:extLst>
              <a:ext uri="{FF2B5EF4-FFF2-40B4-BE49-F238E27FC236}">
                <a16:creationId xmlns:a16="http://schemas.microsoft.com/office/drawing/2014/main" id="{4CEC7BE7-D2A1-FD26-8519-D4E643EA3DE3}"/>
              </a:ext>
            </a:extLst>
          </p:cNvPr>
          <p:cNvSpPr/>
          <p:nvPr/>
        </p:nvSpPr>
        <p:spPr>
          <a:xfrm>
            <a:off x="1947212" y="6064779"/>
            <a:ext cx="6739588" cy="1213983"/>
          </a:xfrm>
          <a:prstGeom prst="roundRect">
            <a:avLst/>
          </a:prstGeom>
          <a:solidFill>
            <a:srgbClr val="03507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Reassess key components of the program before you scale</a:t>
            </a:r>
          </a:p>
        </p:txBody>
      </p:sp>
      <p:sp>
        <p:nvSpPr>
          <p:cNvPr id="22" name="Rounded Rectangle 21">
            <a:extLst>
              <a:ext uri="{FF2B5EF4-FFF2-40B4-BE49-F238E27FC236}">
                <a16:creationId xmlns:a16="http://schemas.microsoft.com/office/drawing/2014/main" id="{3609F30C-41BB-08F5-30B4-75286BE4E2CC}"/>
              </a:ext>
            </a:extLst>
          </p:cNvPr>
          <p:cNvSpPr/>
          <p:nvPr/>
        </p:nvSpPr>
        <p:spPr>
          <a:xfrm>
            <a:off x="1947212" y="7595568"/>
            <a:ext cx="6739588" cy="1213983"/>
          </a:xfrm>
          <a:prstGeom prst="roundRect">
            <a:avLst/>
          </a:prstGeom>
          <a:solidFill>
            <a:srgbClr val="1D695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Operational viability at scale is a prerequisite for sustainability</a:t>
            </a:r>
          </a:p>
        </p:txBody>
      </p:sp>
      <p:sp>
        <p:nvSpPr>
          <p:cNvPr id="24" name="Rounded Rectangle 23">
            <a:extLst>
              <a:ext uri="{FF2B5EF4-FFF2-40B4-BE49-F238E27FC236}">
                <a16:creationId xmlns:a16="http://schemas.microsoft.com/office/drawing/2014/main" id="{56C7324F-FF0B-F10C-BDCD-87F366E6CAA8}"/>
              </a:ext>
            </a:extLst>
          </p:cNvPr>
          <p:cNvSpPr/>
          <p:nvPr/>
        </p:nvSpPr>
        <p:spPr>
          <a:xfrm>
            <a:off x="9677400" y="1472409"/>
            <a:ext cx="6739588" cy="1213983"/>
          </a:xfrm>
          <a:prstGeom prst="roundRect">
            <a:avLst/>
          </a:prstGeom>
          <a:solidFill>
            <a:srgbClr val="03507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Consider the true cost of open-source software</a:t>
            </a:r>
          </a:p>
        </p:txBody>
      </p:sp>
      <p:sp>
        <p:nvSpPr>
          <p:cNvPr id="26" name="Rounded Rectangle 25">
            <a:extLst>
              <a:ext uri="{FF2B5EF4-FFF2-40B4-BE49-F238E27FC236}">
                <a16:creationId xmlns:a16="http://schemas.microsoft.com/office/drawing/2014/main" id="{73A6CA4B-A987-463F-F7B5-36E605B2E878}"/>
              </a:ext>
            </a:extLst>
          </p:cNvPr>
          <p:cNvSpPr/>
          <p:nvPr/>
        </p:nvSpPr>
        <p:spPr>
          <a:xfrm>
            <a:off x="9677400" y="3003199"/>
            <a:ext cx="6739588" cy="1213983"/>
          </a:xfrm>
          <a:prstGeom prst="roundRect">
            <a:avLst/>
          </a:prstGeom>
          <a:solidFill>
            <a:srgbClr val="1D695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Taking informed consent in low resource settings is challenging</a:t>
            </a:r>
          </a:p>
        </p:txBody>
      </p:sp>
      <p:sp>
        <p:nvSpPr>
          <p:cNvPr id="28" name="Rounded Rectangle 27">
            <a:extLst>
              <a:ext uri="{FF2B5EF4-FFF2-40B4-BE49-F238E27FC236}">
                <a16:creationId xmlns:a16="http://schemas.microsoft.com/office/drawing/2014/main" id="{C4452266-65C5-E56D-7296-991A65FCF026}"/>
              </a:ext>
            </a:extLst>
          </p:cNvPr>
          <p:cNvSpPr/>
          <p:nvPr/>
        </p:nvSpPr>
        <p:spPr>
          <a:xfrm>
            <a:off x="9677400" y="4533989"/>
            <a:ext cx="6739588" cy="1213983"/>
          </a:xfrm>
          <a:prstGeom prst="roundRect">
            <a:avLst/>
          </a:prstGeom>
          <a:solidFill>
            <a:srgbClr val="03507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a:ea typeface="+mn-ea"/>
                <a:cs typeface="Poppins"/>
              </a:rPr>
              <a:t>Big </a:t>
            </a:r>
            <a:r>
              <a:rPr kumimoji="0" lang="en-US" sz="2400" b="0" i="0" u="none" strike="noStrike" kern="1200" cap="none" spc="0" normalizeH="0" baseline="0" noProof="0" dirty="0">
                <a:ln>
                  <a:noFill/>
                </a:ln>
                <a:solidFill>
                  <a:prstClr val="white"/>
                </a:solidFill>
                <a:effectLst/>
                <a:uLnTx/>
                <a:uFillTx/>
                <a:latin typeface="Poppins"/>
                <a:ea typeface="+mn-ea"/>
                <a:cs typeface="Poppins"/>
              </a:rPr>
              <a:t>data offers promise, but social norms and SIM change constrains use</a:t>
            </a:r>
          </a:p>
        </p:txBody>
      </p:sp>
      <p:sp>
        <p:nvSpPr>
          <p:cNvPr id="30" name="Rounded Rectangle 29">
            <a:extLst>
              <a:ext uri="{FF2B5EF4-FFF2-40B4-BE49-F238E27FC236}">
                <a16:creationId xmlns:a16="http://schemas.microsoft.com/office/drawing/2014/main" id="{50C5D620-D638-D0B6-ECF1-AD716E2FE0A4}"/>
              </a:ext>
            </a:extLst>
          </p:cNvPr>
          <p:cNvSpPr/>
          <p:nvPr/>
        </p:nvSpPr>
        <p:spPr>
          <a:xfrm>
            <a:off x="9677400" y="6064779"/>
            <a:ext cx="6739588" cy="1213983"/>
          </a:xfrm>
          <a:prstGeom prst="roundRect">
            <a:avLst/>
          </a:prstGeom>
          <a:solidFill>
            <a:srgbClr val="1D695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Successful government engagements require significant time and capacity</a:t>
            </a:r>
          </a:p>
        </p:txBody>
      </p:sp>
      <p:sp>
        <p:nvSpPr>
          <p:cNvPr id="31" name="Rounded Rectangle 30">
            <a:extLst>
              <a:ext uri="{FF2B5EF4-FFF2-40B4-BE49-F238E27FC236}">
                <a16:creationId xmlns:a16="http://schemas.microsoft.com/office/drawing/2014/main" id="{242F81E8-2EE7-F4ED-7A7B-CB02F3127764}"/>
              </a:ext>
            </a:extLst>
          </p:cNvPr>
          <p:cNvSpPr/>
          <p:nvPr/>
        </p:nvSpPr>
        <p:spPr>
          <a:xfrm>
            <a:off x="9677400" y="7595568"/>
            <a:ext cx="6739588" cy="1213983"/>
          </a:xfrm>
          <a:prstGeom prst="roundRect">
            <a:avLst/>
          </a:prstGeom>
          <a:solidFill>
            <a:srgbClr val="03507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marR="0" lvl="1"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a:ea typeface="+mn-ea"/>
                <a:cs typeface="Poppins"/>
              </a:rPr>
              <a:t>Define roles and responsibilities, governance structures and roadmaps up front</a:t>
            </a:r>
          </a:p>
        </p:txBody>
      </p:sp>
      <p:sp>
        <p:nvSpPr>
          <p:cNvPr id="5" name="Oval 4">
            <a:extLst>
              <a:ext uri="{FF2B5EF4-FFF2-40B4-BE49-F238E27FC236}">
                <a16:creationId xmlns:a16="http://schemas.microsoft.com/office/drawing/2014/main" id="{6ED8FE54-F239-FBA9-225F-C82F22BA7CFA}"/>
              </a:ext>
            </a:extLst>
          </p:cNvPr>
          <p:cNvSpPr/>
          <p:nvPr/>
        </p:nvSpPr>
        <p:spPr>
          <a:xfrm>
            <a:off x="1447800" y="1638300"/>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1</a:t>
            </a:r>
          </a:p>
        </p:txBody>
      </p:sp>
      <p:sp>
        <p:nvSpPr>
          <p:cNvPr id="33" name="Oval 32">
            <a:extLst>
              <a:ext uri="{FF2B5EF4-FFF2-40B4-BE49-F238E27FC236}">
                <a16:creationId xmlns:a16="http://schemas.microsoft.com/office/drawing/2014/main" id="{136174B4-2F2E-7FFA-425F-68EC719175EA}"/>
              </a:ext>
            </a:extLst>
          </p:cNvPr>
          <p:cNvSpPr/>
          <p:nvPr/>
        </p:nvSpPr>
        <p:spPr>
          <a:xfrm>
            <a:off x="1447800" y="3162300"/>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2</a:t>
            </a:r>
          </a:p>
        </p:txBody>
      </p:sp>
      <p:sp>
        <p:nvSpPr>
          <p:cNvPr id="34" name="Oval 33">
            <a:extLst>
              <a:ext uri="{FF2B5EF4-FFF2-40B4-BE49-F238E27FC236}">
                <a16:creationId xmlns:a16="http://schemas.microsoft.com/office/drawing/2014/main" id="{441BB276-24AC-192F-0C59-5BA3BC648375}"/>
              </a:ext>
            </a:extLst>
          </p:cNvPr>
          <p:cNvSpPr/>
          <p:nvPr/>
        </p:nvSpPr>
        <p:spPr>
          <a:xfrm>
            <a:off x="1447800" y="4718384"/>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3</a:t>
            </a:r>
          </a:p>
        </p:txBody>
      </p:sp>
      <p:sp>
        <p:nvSpPr>
          <p:cNvPr id="35" name="Oval 34">
            <a:extLst>
              <a:ext uri="{FF2B5EF4-FFF2-40B4-BE49-F238E27FC236}">
                <a16:creationId xmlns:a16="http://schemas.microsoft.com/office/drawing/2014/main" id="{8A64F97D-F33C-97AA-6F17-B7AC5620F945}"/>
              </a:ext>
            </a:extLst>
          </p:cNvPr>
          <p:cNvSpPr/>
          <p:nvPr/>
        </p:nvSpPr>
        <p:spPr>
          <a:xfrm>
            <a:off x="1447800" y="6258426"/>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4</a:t>
            </a:r>
          </a:p>
        </p:txBody>
      </p:sp>
      <p:sp>
        <p:nvSpPr>
          <p:cNvPr id="36" name="Oval 35">
            <a:extLst>
              <a:ext uri="{FF2B5EF4-FFF2-40B4-BE49-F238E27FC236}">
                <a16:creationId xmlns:a16="http://schemas.microsoft.com/office/drawing/2014/main" id="{F72B7C3C-6404-2255-21DE-2CC1C3FB8688}"/>
              </a:ext>
            </a:extLst>
          </p:cNvPr>
          <p:cNvSpPr/>
          <p:nvPr/>
        </p:nvSpPr>
        <p:spPr>
          <a:xfrm>
            <a:off x="1447800" y="7734300"/>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5</a:t>
            </a:r>
          </a:p>
        </p:txBody>
      </p:sp>
      <p:sp>
        <p:nvSpPr>
          <p:cNvPr id="37" name="Oval 36">
            <a:extLst>
              <a:ext uri="{FF2B5EF4-FFF2-40B4-BE49-F238E27FC236}">
                <a16:creationId xmlns:a16="http://schemas.microsoft.com/office/drawing/2014/main" id="{5C0C7CEC-2417-0CA4-D5BB-F5B8146A5447}"/>
              </a:ext>
            </a:extLst>
          </p:cNvPr>
          <p:cNvSpPr/>
          <p:nvPr/>
        </p:nvSpPr>
        <p:spPr>
          <a:xfrm>
            <a:off x="9111916" y="1638300"/>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6</a:t>
            </a:r>
          </a:p>
        </p:txBody>
      </p:sp>
      <p:sp>
        <p:nvSpPr>
          <p:cNvPr id="38" name="Oval 37">
            <a:extLst>
              <a:ext uri="{FF2B5EF4-FFF2-40B4-BE49-F238E27FC236}">
                <a16:creationId xmlns:a16="http://schemas.microsoft.com/office/drawing/2014/main" id="{679E5090-7424-4E58-2A61-FCA817B86011}"/>
              </a:ext>
            </a:extLst>
          </p:cNvPr>
          <p:cNvSpPr/>
          <p:nvPr/>
        </p:nvSpPr>
        <p:spPr>
          <a:xfrm>
            <a:off x="9111916" y="3162300"/>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7</a:t>
            </a:r>
          </a:p>
        </p:txBody>
      </p:sp>
      <p:sp>
        <p:nvSpPr>
          <p:cNvPr id="39" name="Oval 38">
            <a:extLst>
              <a:ext uri="{FF2B5EF4-FFF2-40B4-BE49-F238E27FC236}">
                <a16:creationId xmlns:a16="http://schemas.microsoft.com/office/drawing/2014/main" id="{1B2F292B-8814-F383-9E16-BB65F771B6F3}"/>
              </a:ext>
            </a:extLst>
          </p:cNvPr>
          <p:cNvSpPr/>
          <p:nvPr/>
        </p:nvSpPr>
        <p:spPr>
          <a:xfrm>
            <a:off x="9111916" y="4718384"/>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8</a:t>
            </a:r>
          </a:p>
        </p:txBody>
      </p:sp>
      <p:sp>
        <p:nvSpPr>
          <p:cNvPr id="40" name="Oval 39">
            <a:extLst>
              <a:ext uri="{FF2B5EF4-FFF2-40B4-BE49-F238E27FC236}">
                <a16:creationId xmlns:a16="http://schemas.microsoft.com/office/drawing/2014/main" id="{264C40B1-07ED-52D9-2953-35E697BD1E14}"/>
              </a:ext>
            </a:extLst>
          </p:cNvPr>
          <p:cNvSpPr/>
          <p:nvPr/>
        </p:nvSpPr>
        <p:spPr>
          <a:xfrm>
            <a:off x="9111916" y="6258426"/>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9</a:t>
            </a:r>
          </a:p>
        </p:txBody>
      </p:sp>
      <p:sp>
        <p:nvSpPr>
          <p:cNvPr id="41" name="Oval 40">
            <a:extLst>
              <a:ext uri="{FF2B5EF4-FFF2-40B4-BE49-F238E27FC236}">
                <a16:creationId xmlns:a16="http://schemas.microsoft.com/office/drawing/2014/main" id="{83C80CC7-6B1E-CA3B-1183-99A98485B06F}"/>
              </a:ext>
            </a:extLst>
          </p:cNvPr>
          <p:cNvSpPr/>
          <p:nvPr/>
        </p:nvSpPr>
        <p:spPr>
          <a:xfrm>
            <a:off x="9111916" y="7734300"/>
            <a:ext cx="914400" cy="914400"/>
          </a:xfrm>
          <a:prstGeom prst="ellipse">
            <a:avLst/>
          </a:prstGeom>
          <a:solidFill>
            <a:srgbClr val="86C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10</a:t>
            </a:r>
          </a:p>
        </p:txBody>
      </p:sp>
    </p:spTree>
    <p:extLst>
      <p:ext uri="{BB962C8B-B14F-4D97-AF65-F5344CB8AC3E}">
        <p14:creationId xmlns:p14="http://schemas.microsoft.com/office/powerpoint/2010/main" val="1310635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en-US" sz="5400" dirty="0">
                <a:solidFill>
                  <a:srgbClr val="1F6B79"/>
                </a:solidFill>
              </a:rPr>
              <a:t>How do you do it?</a:t>
            </a:r>
          </a:p>
        </p:txBody>
      </p:sp>
    </p:spTree>
    <p:extLst>
      <p:ext uri="{BB962C8B-B14F-4D97-AF65-F5344CB8AC3E}">
        <p14:creationId xmlns:p14="http://schemas.microsoft.com/office/powerpoint/2010/main" val="1398281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72B4-BEE2-1F36-14F9-250AAC72C140}"/>
              </a:ext>
            </a:extLst>
          </p:cNvPr>
          <p:cNvSpPr>
            <a:spLocks noGrp="1"/>
          </p:cNvSpPr>
          <p:nvPr>
            <p:ph type="title"/>
          </p:nvPr>
        </p:nvSpPr>
        <p:spPr/>
        <p:txBody>
          <a:bodyPr/>
          <a:lstStyle/>
          <a:p>
            <a:r>
              <a:rPr lang="en-US" sz="5400" b="0" dirty="0">
                <a:solidFill>
                  <a:srgbClr val="1F6B79"/>
                </a:solidFill>
                <a:latin typeface="Poppins" panose="020B0604020202020204" charset="0"/>
                <a:ea typeface="BBC Reith Sans Medium"/>
                <a:cs typeface="Poppins" panose="020B0604020202020204" charset="0"/>
              </a:rPr>
              <a:t>Gender intentional design is…</a:t>
            </a:r>
          </a:p>
        </p:txBody>
      </p:sp>
      <p:sp>
        <p:nvSpPr>
          <p:cNvPr id="7" name="TextBox 6">
            <a:extLst>
              <a:ext uri="{FF2B5EF4-FFF2-40B4-BE49-F238E27FC236}">
                <a16:creationId xmlns:a16="http://schemas.microsoft.com/office/drawing/2014/main" id="{E3DD4967-0179-DE1D-CBF5-5824A55B8B66}"/>
              </a:ext>
            </a:extLst>
          </p:cNvPr>
          <p:cNvSpPr txBox="1"/>
          <p:nvPr/>
        </p:nvSpPr>
        <p:spPr>
          <a:xfrm>
            <a:off x="762000" y="8456479"/>
            <a:ext cx="10357757" cy="923330"/>
          </a:xfrm>
          <a:prstGeom prst="rect">
            <a:avLst/>
          </a:prstGeom>
          <a:noFill/>
        </p:spPr>
        <p:txBody>
          <a:bodyPr wrap="square">
            <a:spAutoFit/>
          </a:bodyPr>
          <a:lstStyle/>
          <a:p>
            <a:r>
              <a:rPr lang="en-US" dirty="0"/>
              <a:t>Source: Chamberlain et. al (2022). Lessons learnt from applying a human-</a:t>
            </a:r>
            <a:r>
              <a:rPr lang="en-US" dirty="0" err="1"/>
              <a:t>centred</a:t>
            </a:r>
            <a:r>
              <a:rPr lang="en-US" dirty="0"/>
              <a:t> design process to develop one of the largest mobile health communication </a:t>
            </a:r>
            <a:r>
              <a:rPr lang="en-US" dirty="0" err="1"/>
              <a:t>programmes</a:t>
            </a:r>
            <a:r>
              <a:rPr lang="en-US" dirty="0"/>
              <a:t> in the world, BMJ Innovations:  https://innovations.bmj.com/content/early/2022/05/26/bmjinnov-2021-000841.full</a:t>
            </a:r>
            <a:endParaRPr lang="en-US" b="1" dirty="0"/>
          </a:p>
        </p:txBody>
      </p:sp>
      <p:sp>
        <p:nvSpPr>
          <p:cNvPr id="9" name="TextBox 8">
            <a:extLst>
              <a:ext uri="{FF2B5EF4-FFF2-40B4-BE49-F238E27FC236}">
                <a16:creationId xmlns:a16="http://schemas.microsoft.com/office/drawing/2014/main" id="{3ECE5D8D-D3E4-2E01-A905-740A1C8A9514}"/>
              </a:ext>
            </a:extLst>
          </p:cNvPr>
          <p:cNvSpPr txBox="1"/>
          <p:nvPr/>
        </p:nvSpPr>
        <p:spPr>
          <a:xfrm>
            <a:off x="1219200" y="3389556"/>
            <a:ext cx="7467600" cy="3375539"/>
          </a:xfrm>
          <a:prstGeom prst="rect">
            <a:avLst/>
          </a:prstGeom>
          <a:noFill/>
        </p:spPr>
        <p:txBody>
          <a:bodyPr wrap="square">
            <a:spAutoFit/>
          </a:bodyPr>
          <a:lstStyle/>
          <a:p>
            <a:pPr marL="457200" indent="-457200">
              <a:lnSpc>
                <a:spcPct val="114000"/>
              </a:lnSpc>
              <a:spcBef>
                <a:spcPts val="600"/>
              </a:spcBef>
              <a:spcAft>
                <a:spcPts val="600"/>
              </a:spcAft>
              <a:buFont typeface="Arial" panose="020B0604020202020204" pitchFamily="34" charset="0"/>
              <a:buChar char="•"/>
            </a:pPr>
            <a:r>
              <a:rPr lang="en-US" sz="3600" b="1" dirty="0">
                <a:solidFill>
                  <a:srgbClr val="0C6580"/>
                </a:solidFill>
                <a:latin typeface="Poppins" panose="020B0604020202020204" charset="0"/>
                <a:cs typeface="Poppins" panose="020B0604020202020204" charset="0"/>
              </a:rPr>
              <a:t>Human centered design with a gender lens</a:t>
            </a:r>
          </a:p>
          <a:p>
            <a:pPr marL="457200" indent="-457200">
              <a:lnSpc>
                <a:spcPct val="114000"/>
              </a:lnSpc>
              <a:spcBef>
                <a:spcPts val="600"/>
              </a:spcBef>
              <a:spcAft>
                <a:spcPts val="600"/>
              </a:spcAft>
              <a:buFont typeface="Arial" panose="020B0604020202020204" pitchFamily="34" charset="0"/>
              <a:buChar char="•"/>
            </a:pPr>
            <a:r>
              <a:rPr lang="en-US" sz="3600" dirty="0">
                <a:solidFill>
                  <a:srgbClr val="0C6580"/>
                </a:solidFill>
                <a:latin typeface="Poppins" panose="020B0604020202020204" charset="0"/>
                <a:cs typeface="Poppins" panose="020B0604020202020204" charset="0"/>
              </a:rPr>
              <a:t>And the guiding principle remains: </a:t>
            </a:r>
            <a:r>
              <a:rPr lang="en-US" sz="3600" b="1" dirty="0">
                <a:solidFill>
                  <a:srgbClr val="0C6580"/>
                </a:solidFill>
                <a:latin typeface="Poppins" panose="020B0604020202020204" charset="0"/>
                <a:cs typeface="Poppins" panose="020B0604020202020204" charset="0"/>
              </a:rPr>
              <a:t>‘Design with the user’</a:t>
            </a:r>
          </a:p>
        </p:txBody>
      </p:sp>
      <p:graphicFrame>
        <p:nvGraphicFramePr>
          <p:cNvPr id="11" name="Diagram 10">
            <a:extLst>
              <a:ext uri="{FF2B5EF4-FFF2-40B4-BE49-F238E27FC236}">
                <a16:creationId xmlns:a16="http://schemas.microsoft.com/office/drawing/2014/main" id="{C8BD9A30-923A-81FE-4BF5-0816037974D1}"/>
              </a:ext>
            </a:extLst>
          </p:cNvPr>
          <p:cNvGraphicFramePr/>
          <p:nvPr>
            <p:extLst>
              <p:ext uri="{D42A27DB-BD31-4B8C-83A1-F6EECF244321}">
                <p14:modId xmlns:p14="http://schemas.microsoft.com/office/powerpoint/2010/main" val="3065139834"/>
              </p:ext>
            </p:extLst>
          </p:nvPr>
        </p:nvGraphicFramePr>
        <p:xfrm>
          <a:off x="10134600" y="2156830"/>
          <a:ext cx="6725425" cy="584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080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p:txBody>
          <a:bodyPr lIns="91440" tIns="45720" rIns="91440" bIns="45720" anchor="t"/>
          <a:lstStyle/>
          <a:p>
            <a:r>
              <a:rPr lang="fr-FR" dirty="0">
                <a:solidFill>
                  <a:schemeClr val="tx1"/>
                </a:solidFill>
                <a:latin typeface="Poppins ExtraBold"/>
                <a:cs typeface="Poppins"/>
              </a:rPr>
              <a:t>Digital </a:t>
            </a:r>
            <a:r>
              <a:rPr lang="fr-FR" dirty="0" err="1">
                <a:solidFill>
                  <a:schemeClr val="tx1"/>
                </a:solidFill>
                <a:latin typeface="Poppins ExtraBold"/>
                <a:cs typeface="Poppins"/>
              </a:rPr>
              <a:t>Health</a:t>
            </a:r>
            <a:r>
              <a:rPr lang="fr-FR" dirty="0">
                <a:solidFill>
                  <a:schemeClr val="tx1"/>
                </a:solidFill>
                <a:latin typeface="Poppins ExtraBold"/>
                <a:cs typeface="Poppins"/>
              </a:rPr>
              <a:t> Interventions</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702036" y="2892645"/>
            <a:ext cx="10882519" cy="5791200"/>
          </a:xfrm>
        </p:spPr>
        <p:txBody>
          <a:bodyPr lIns="91440" tIns="45720" rIns="91440" bIns="45720" anchor="t"/>
          <a:lstStyle/>
          <a:p>
            <a:pPr>
              <a:lnSpc>
                <a:spcPct val="114000"/>
              </a:lnSpc>
            </a:pPr>
            <a:r>
              <a:rPr lang="fr-FR" b="1" dirty="0" err="1">
                <a:solidFill>
                  <a:srgbClr val="1F6B79"/>
                </a:solidFill>
                <a:latin typeface="Poppins"/>
                <a:cs typeface="Poppins"/>
              </a:rPr>
              <a:t>Lecturers</a:t>
            </a:r>
            <a:r>
              <a:rPr lang="fr-FR" b="1" dirty="0">
                <a:solidFill>
                  <a:srgbClr val="1F6B79"/>
                </a:solidFill>
                <a:latin typeface="Poppins"/>
                <a:cs typeface="Poppins"/>
              </a:rPr>
              <a:t>:</a:t>
            </a:r>
            <a:endParaRPr lang="fr-FR" b="1" dirty="0">
              <a:solidFill>
                <a:srgbClr val="1F6B79"/>
              </a:solidFill>
            </a:endParaRPr>
          </a:p>
          <a:p>
            <a:pPr marL="457200" indent="-457200">
              <a:lnSpc>
                <a:spcPct val="114000"/>
              </a:lnSpc>
              <a:buFont typeface="Arial" panose="020B0604020202020204" pitchFamily="34" charset="0"/>
              <a:buChar char="•"/>
            </a:pPr>
            <a:r>
              <a:rPr lang="fr-FR" b="1" dirty="0">
                <a:solidFill>
                  <a:schemeClr val="tx1"/>
                </a:solidFill>
              </a:rPr>
              <a:t>Sara Chamberlain</a:t>
            </a:r>
            <a:r>
              <a:rPr lang="fr-FR" dirty="0">
                <a:solidFill>
                  <a:schemeClr val="tx1"/>
                </a:solidFill>
              </a:rPr>
              <a:t>, Digital </a:t>
            </a:r>
            <a:r>
              <a:rPr lang="fr-FR" dirty="0" err="1">
                <a:solidFill>
                  <a:schemeClr val="tx1"/>
                </a:solidFill>
              </a:rPr>
              <a:t>Director</a:t>
            </a:r>
            <a:r>
              <a:rPr lang="fr-FR" dirty="0">
                <a:solidFill>
                  <a:schemeClr val="tx1"/>
                </a:solidFill>
              </a:rPr>
              <a:t>, BBC Media Action, </a:t>
            </a:r>
            <a:r>
              <a:rPr lang="fr-FR" dirty="0" err="1">
                <a:solidFill>
                  <a:schemeClr val="tx1"/>
                </a:solidFill>
              </a:rPr>
              <a:t>India</a:t>
            </a:r>
            <a:endParaRPr lang="fr-FR" dirty="0">
              <a:solidFill>
                <a:schemeClr val="tx1"/>
              </a:solidFill>
            </a:endParaRPr>
          </a:p>
          <a:p>
            <a:pPr marL="457200" indent="-457200">
              <a:lnSpc>
                <a:spcPct val="114000"/>
              </a:lnSpc>
              <a:buFont typeface="Arial" panose="020B0604020202020204" pitchFamily="34" charset="0"/>
              <a:buChar char="•"/>
            </a:pPr>
            <a:r>
              <a:rPr lang="fr-FR" b="1" dirty="0">
                <a:solidFill>
                  <a:schemeClr val="tx1"/>
                </a:solidFill>
                <a:latin typeface="Poppins"/>
                <a:cs typeface="Poppins"/>
              </a:rPr>
              <a:t>Dr. Amnesty </a:t>
            </a:r>
            <a:r>
              <a:rPr lang="fr-FR" b="1" dirty="0" err="1">
                <a:solidFill>
                  <a:schemeClr val="tx1"/>
                </a:solidFill>
                <a:latin typeface="Poppins"/>
                <a:cs typeface="Poppins"/>
              </a:rPr>
              <a:t>LeFevre</a:t>
            </a:r>
            <a:r>
              <a:rPr lang="fr-FR" dirty="0">
                <a:solidFill>
                  <a:schemeClr val="tx1"/>
                </a:solidFill>
                <a:latin typeface="Poppins"/>
                <a:cs typeface="Poppins"/>
              </a:rPr>
              <a:t>, </a:t>
            </a:r>
            <a:r>
              <a:rPr lang="fr-FR" dirty="0" err="1">
                <a:solidFill>
                  <a:schemeClr val="tx1"/>
                </a:solidFill>
                <a:latin typeface="Poppins"/>
                <a:cs typeface="Poppins"/>
              </a:rPr>
              <a:t>University</a:t>
            </a:r>
            <a:r>
              <a:rPr lang="fr-FR" dirty="0">
                <a:solidFill>
                  <a:schemeClr val="tx1"/>
                </a:solidFill>
                <a:latin typeface="Poppins"/>
                <a:cs typeface="Poppins"/>
              </a:rPr>
              <a:t> of Cape Town </a:t>
            </a:r>
            <a:r>
              <a:rPr lang="fr-FR" dirty="0" err="1">
                <a:solidFill>
                  <a:schemeClr val="tx1"/>
                </a:solidFill>
                <a:latin typeface="Poppins"/>
                <a:cs typeface="Poppins"/>
              </a:rPr>
              <a:t>School</a:t>
            </a:r>
            <a:r>
              <a:rPr lang="fr-FR" dirty="0">
                <a:solidFill>
                  <a:schemeClr val="tx1"/>
                </a:solidFill>
                <a:latin typeface="Poppins"/>
                <a:cs typeface="Poppins"/>
              </a:rPr>
              <a:t> of Public </a:t>
            </a:r>
            <a:r>
              <a:rPr lang="fr-FR" dirty="0" err="1">
                <a:solidFill>
                  <a:schemeClr val="tx1"/>
                </a:solidFill>
                <a:latin typeface="Poppins"/>
                <a:cs typeface="Poppins"/>
              </a:rPr>
              <a:t>Health</a:t>
            </a:r>
            <a:r>
              <a:rPr lang="fr-FR" dirty="0">
                <a:solidFill>
                  <a:schemeClr val="tx1"/>
                </a:solidFill>
                <a:latin typeface="Poppins"/>
                <a:cs typeface="Poppins"/>
              </a:rPr>
              <a:t> and Family </a:t>
            </a:r>
            <a:r>
              <a:rPr lang="fr-FR" dirty="0" err="1">
                <a:solidFill>
                  <a:schemeClr val="tx1"/>
                </a:solidFill>
                <a:latin typeface="Poppins"/>
                <a:cs typeface="Poppins"/>
              </a:rPr>
              <a:t>Medicine</a:t>
            </a:r>
            <a:r>
              <a:rPr lang="fr-FR" dirty="0">
                <a:solidFill>
                  <a:schemeClr val="tx1"/>
                </a:solidFill>
                <a:latin typeface="Poppins"/>
                <a:cs typeface="Poppins"/>
              </a:rPr>
              <a:t>, South </a:t>
            </a:r>
            <a:r>
              <a:rPr lang="fr-FR" dirty="0" err="1">
                <a:solidFill>
                  <a:schemeClr val="tx1"/>
                </a:solidFill>
                <a:latin typeface="Poppins"/>
                <a:cs typeface="Poppins"/>
              </a:rPr>
              <a:t>Africa</a:t>
            </a:r>
            <a:endParaRPr lang="fr-FR" dirty="0">
              <a:solidFill>
                <a:schemeClr val="tx1"/>
              </a:solidFill>
            </a:endParaRPr>
          </a:p>
          <a:p>
            <a:pPr>
              <a:lnSpc>
                <a:spcPct val="114000"/>
              </a:lnSpc>
            </a:pPr>
            <a:endParaRPr lang="fr-FR" dirty="0">
              <a:solidFill>
                <a:srgbClr val="1F6B79"/>
              </a:solidFill>
            </a:endParaRPr>
          </a:p>
          <a:p>
            <a:pPr>
              <a:lnSpc>
                <a:spcPct val="114000"/>
              </a:lnSpc>
            </a:pPr>
            <a:r>
              <a:rPr lang="fr-FR" b="1" dirty="0" err="1">
                <a:solidFill>
                  <a:srgbClr val="1F6B79"/>
                </a:solidFill>
              </a:rPr>
              <a:t>Contributor</a:t>
            </a:r>
            <a:r>
              <a:rPr lang="fr-FR" b="1" dirty="0">
                <a:solidFill>
                  <a:srgbClr val="1F6B79"/>
                </a:solidFill>
              </a:rPr>
              <a:t>: </a:t>
            </a:r>
            <a:br>
              <a:rPr lang="fr-FR" dirty="0">
                <a:solidFill>
                  <a:srgbClr val="1F6B79"/>
                </a:solidFill>
              </a:rPr>
            </a:br>
            <a:r>
              <a:rPr lang="fr-FR" b="1" dirty="0">
                <a:solidFill>
                  <a:schemeClr val="tx1"/>
                </a:solidFill>
                <a:latin typeface="Poppins"/>
                <a:cs typeface="Poppins"/>
              </a:rPr>
              <a:t>Dr. Claudia Lopes</a:t>
            </a:r>
            <a:r>
              <a:rPr lang="fr-FR" dirty="0">
                <a:solidFill>
                  <a:schemeClr val="tx1"/>
                </a:solidFill>
                <a:latin typeface="Poppins"/>
                <a:cs typeface="Poppins"/>
              </a:rPr>
              <a:t>, UNU-IIGH, </a:t>
            </a:r>
          </a:p>
          <a:p>
            <a:pPr>
              <a:lnSpc>
                <a:spcPct val="114000"/>
              </a:lnSpc>
            </a:pPr>
            <a:r>
              <a:rPr lang="fr-FR" dirty="0" err="1">
                <a:solidFill>
                  <a:schemeClr val="tx1"/>
                </a:solidFill>
                <a:latin typeface="Poppins"/>
                <a:cs typeface="Poppins"/>
              </a:rPr>
              <a:t>Gender</a:t>
            </a:r>
            <a:r>
              <a:rPr lang="fr-FR" dirty="0">
                <a:solidFill>
                  <a:schemeClr val="tx1"/>
                </a:solidFill>
                <a:latin typeface="Poppins"/>
                <a:cs typeface="Poppins"/>
              </a:rPr>
              <a:t> &amp; </a:t>
            </a:r>
            <a:r>
              <a:rPr lang="fr-FR" dirty="0" err="1">
                <a:solidFill>
                  <a:schemeClr val="tx1"/>
                </a:solidFill>
                <a:latin typeface="Poppins"/>
                <a:cs typeface="Poppins"/>
              </a:rPr>
              <a:t>Health</a:t>
            </a:r>
            <a:r>
              <a:rPr lang="fr-FR" dirty="0">
                <a:solidFill>
                  <a:schemeClr val="tx1"/>
                </a:solidFill>
                <a:latin typeface="Poppins"/>
                <a:cs typeface="Poppins"/>
              </a:rPr>
              <a:t> Hub, Kuala Lumpur</a:t>
            </a:r>
          </a:p>
          <a:p>
            <a:pPr>
              <a:lnSpc>
                <a:spcPct val="114000"/>
              </a:lnSpc>
            </a:pPr>
            <a:endParaRPr lang="fr-FR"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15AA854-0C2D-A1C6-E80F-814C0847BC23}"/>
              </a:ext>
            </a:extLst>
          </p:cNvPr>
          <p:cNvSpPr/>
          <p:nvPr/>
        </p:nvSpPr>
        <p:spPr>
          <a:xfrm>
            <a:off x="10284470" y="2818304"/>
            <a:ext cx="1887168" cy="273706"/>
          </a:xfrm>
          <a:prstGeom prst="rect">
            <a:avLst/>
          </a:prstGeom>
          <a:solidFill>
            <a:srgbClr val="FB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0750" y="425719"/>
            <a:ext cx="16229802" cy="1166812"/>
          </a:xfrm>
        </p:spPr>
        <p:txBody>
          <a:bodyPr lIns="91440" tIns="45720" rIns="91440" bIns="45720" anchor="t"/>
          <a:lstStyle/>
          <a:p>
            <a:r>
              <a:rPr lang="en-US" sz="5400" b="0" dirty="0">
                <a:solidFill>
                  <a:srgbClr val="1F6B79"/>
                </a:solidFill>
                <a:latin typeface="Poppins" panose="020B0604020202020204" charset="0"/>
                <a:ea typeface="BBC Reith Sans Medium"/>
                <a:cs typeface="Poppins" panose="020B0604020202020204" charset="0"/>
              </a:rPr>
              <a:t>Gender intentional design and evaluations requires robust evidence at each</a:t>
            </a:r>
            <a:br>
              <a:rPr lang="en-US" sz="5400" b="0" dirty="0">
                <a:solidFill>
                  <a:srgbClr val="1F6B79"/>
                </a:solidFill>
                <a:latin typeface="Poppins" panose="020B0604020202020204" charset="0"/>
                <a:ea typeface="BBC Reith Sans Medium"/>
                <a:cs typeface="Poppins" panose="020B0604020202020204" charset="0"/>
              </a:rPr>
            </a:br>
            <a:r>
              <a:rPr lang="en-US" sz="5400" b="0" dirty="0">
                <a:solidFill>
                  <a:srgbClr val="1F6B79"/>
                </a:solidFill>
                <a:latin typeface="Poppins" panose="020B0604020202020204" charset="0"/>
                <a:ea typeface="BBC Reith Sans Medium"/>
                <a:cs typeface="Poppins" panose="020B0604020202020204" charset="0"/>
              </a:rPr>
              <a:t>step of the process</a:t>
            </a:r>
          </a:p>
        </p:txBody>
      </p:sp>
      <p:sp>
        <p:nvSpPr>
          <p:cNvPr id="10" name="TextBox 9">
            <a:extLst>
              <a:ext uri="{FF2B5EF4-FFF2-40B4-BE49-F238E27FC236}">
                <a16:creationId xmlns:a16="http://schemas.microsoft.com/office/drawing/2014/main" id="{F91BFF2D-A783-3F60-B3FA-002E9335B9CF}"/>
              </a:ext>
            </a:extLst>
          </p:cNvPr>
          <p:cNvSpPr txBox="1"/>
          <p:nvPr/>
        </p:nvSpPr>
        <p:spPr>
          <a:xfrm>
            <a:off x="7920086" y="9666149"/>
            <a:ext cx="1039195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oppins"/>
                <a:ea typeface="+mn-ea"/>
                <a:cs typeface="Poppins"/>
              </a:rPr>
              <a:t>A. LeFevre, S. Chamberlain, C. Lopes et al Methods and best practices for the gender intentional design and evaluation of digital health solutions, submitted for publication</a:t>
            </a:r>
            <a:endParaRPr kumimoji="0" lang="en-US" sz="1400" b="1" i="0" u="none" strike="noStrike" kern="1200" cap="none" spc="0" normalizeH="0" baseline="0" noProof="0" dirty="0">
              <a:ln>
                <a:noFill/>
              </a:ln>
              <a:solidFill>
                <a:prstClr val="black"/>
              </a:solidFill>
              <a:effectLst/>
              <a:uLnTx/>
              <a:uFillTx/>
              <a:latin typeface="Poppins"/>
              <a:ea typeface="+mn-ea"/>
              <a:cs typeface="Poppins"/>
            </a:endParaRPr>
          </a:p>
        </p:txBody>
      </p:sp>
      <p:sp>
        <p:nvSpPr>
          <p:cNvPr id="12" name="Rectangle 11">
            <a:extLst>
              <a:ext uri="{FF2B5EF4-FFF2-40B4-BE49-F238E27FC236}">
                <a16:creationId xmlns:a16="http://schemas.microsoft.com/office/drawing/2014/main" id="{9B8ACF05-4D82-68D0-98DD-BAA6785E1FC8}"/>
              </a:ext>
            </a:extLst>
          </p:cNvPr>
          <p:cNvSpPr/>
          <p:nvPr/>
        </p:nvSpPr>
        <p:spPr>
          <a:xfrm>
            <a:off x="11649900" y="4496317"/>
            <a:ext cx="1887168" cy="273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FB26CAC-68FF-E2AF-9092-63B1B7B69D5A}"/>
              </a:ext>
            </a:extLst>
          </p:cNvPr>
          <p:cNvGrpSpPr/>
          <p:nvPr/>
        </p:nvGrpSpPr>
        <p:grpSpPr>
          <a:xfrm>
            <a:off x="685800" y="1957744"/>
            <a:ext cx="17390614" cy="7343191"/>
            <a:chOff x="460750" y="2171700"/>
            <a:chExt cx="17390614" cy="7343191"/>
          </a:xfrm>
        </p:grpSpPr>
        <p:sp>
          <p:nvSpPr>
            <p:cNvPr id="14" name="Rectangle 13">
              <a:extLst>
                <a:ext uri="{FF2B5EF4-FFF2-40B4-BE49-F238E27FC236}">
                  <a16:creationId xmlns:a16="http://schemas.microsoft.com/office/drawing/2014/main" id="{E3FFFA5A-4939-43C1-394C-4CFE8B3845CF}"/>
                </a:ext>
              </a:extLst>
            </p:cNvPr>
            <p:cNvSpPr/>
            <p:nvPr/>
          </p:nvSpPr>
          <p:spPr>
            <a:xfrm rot="5400000">
              <a:off x="9565580" y="7813529"/>
              <a:ext cx="1013604" cy="228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1D228B2-3F82-E06B-C5FF-C33EBE6E01F3}"/>
                </a:ext>
              </a:extLst>
            </p:cNvPr>
            <p:cNvSpPr/>
            <p:nvPr/>
          </p:nvSpPr>
          <p:spPr>
            <a:xfrm>
              <a:off x="4624789" y="7193275"/>
              <a:ext cx="1887168" cy="2737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704DE22-FD8F-5375-E73D-1E9F29F2FC6A}"/>
                </a:ext>
              </a:extLst>
            </p:cNvPr>
            <p:cNvSpPr/>
            <p:nvPr/>
          </p:nvSpPr>
          <p:spPr>
            <a:xfrm>
              <a:off x="3753933" y="4702068"/>
              <a:ext cx="1887168" cy="273706"/>
            </a:xfrm>
            <a:prstGeom prst="rect">
              <a:avLst/>
            </a:prstGeom>
            <a:solidFill>
              <a:srgbClr val="FCD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084298A-659D-60F0-6A57-A261141C8730}"/>
                </a:ext>
              </a:extLst>
            </p:cNvPr>
            <p:cNvGrpSpPr/>
            <p:nvPr/>
          </p:nvGrpSpPr>
          <p:grpSpPr>
            <a:xfrm>
              <a:off x="460750" y="2171700"/>
              <a:ext cx="17390614" cy="7343191"/>
              <a:chOff x="686877" y="2192122"/>
              <a:chExt cx="17390614" cy="7343191"/>
            </a:xfrm>
          </p:grpSpPr>
          <p:graphicFrame>
            <p:nvGraphicFramePr>
              <p:cNvPr id="15" name="Diagram 14">
                <a:extLst>
                  <a:ext uri="{FF2B5EF4-FFF2-40B4-BE49-F238E27FC236}">
                    <a16:creationId xmlns:a16="http://schemas.microsoft.com/office/drawing/2014/main" id="{2F8319D7-DA29-5397-CB97-18EFB61F6F9A}"/>
                  </a:ext>
                </a:extLst>
              </p:cNvPr>
              <p:cNvGraphicFramePr/>
              <p:nvPr>
                <p:extLst>
                  <p:ext uri="{D42A27DB-BD31-4B8C-83A1-F6EECF244321}">
                    <p14:modId xmlns:p14="http://schemas.microsoft.com/office/powerpoint/2010/main" val="2640818141"/>
                  </p:ext>
                </p:extLst>
              </p:nvPr>
            </p:nvGraphicFramePr>
            <p:xfrm>
              <a:off x="5341023" y="2677320"/>
              <a:ext cx="7509021" cy="520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755EE8B4-516C-2386-9C51-0D05B26932E3}"/>
                  </a:ext>
                </a:extLst>
              </p:cNvPr>
              <p:cNvSpPr txBox="1"/>
              <p:nvPr/>
            </p:nvSpPr>
            <p:spPr>
              <a:xfrm>
                <a:off x="11949266" y="2192122"/>
                <a:ext cx="6128225" cy="2000548"/>
              </a:xfrm>
              <a:prstGeom prst="rect">
                <a:avLst/>
              </a:prstGeom>
              <a:solidFill>
                <a:schemeClr val="accent2">
                  <a:lumMod val="20000"/>
                  <a:lumOff val="80000"/>
                </a:schemeClr>
              </a:solid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4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Landscape analysis: evidence on target population, evidence gaps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Immersion trips: in-depth interviews, observations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Baseline surveys: knowledge, practices, behaviours, phone access/ownership/ use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Interviews with other key stakeholders</a:t>
                </a:r>
              </a:p>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4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p:txBody>
          </p:sp>
          <p:sp>
            <p:nvSpPr>
              <p:cNvPr id="17" name="TextBox 16">
                <a:extLst>
                  <a:ext uri="{FF2B5EF4-FFF2-40B4-BE49-F238E27FC236}">
                    <a16:creationId xmlns:a16="http://schemas.microsoft.com/office/drawing/2014/main" id="{0087512B-0235-9408-2672-B0CA3F26F0C1}"/>
                  </a:ext>
                </a:extLst>
              </p:cNvPr>
              <p:cNvSpPr txBox="1"/>
              <p:nvPr/>
            </p:nvSpPr>
            <p:spPr>
              <a:xfrm>
                <a:off x="13538145" y="4522191"/>
                <a:ext cx="4539346" cy="3754874"/>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Survey data to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I</a:t>
                </a:r>
                <a:r>
                  <a:rPr kumimoji="0" lang="en-ZA" sz="1600" b="0" i="0" u="none" strike="noStrike" kern="1200" cap="none" spc="0" normalizeH="0" baseline="0" noProof="0" dirty="0" err="1">
                    <a:ln>
                      <a:noFill/>
                    </a:ln>
                    <a:solidFill>
                      <a:schemeClr val="accent1">
                        <a:lumMod val="75000"/>
                      </a:schemeClr>
                    </a:solidFill>
                    <a:effectLst/>
                    <a:uLnTx/>
                    <a:uFillTx/>
                    <a:latin typeface="Poppins" pitchFamily="2" charset="77"/>
                    <a:ea typeface="Roboto Slab" pitchFamily="2" charset="0"/>
                    <a:cs typeface="Poppins" pitchFamily="2" charset="77"/>
                  </a:rPr>
                  <a:t>dentify</a:t>
                </a: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 inequalities in access to health care and mobile phones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Identify barriers and triggers to behaviour change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Define digital archetypes, including types and condition of phones, digital skills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chemeClr val="accent1">
                        <a:lumMod val="75000"/>
                      </a:schemeClr>
                    </a:solidFill>
                    <a:effectLst/>
                    <a:uLnTx/>
                    <a:uFillTx/>
                    <a:latin typeface="Poppins" pitchFamily="2" charset="77"/>
                    <a:ea typeface="Roboto Slab" pitchFamily="2" charset="0"/>
                    <a:cs typeface="Poppins" pitchFamily="2" charset="77"/>
                  </a:rPr>
                  <a:t>Mixed methods to assess health system linkages and deficiencies, which may impact digital health services and referral </a:t>
                </a:r>
              </a:p>
              <a:p>
                <a:pPr marL="800100" marR="0" lvl="1"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4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p:txBody>
          </p:sp>
          <p:sp>
            <p:nvSpPr>
              <p:cNvPr id="18" name="TextBox 17">
                <a:extLst>
                  <a:ext uri="{FF2B5EF4-FFF2-40B4-BE49-F238E27FC236}">
                    <a16:creationId xmlns:a16="http://schemas.microsoft.com/office/drawing/2014/main" id="{46B9D8BB-58DF-72E9-5811-48DCA8EB1DE7}"/>
                  </a:ext>
                </a:extLst>
              </p:cNvPr>
              <p:cNvSpPr txBox="1"/>
              <p:nvPr/>
            </p:nvSpPr>
            <p:spPr>
              <a:xfrm>
                <a:off x="686877" y="6967944"/>
                <a:ext cx="4492250" cy="1538883"/>
              </a:xfrm>
              <a:prstGeom prst="rect">
                <a:avLst/>
              </a:prstGeom>
              <a:solidFill>
                <a:schemeClr val="accent5">
                  <a:lumMod val="40000"/>
                  <a:lumOff val="60000"/>
                </a:schemeClr>
              </a:solid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600" b="0" i="0" u="none" strike="noStrike" kern="1200" cap="none" spc="0" normalizeH="0" baseline="0" noProof="0" dirty="0">
                  <a:ln>
                    <a:noFill/>
                  </a:ln>
                  <a:solidFill>
                    <a:schemeClr val="accent1"/>
                  </a:solidFill>
                  <a:effectLst/>
                  <a:uLnTx/>
                  <a:uFillTx/>
                  <a:latin typeface="Poppins" pitchFamily="2" charset="77"/>
                  <a:ea typeface="Roboto Slab" pitchFamily="2" charset="0"/>
                  <a:cs typeface="Poppins" pitchFamily="2" charset="77"/>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chemeClr val="accent1"/>
                    </a:solidFill>
                    <a:effectLst/>
                    <a:uLnTx/>
                    <a:uFillTx/>
                    <a:latin typeface="Poppins" pitchFamily="2" charset="77"/>
                    <a:ea typeface="Roboto Slab" pitchFamily="2" charset="0"/>
                    <a:cs typeface="Poppins" pitchFamily="2" charset="77"/>
                  </a:rPr>
                  <a:t>Process evaluation</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chemeClr val="accent1"/>
                    </a:solidFill>
                    <a:effectLst/>
                    <a:uLnTx/>
                    <a:uFillTx/>
                    <a:latin typeface="Poppins" pitchFamily="2" charset="77"/>
                    <a:ea typeface="Roboto Slab" pitchFamily="2" charset="0"/>
                    <a:cs typeface="Poppins" pitchFamily="2" charset="77"/>
                  </a:rPr>
                  <a:t>Establish M&amp;E systems, including agreement on terminology, indicators, dashboards, etc.   </a:t>
                </a:r>
              </a:p>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4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p:txBody>
          </p:sp>
          <p:sp>
            <p:nvSpPr>
              <p:cNvPr id="19" name="TextBox 18">
                <a:extLst>
                  <a:ext uri="{FF2B5EF4-FFF2-40B4-BE49-F238E27FC236}">
                    <a16:creationId xmlns:a16="http://schemas.microsoft.com/office/drawing/2014/main" id="{47D263A8-CE36-B093-905C-4B4FDE633ED8}"/>
                  </a:ext>
                </a:extLst>
              </p:cNvPr>
              <p:cNvSpPr txBox="1"/>
              <p:nvPr/>
            </p:nvSpPr>
            <p:spPr>
              <a:xfrm>
                <a:off x="686877" y="3732359"/>
                <a:ext cx="4492250" cy="2277547"/>
              </a:xfrm>
              <a:prstGeom prst="rect">
                <a:avLst/>
              </a:prstGeom>
              <a:solidFill>
                <a:srgbClr val="FCDCE5"/>
              </a:solid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6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Pre-testing and task based user-testing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Monitoring and implementation support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Process evaluation</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Impact evaluation</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C00000"/>
                    </a:solidFill>
                    <a:effectLst/>
                    <a:uLnTx/>
                    <a:uFillTx/>
                    <a:latin typeface="Poppins" pitchFamily="2" charset="77"/>
                    <a:ea typeface="Roboto Slab" pitchFamily="2" charset="0"/>
                    <a:cs typeface="Poppins" pitchFamily="2" charset="77"/>
                  </a:rPr>
                  <a:t>Financial and economic evaluation</a:t>
                </a:r>
              </a:p>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4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p:txBody>
          </p:sp>
          <p:sp>
            <p:nvSpPr>
              <p:cNvPr id="20" name="TextBox 19">
                <a:extLst>
                  <a:ext uri="{FF2B5EF4-FFF2-40B4-BE49-F238E27FC236}">
                    <a16:creationId xmlns:a16="http://schemas.microsoft.com/office/drawing/2014/main" id="{5DD4A079-7B94-7F1A-300F-D4AEFC3A7987}"/>
                  </a:ext>
                </a:extLst>
              </p:cNvPr>
              <p:cNvSpPr txBox="1"/>
              <p:nvPr/>
            </p:nvSpPr>
            <p:spPr>
              <a:xfrm>
                <a:off x="5951418" y="8242651"/>
                <a:ext cx="7194817" cy="1292662"/>
              </a:xfrm>
              <a:prstGeom prst="rect">
                <a:avLst/>
              </a:prstGeom>
              <a:solidFill>
                <a:schemeClr val="accent6">
                  <a:lumMod val="20000"/>
                  <a:lumOff val="80000"/>
                </a:schemeClr>
              </a:solid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chemeClr val="accent6">
                      <a:lumMod val="75000"/>
                    </a:schemeClr>
                  </a:solidFill>
                  <a:effectLst/>
                  <a:uLnTx/>
                  <a:uFillTx/>
                  <a:latin typeface="Poppins" pitchFamily="2" charset="77"/>
                  <a:ea typeface="Roboto Slab" pitchFamily="2" charset="0"/>
                  <a:cs typeface="Poppins"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chemeClr val="accent6">
                        <a:lumMod val="75000"/>
                      </a:schemeClr>
                    </a:solidFill>
                    <a:effectLst/>
                    <a:uLnTx/>
                    <a:uFillTx/>
                    <a:latin typeface="Poppins" pitchFamily="2" charset="77"/>
                    <a:ea typeface="Roboto Slab" pitchFamily="2" charset="0"/>
                    <a:cs typeface="Poppins" pitchFamily="2" charset="77"/>
                  </a:rPr>
                  <a:t>Mine insights from data gathered in Stages 1 &amp; 2 to inform program and solution design, including theories of change, communication frameworks, business models, implementation plans</a:t>
                </a:r>
              </a:p>
              <a:p>
                <a:pPr marL="342900" marR="0" lvl="0" indent="-342900" algn="l" defTabSz="914400" rtl="0" eaLnBrk="1" fontAlgn="base" latinLnBrk="0" hangingPunct="1">
                  <a:lnSpc>
                    <a:spcPct val="100000"/>
                  </a:lnSpc>
                  <a:spcBef>
                    <a:spcPts val="0"/>
                  </a:spcBef>
                  <a:spcAft>
                    <a:spcPts val="0"/>
                  </a:spcAft>
                  <a:buClrTx/>
                  <a:buSzTx/>
                  <a:buFontTx/>
                  <a:buAutoNum type="arabicPeriod"/>
                  <a:tabLst/>
                  <a:defRPr/>
                </a:pPr>
                <a:endParaRPr kumimoji="0" lang="en-ZA" sz="1400" b="0" i="0" u="none" strike="noStrike" kern="1200" cap="none" spc="0" normalizeH="0" baseline="0" noProof="0" dirty="0">
                  <a:ln>
                    <a:noFill/>
                  </a:ln>
                  <a:solidFill>
                    <a:prstClr val="white"/>
                  </a:solidFill>
                  <a:effectLst/>
                  <a:uLnTx/>
                  <a:uFillTx/>
                  <a:latin typeface="Poppins" pitchFamily="2" charset="77"/>
                  <a:ea typeface="Roboto Slab" pitchFamily="2" charset="0"/>
                  <a:cs typeface="Poppins" pitchFamily="2" charset="77"/>
                </a:endParaRPr>
              </a:p>
            </p:txBody>
          </p:sp>
        </p:grpSp>
      </p:grpSp>
    </p:spTree>
    <p:extLst>
      <p:ext uri="{BB962C8B-B14F-4D97-AF65-F5344CB8AC3E}">
        <p14:creationId xmlns:p14="http://schemas.microsoft.com/office/powerpoint/2010/main" val="381731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53423-6034-5B67-912D-4541E17C3DDC}"/>
              </a:ext>
            </a:extLst>
          </p:cNvPr>
          <p:cNvSpPr/>
          <p:nvPr/>
        </p:nvSpPr>
        <p:spPr>
          <a:xfrm>
            <a:off x="0" y="0"/>
            <a:ext cx="18288000" cy="10287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798" y="240060"/>
            <a:ext cx="17145000" cy="1166812"/>
          </a:xfrm>
        </p:spPr>
        <p:txBody>
          <a:bodyPr/>
          <a:lstStyle/>
          <a:p>
            <a:r>
              <a:rPr lang="en-US" sz="5400" b="0" dirty="0">
                <a:solidFill>
                  <a:srgbClr val="1F6B79"/>
                </a:solidFill>
                <a:latin typeface="Poppins" panose="020B0604020202020204" charset="0"/>
                <a:ea typeface="BBC Reith Sans Medium"/>
                <a:cs typeface="Poppins" panose="020B0604020202020204" charset="0"/>
              </a:rPr>
              <a:t>Gender Intentional Design requires robust evidence at each step of the process</a:t>
            </a:r>
          </a:p>
        </p:txBody>
      </p:sp>
      <p:sp>
        <p:nvSpPr>
          <p:cNvPr id="12" name="Rectangle 11">
            <a:extLst>
              <a:ext uri="{FF2B5EF4-FFF2-40B4-BE49-F238E27FC236}">
                <a16:creationId xmlns:a16="http://schemas.microsoft.com/office/drawing/2014/main" id="{004FBDB7-A795-6EE0-29F3-16982B149C1B}"/>
              </a:ext>
            </a:extLst>
          </p:cNvPr>
          <p:cNvSpPr/>
          <p:nvPr/>
        </p:nvSpPr>
        <p:spPr>
          <a:xfrm>
            <a:off x="609600" y="2247901"/>
            <a:ext cx="17297400" cy="6934200"/>
          </a:xfrm>
          <a:prstGeom prst="rect">
            <a:avLst/>
          </a:prstGeom>
          <a:solidFill>
            <a:srgbClr val="8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01638" lvl="6" defTabSz="1371600">
              <a:defRPr/>
            </a:pPr>
            <a:endParaRPr lang="en-US" sz="4500" dirty="0">
              <a:solidFill>
                <a:prstClr val="white"/>
              </a:solidFill>
              <a:latin typeface="Poppins" panose="00000500000000000000" pitchFamily="2" charset="0"/>
              <a:cs typeface="Poppins" panose="00000500000000000000" pitchFamily="2" charset="0"/>
            </a:endParaRPr>
          </a:p>
          <a:p>
            <a:pPr marL="401638" lvl="6" defTabSz="1371600">
              <a:defRPr/>
            </a:pPr>
            <a:endParaRPr lang="en-US" sz="4500" dirty="0">
              <a:solidFill>
                <a:prstClr val="white"/>
              </a:solidFill>
              <a:latin typeface="Poppins" panose="00000500000000000000" pitchFamily="2" charset="0"/>
              <a:cs typeface="Poppins" panose="00000500000000000000" pitchFamily="2" charset="0"/>
            </a:endParaRPr>
          </a:p>
          <a:p>
            <a:pPr marL="401638" lvl="6" defTabSz="1371600">
              <a:defRPr/>
            </a:pPr>
            <a:r>
              <a:rPr lang="en-US" sz="4500" dirty="0">
                <a:solidFill>
                  <a:prstClr val="white"/>
                </a:solidFill>
                <a:latin typeface="Poppins" panose="00000500000000000000" pitchFamily="2" charset="0"/>
                <a:cs typeface="Poppins" panose="00000500000000000000" pitchFamily="2" charset="0"/>
              </a:rPr>
              <a:t>Achieving this requires…..</a:t>
            </a:r>
          </a:p>
          <a:p>
            <a:pPr marL="4114800" lvl="6" defTabSz="1371600">
              <a:defRPr/>
            </a:pPr>
            <a:endParaRPr lang="en-US" sz="4500" dirty="0">
              <a:solidFill>
                <a:prstClr val="white"/>
              </a:solidFill>
              <a:latin typeface="Poppins" panose="00000500000000000000" pitchFamily="2" charset="0"/>
              <a:cs typeface="Poppins" panose="00000500000000000000" pitchFamily="2" charset="0"/>
            </a:endParaRPr>
          </a:p>
          <a:p>
            <a:pPr marL="2971800" lvl="3" indent="-914400" defTabSz="1371600">
              <a:buFont typeface="+mj-lt"/>
              <a:buAutoNum type="arabicPeriod"/>
              <a:defRPr/>
            </a:pPr>
            <a:r>
              <a:rPr lang="en-US" sz="4500" dirty="0">
                <a:solidFill>
                  <a:prstClr val="white"/>
                </a:solidFill>
                <a:latin typeface="Poppins" panose="00000500000000000000" pitchFamily="2" charset="0"/>
                <a:cs typeface="Poppins" panose="00000500000000000000" pitchFamily="2" charset="0"/>
              </a:rPr>
              <a:t>Agreement on metrics</a:t>
            </a:r>
          </a:p>
          <a:p>
            <a:pPr marL="2971800" lvl="3" indent="-914400" defTabSz="1371600">
              <a:buFont typeface="+mj-lt"/>
              <a:buAutoNum type="arabicPeriod"/>
              <a:defRPr/>
            </a:pPr>
            <a:r>
              <a:rPr lang="en-US" sz="4500" dirty="0">
                <a:solidFill>
                  <a:prstClr val="white"/>
                </a:solidFill>
                <a:latin typeface="Poppins" panose="00000500000000000000" pitchFamily="2" charset="0"/>
                <a:cs typeface="Poppins" panose="00000500000000000000" pitchFamily="2" charset="0"/>
              </a:rPr>
              <a:t>Adequate resources to support programs </a:t>
            </a:r>
            <a:r>
              <a:rPr lang="en-US" sz="4500" i="1" dirty="0">
                <a:solidFill>
                  <a:prstClr val="white"/>
                </a:solidFill>
                <a:latin typeface="Poppins" panose="00000500000000000000" pitchFamily="2" charset="0"/>
                <a:cs typeface="Poppins" panose="00000500000000000000" pitchFamily="2" charset="0"/>
              </a:rPr>
              <a:t>and </a:t>
            </a:r>
            <a:r>
              <a:rPr lang="en-US" sz="4500" dirty="0">
                <a:solidFill>
                  <a:prstClr val="white"/>
                </a:solidFill>
                <a:latin typeface="Poppins" panose="00000500000000000000" pitchFamily="2" charset="0"/>
                <a:cs typeface="Poppins" panose="00000500000000000000" pitchFamily="2" charset="0"/>
              </a:rPr>
              <a:t>external evaluators </a:t>
            </a:r>
          </a:p>
        </p:txBody>
      </p:sp>
    </p:spTree>
    <p:extLst>
      <p:ext uri="{BB962C8B-B14F-4D97-AF65-F5344CB8AC3E}">
        <p14:creationId xmlns:p14="http://schemas.microsoft.com/office/powerpoint/2010/main" val="3061301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209800" y="419100"/>
            <a:ext cx="14401800" cy="1166812"/>
          </a:xfrm>
        </p:spPr>
        <p:txBody>
          <a:bodyPr/>
          <a:lstStyle/>
          <a:p>
            <a:r>
              <a:rPr lang="en-US" sz="5400" b="0" dirty="0">
                <a:solidFill>
                  <a:srgbClr val="1F6B79"/>
                </a:solidFill>
                <a:latin typeface="Poppins" panose="020B0604020202020204" charset="0"/>
                <a:ea typeface="BBC Reith Sans Medium"/>
                <a:cs typeface="Poppins" panose="020B0604020202020204" charset="0"/>
              </a:rPr>
              <a:t>3 Truths for designing equitable, gender specific digital strategies</a:t>
            </a:r>
            <a:endParaRPr lang="fr-FR" sz="5400" b="0" dirty="0">
              <a:solidFill>
                <a:srgbClr val="1F6B79"/>
              </a:solidFill>
              <a:latin typeface="Poppins" panose="020B0604020202020204" charset="0"/>
              <a:ea typeface="BBC Reith Sans Medium"/>
              <a:cs typeface="Poppins" panose="020B0604020202020204" charset="0"/>
            </a:endParaRP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480" y="555309"/>
            <a:ext cx="1144934" cy="1166812"/>
          </a:xfrm>
          <a:prstGeom prst="rect">
            <a:avLst/>
          </a:prstGeom>
        </p:spPr>
      </p:pic>
      <p:sp>
        <p:nvSpPr>
          <p:cNvPr id="5" name="Content Placeholder 2">
            <a:extLst>
              <a:ext uri="{FF2B5EF4-FFF2-40B4-BE49-F238E27FC236}">
                <a16:creationId xmlns:a16="http://schemas.microsoft.com/office/drawing/2014/main" id="{C35DD11A-111C-488F-A3B4-B40DCCCA0AFE}"/>
              </a:ext>
            </a:extLst>
          </p:cNvPr>
          <p:cNvSpPr>
            <a:spLocks noGrp="1"/>
          </p:cNvSpPr>
          <p:nvPr>
            <p:ph idx="1"/>
          </p:nvPr>
        </p:nvSpPr>
        <p:spPr>
          <a:xfrm>
            <a:off x="2438400" y="3633537"/>
            <a:ext cx="12801600" cy="6248400"/>
          </a:xfrm>
        </p:spPr>
        <p:txBody>
          <a:bodyPr>
            <a:normAutofit/>
          </a:bodyPr>
          <a:lstStyle/>
          <a:p>
            <a:pPr marL="771525" indent="-771525">
              <a:lnSpc>
                <a:spcPct val="134000"/>
              </a:lnSpc>
              <a:spcBef>
                <a:spcPts val="600"/>
              </a:spcBef>
              <a:spcAft>
                <a:spcPts val="1200"/>
              </a:spcAft>
              <a:buFont typeface="+mj-lt"/>
              <a:buAutoNum type="arabicPeriod"/>
            </a:pPr>
            <a:r>
              <a:rPr lang="en-US" sz="4100" b="1" dirty="0">
                <a:solidFill>
                  <a:srgbClr val="0C6580"/>
                </a:solidFill>
                <a:latin typeface="Poppins Black" panose="00000A00000000000000" pitchFamily="2" charset="0"/>
                <a:cs typeface="Poppins Black" panose="00000A00000000000000" pitchFamily="2" charset="0"/>
              </a:rPr>
              <a:t>We must proceed with caution</a:t>
            </a:r>
          </a:p>
          <a:p>
            <a:pPr marL="771525" indent="-771525">
              <a:lnSpc>
                <a:spcPct val="134000"/>
              </a:lnSpc>
              <a:spcBef>
                <a:spcPts val="600"/>
              </a:spcBef>
              <a:spcAft>
                <a:spcPts val="1200"/>
              </a:spcAft>
              <a:buFont typeface="+mj-lt"/>
              <a:buAutoNum type="arabicPeriod"/>
            </a:pPr>
            <a:r>
              <a:rPr lang="en-US" sz="4100" b="1" dirty="0">
                <a:solidFill>
                  <a:srgbClr val="0C6580"/>
                </a:solidFill>
                <a:latin typeface="Poppins Black" panose="00000A00000000000000" pitchFamily="2" charset="0"/>
                <a:cs typeface="Poppins Black" panose="00000A00000000000000" pitchFamily="2" charset="0"/>
              </a:rPr>
              <a:t>There’s no one size fits all digital solution</a:t>
            </a:r>
          </a:p>
          <a:p>
            <a:pPr marL="771525" indent="-771525">
              <a:lnSpc>
                <a:spcPct val="134000"/>
              </a:lnSpc>
              <a:spcBef>
                <a:spcPts val="600"/>
              </a:spcBef>
              <a:spcAft>
                <a:spcPts val="1200"/>
              </a:spcAft>
              <a:buFont typeface="+mj-lt"/>
              <a:buAutoNum type="arabicPeriod"/>
            </a:pPr>
            <a:r>
              <a:rPr lang="en-US" sz="4100" b="1" dirty="0">
                <a:solidFill>
                  <a:srgbClr val="0C6580"/>
                </a:solidFill>
                <a:latin typeface="Poppins Black" panose="00000A00000000000000" pitchFamily="2" charset="0"/>
                <a:cs typeface="Poppins Black" panose="00000A00000000000000" pitchFamily="2" charset="0"/>
              </a:rPr>
              <a:t>Face-to-face communication still matters</a:t>
            </a:r>
            <a:br>
              <a:rPr lang="en-US" dirty="0"/>
            </a:br>
            <a:endParaRPr lang="en-US" sz="3600" dirty="0"/>
          </a:p>
        </p:txBody>
      </p:sp>
    </p:spTree>
    <p:extLst>
      <p:ext uri="{BB962C8B-B14F-4D97-AF65-F5344CB8AC3E}">
        <p14:creationId xmlns:p14="http://schemas.microsoft.com/office/powerpoint/2010/main" val="60452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322-EBEF-477A-9F1B-E0830F6FDB6B}"/>
              </a:ext>
            </a:extLst>
          </p:cNvPr>
          <p:cNvSpPr>
            <a:spLocks noGrp="1"/>
          </p:cNvSpPr>
          <p:nvPr>
            <p:ph type="title"/>
          </p:nvPr>
        </p:nvSpPr>
        <p:spPr>
          <a:xfrm>
            <a:off x="2209800" y="540068"/>
            <a:ext cx="15773400" cy="1166812"/>
          </a:xfrm>
        </p:spPr>
        <p:txBody>
          <a:bodyPr>
            <a:noAutofit/>
          </a:bodyPr>
          <a:lstStyle/>
          <a:p>
            <a:r>
              <a:rPr lang="en-US" sz="5400" b="0" dirty="0">
                <a:solidFill>
                  <a:srgbClr val="1F6B79"/>
                </a:solidFill>
                <a:latin typeface="Poppins" panose="020B0604020202020204" charset="0"/>
                <a:ea typeface="BBC Reith Sans Medium"/>
                <a:cs typeface="Poppins" panose="020B0604020202020204" charset="0"/>
              </a:rPr>
              <a:t>3 Best Practices for designing equitable, gender specific digital strategies</a:t>
            </a:r>
          </a:p>
        </p:txBody>
      </p:sp>
      <p:sp>
        <p:nvSpPr>
          <p:cNvPr id="3" name="Content Placeholder 2">
            <a:extLst>
              <a:ext uri="{FF2B5EF4-FFF2-40B4-BE49-F238E27FC236}">
                <a16:creationId xmlns:a16="http://schemas.microsoft.com/office/drawing/2014/main" id="{C35DD11A-111C-488F-A3B4-B40DCCCA0AFE}"/>
              </a:ext>
            </a:extLst>
          </p:cNvPr>
          <p:cNvSpPr>
            <a:spLocks noGrp="1"/>
          </p:cNvSpPr>
          <p:nvPr>
            <p:ph sz="half" idx="1"/>
          </p:nvPr>
        </p:nvSpPr>
        <p:spPr>
          <a:xfrm>
            <a:off x="2590800" y="3314700"/>
            <a:ext cx="14249400" cy="4175124"/>
          </a:xfrm>
        </p:spPr>
        <p:txBody>
          <a:bodyPr>
            <a:normAutofit fontScale="25000" lnSpcReduction="20000"/>
          </a:bodyPr>
          <a:lstStyle/>
          <a:p>
            <a:pPr marL="771525" indent="-771525">
              <a:lnSpc>
                <a:spcPct val="154000"/>
              </a:lnSpc>
              <a:spcBef>
                <a:spcPts val="600"/>
              </a:spcBef>
              <a:spcAft>
                <a:spcPts val="1200"/>
              </a:spcAft>
              <a:buFont typeface="+mj-lt"/>
              <a:buAutoNum type="arabicPeriod"/>
            </a:pPr>
            <a:r>
              <a:rPr lang="en-US" sz="12800" b="1" dirty="0">
                <a:solidFill>
                  <a:srgbClr val="0C6580"/>
                </a:solidFill>
                <a:latin typeface="Poppins Black" panose="00000A00000000000000" pitchFamily="2" charset="0"/>
                <a:cs typeface="Poppins Black" panose="00000A00000000000000" pitchFamily="2" charset="0"/>
              </a:rPr>
              <a:t>Start with a gender analysis of who has access to digital technologies and why, and who is excluded and why</a:t>
            </a:r>
          </a:p>
          <a:p>
            <a:pPr marL="771525" indent="-771525">
              <a:lnSpc>
                <a:spcPct val="154000"/>
              </a:lnSpc>
              <a:spcBef>
                <a:spcPts val="600"/>
              </a:spcBef>
              <a:spcAft>
                <a:spcPts val="1200"/>
              </a:spcAft>
              <a:buFont typeface="+mj-lt"/>
              <a:buAutoNum type="arabicPeriod"/>
            </a:pPr>
            <a:r>
              <a:rPr lang="en-US" sz="12800" b="1" dirty="0">
                <a:solidFill>
                  <a:srgbClr val="0C6580"/>
                </a:solidFill>
                <a:latin typeface="Poppins Black" panose="00000A00000000000000" pitchFamily="2" charset="0"/>
                <a:cs typeface="Poppins Black" panose="00000A00000000000000" pitchFamily="2" charset="0"/>
              </a:rPr>
              <a:t>Design with the user</a:t>
            </a:r>
          </a:p>
          <a:p>
            <a:pPr marL="771525" indent="-771525">
              <a:lnSpc>
                <a:spcPct val="154000"/>
              </a:lnSpc>
              <a:spcBef>
                <a:spcPts val="600"/>
              </a:spcBef>
              <a:spcAft>
                <a:spcPts val="1200"/>
              </a:spcAft>
              <a:buFont typeface="+mj-lt"/>
              <a:buAutoNum type="arabicPeriod"/>
            </a:pPr>
            <a:r>
              <a:rPr lang="en-US" sz="12800" b="1" dirty="0">
                <a:solidFill>
                  <a:srgbClr val="0C6580"/>
                </a:solidFill>
                <a:latin typeface="Poppins Black" panose="00000A00000000000000" pitchFamily="2" charset="0"/>
                <a:cs typeface="Poppins Black" panose="00000A00000000000000" pitchFamily="2" charset="0"/>
              </a:rPr>
              <a:t>Identify and engage power brokers in the family and community, because they can control access and monitor use</a:t>
            </a:r>
          </a:p>
          <a:p>
            <a:pPr marL="0" indent="0">
              <a:buNone/>
            </a:pPr>
            <a:endParaRPr lang="en-US" sz="7200" dirty="0"/>
          </a:p>
        </p:txBody>
      </p:sp>
      <p:sp>
        <p:nvSpPr>
          <p:cNvPr id="5" name="TextBox 4">
            <a:extLst>
              <a:ext uri="{FF2B5EF4-FFF2-40B4-BE49-F238E27FC236}">
                <a16:creationId xmlns:a16="http://schemas.microsoft.com/office/drawing/2014/main" id="{896EDF83-EC73-6239-C1FF-F013BAFD9C79}"/>
              </a:ext>
            </a:extLst>
          </p:cNvPr>
          <p:cNvSpPr txBox="1"/>
          <p:nvPr/>
        </p:nvSpPr>
        <p:spPr>
          <a:xfrm>
            <a:off x="685800" y="8572500"/>
            <a:ext cx="14706600" cy="646331"/>
          </a:xfrm>
          <a:prstGeom prst="rect">
            <a:avLst/>
          </a:prstGeom>
          <a:noFill/>
        </p:spPr>
        <p:txBody>
          <a:bodyPr wrap="square">
            <a:spAutoFit/>
          </a:bodyPr>
          <a:lstStyle/>
          <a:p>
            <a:pPr marL="0" indent="0">
              <a:buNone/>
            </a:pPr>
            <a:r>
              <a:rPr lang="en-US" sz="1800" dirty="0"/>
              <a:t>Source: Chamberlain et. al (2022). Lessons learnt from applying a human-</a:t>
            </a:r>
            <a:r>
              <a:rPr lang="en-US" sz="1800" dirty="0" err="1"/>
              <a:t>centred</a:t>
            </a:r>
            <a:r>
              <a:rPr lang="en-US" sz="1800" dirty="0"/>
              <a:t> design process to develop one of the largest mobile health communication </a:t>
            </a:r>
            <a:r>
              <a:rPr lang="en-US" sz="1800" dirty="0" err="1"/>
              <a:t>programmes</a:t>
            </a:r>
            <a:r>
              <a:rPr lang="en-US" sz="1800" dirty="0"/>
              <a:t> in the world, BMJ Innovations:  https://innovations.bmj.com/content/early/2022/05/26/bmjinnov-2021-000841.full</a:t>
            </a:r>
            <a:endParaRPr lang="en-US" sz="1800" b="1" dirty="0"/>
          </a:p>
        </p:txBody>
      </p:sp>
      <p:pic>
        <p:nvPicPr>
          <p:cNvPr id="6" name="Picture 11">
            <a:extLst>
              <a:ext uri="{FF2B5EF4-FFF2-40B4-BE49-F238E27FC236}">
                <a16:creationId xmlns:a16="http://schemas.microsoft.com/office/drawing/2014/main" id="{1F3BEAEA-EBF6-5973-5F73-8B4DAF181A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540068"/>
            <a:ext cx="1432560" cy="1432560"/>
          </a:xfrm>
          <a:prstGeom prst="rect">
            <a:avLst/>
          </a:prstGeom>
        </p:spPr>
      </p:pic>
    </p:spTree>
    <p:extLst>
      <p:ext uri="{BB962C8B-B14F-4D97-AF65-F5344CB8AC3E}">
        <p14:creationId xmlns:p14="http://schemas.microsoft.com/office/powerpoint/2010/main" val="155832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en-US" sz="5400" dirty="0">
                <a:solidFill>
                  <a:srgbClr val="1F6B79"/>
                </a:solidFill>
              </a:rPr>
              <a:t>Actions you can take</a:t>
            </a:r>
          </a:p>
        </p:txBody>
      </p:sp>
      <p:sp>
        <p:nvSpPr>
          <p:cNvPr id="5" name="TextBox 4">
            <a:extLst>
              <a:ext uri="{FF2B5EF4-FFF2-40B4-BE49-F238E27FC236}">
                <a16:creationId xmlns:a16="http://schemas.microsoft.com/office/drawing/2014/main" id="{F45AE854-BF94-F031-6C92-38C96E452190}"/>
              </a:ext>
            </a:extLst>
          </p:cNvPr>
          <p:cNvSpPr txBox="1"/>
          <p:nvPr/>
        </p:nvSpPr>
        <p:spPr>
          <a:xfrm>
            <a:off x="7620000" y="5372100"/>
            <a:ext cx="9372600" cy="2077941"/>
          </a:xfrm>
          <a:prstGeom prst="rect">
            <a:avLst/>
          </a:prstGeom>
          <a:noFill/>
        </p:spPr>
        <p:txBody>
          <a:bodyPr wrap="square">
            <a:spAutoFit/>
          </a:bodyPr>
          <a:lstStyle/>
          <a:p>
            <a:pPr marL="0" indent="0">
              <a:lnSpc>
                <a:spcPct val="114000"/>
              </a:lnSpc>
              <a:spcAft>
                <a:spcPts val="600"/>
              </a:spcAft>
              <a:buNone/>
            </a:pPr>
            <a:r>
              <a:rPr lang="en-US" sz="3200" dirty="0">
                <a:solidFill>
                  <a:srgbClr val="1F6B79"/>
                </a:solidFill>
                <a:latin typeface="Poppins" panose="020B0604020202020204" charset="0"/>
                <a:ea typeface="BBC Reith Sans Medium"/>
                <a:cs typeface="Poppins" panose="020B0604020202020204" charset="0"/>
              </a:rPr>
              <a:t>T</a:t>
            </a:r>
            <a:r>
              <a:rPr lang="en-US" sz="3200" b="0" dirty="0">
                <a:solidFill>
                  <a:srgbClr val="1F6B79"/>
                </a:solidFill>
                <a:latin typeface="Poppins" panose="020B0604020202020204" charset="0"/>
                <a:ea typeface="BBC Reith Sans Medium"/>
                <a:cs typeface="Poppins" panose="020B0604020202020204" charset="0"/>
              </a:rPr>
              <a:t>o Design Equitable, Gender Specific Digital Strategies in Different Operating Environments</a:t>
            </a:r>
            <a:br>
              <a:rPr lang="en-US" b="0" dirty="0">
                <a:solidFill>
                  <a:srgbClr val="1F6B79"/>
                </a:solidFill>
                <a:latin typeface="Poppins" panose="020B0604020202020204" charset="0"/>
                <a:ea typeface="BBC Reith Sans Medium"/>
                <a:cs typeface="Poppins" panose="020B0604020202020204" charset="0"/>
              </a:rPr>
            </a:br>
            <a:endParaRPr lang="en-US" i="1" dirty="0">
              <a:solidFill>
                <a:prstClr val="black"/>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82517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334000" y="547689"/>
            <a:ext cx="12496800" cy="1166812"/>
          </a:xfrm>
        </p:spPr>
        <p:txBody>
          <a:bodyPr/>
          <a:lstStyle/>
          <a:p>
            <a:r>
              <a:rPr lang="en-US" sz="5400" b="0" dirty="0">
                <a:solidFill>
                  <a:srgbClr val="1F6B79"/>
                </a:solidFill>
                <a:latin typeface="Poppins" panose="020B0604020202020204" charset="0"/>
                <a:ea typeface="BBC Reith Sans Medium"/>
                <a:cs typeface="Poppins" panose="020B0604020202020204" charset="0"/>
              </a:rPr>
              <a:t>Actions You Can Take</a:t>
            </a:r>
            <a:endParaRPr lang="fr-FR" sz="5400" b="0" dirty="0">
              <a:solidFill>
                <a:srgbClr val="1F6B79"/>
              </a:solidFill>
              <a:latin typeface="Poppins" panose="020B0604020202020204" charset="0"/>
              <a:ea typeface="BBC Reith Sans Medium"/>
              <a:cs typeface="Poppins" panose="020B0604020202020204" charset="0"/>
            </a:endParaRPr>
          </a:p>
        </p:txBody>
      </p:sp>
      <p:sp>
        <p:nvSpPr>
          <p:cNvPr id="11"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5334000" y="2026952"/>
            <a:ext cx="10744200" cy="7002747"/>
          </a:xfrm>
        </p:spPr>
        <p:txBody>
          <a:bodyPr/>
          <a:lstStyle/>
          <a:p>
            <a:pPr marL="0" indent="0">
              <a:lnSpc>
                <a:spcPct val="114000"/>
              </a:lnSpc>
              <a:spcAft>
                <a:spcPts val="600"/>
              </a:spcAft>
              <a:buNone/>
            </a:pPr>
            <a:r>
              <a:rPr lang="en-US" dirty="0">
                <a:solidFill>
                  <a:srgbClr val="1F6B79"/>
                </a:solidFill>
                <a:latin typeface="Poppins" panose="020B0604020202020204" charset="0"/>
                <a:ea typeface="BBC Reith Sans Medium"/>
                <a:cs typeface="Poppins" panose="020B0604020202020204" charset="0"/>
              </a:rPr>
              <a:t>If you have limited time and resources…</a:t>
            </a:r>
            <a:br>
              <a:rPr lang="en-US" b="0" dirty="0">
                <a:solidFill>
                  <a:srgbClr val="1F6B79"/>
                </a:solidFill>
                <a:latin typeface="Poppins" panose="020B0604020202020204" charset="0"/>
                <a:ea typeface="BBC Reith Sans Medium"/>
                <a:cs typeface="Poppins" panose="020B0604020202020204" charset="0"/>
              </a:rPr>
            </a:br>
            <a:endParaRPr lang="en-US" i="1" dirty="0">
              <a:solidFill>
                <a:prstClr val="black"/>
              </a:solidFill>
              <a:latin typeface="Poppins" panose="00000500000000000000" pitchFamily="2" charset="0"/>
              <a:cs typeface="Poppins" panose="00000500000000000000" pitchFamily="2" charset="0"/>
            </a:endParaRPr>
          </a:p>
          <a:p>
            <a:pPr>
              <a:lnSpc>
                <a:spcPct val="114000"/>
              </a:lnSpc>
              <a:spcAft>
                <a:spcPts val="600"/>
              </a:spcAft>
            </a:pPr>
            <a:r>
              <a:rPr lang="en-US" sz="2400" b="1" i="1" dirty="0">
                <a:solidFill>
                  <a:srgbClr val="1D6959"/>
                </a:solidFill>
                <a:latin typeface="Poppins" panose="00000500000000000000" pitchFamily="2" charset="0"/>
                <a:cs typeface="Poppins" panose="00000500000000000000" pitchFamily="2" charset="0"/>
              </a:rPr>
              <a:t>Identify available country specific data </a:t>
            </a:r>
            <a:r>
              <a:rPr lang="en-US" sz="2400" i="1" dirty="0">
                <a:solidFill>
                  <a:prstClr val="black"/>
                </a:solidFill>
                <a:latin typeface="Poppins" panose="00000500000000000000" pitchFamily="2" charset="0"/>
                <a:cs typeface="Poppins" panose="00000500000000000000" pitchFamily="2" charset="0"/>
              </a:rPr>
              <a:t>that can help you to guestimate women’s level of digital access and skill based on wealth and education</a:t>
            </a:r>
          </a:p>
          <a:p>
            <a:pPr>
              <a:lnSpc>
                <a:spcPct val="114000"/>
              </a:lnSpc>
              <a:spcAft>
                <a:spcPts val="600"/>
              </a:spcAft>
            </a:pPr>
            <a:r>
              <a:rPr lang="en-US" sz="2400" b="1" i="1" dirty="0">
                <a:solidFill>
                  <a:srgbClr val="1D6959"/>
                </a:solidFill>
                <a:latin typeface="Poppins" panose="00000500000000000000" pitchFamily="2" charset="0"/>
                <a:cs typeface="Poppins" panose="00000500000000000000" pitchFamily="2" charset="0"/>
              </a:rPr>
              <a:t>Identify existing communications channels </a:t>
            </a:r>
            <a:r>
              <a:rPr lang="en-US" sz="2400" i="1" dirty="0">
                <a:solidFill>
                  <a:schemeClr val="tx1"/>
                </a:solidFill>
                <a:latin typeface="Poppins" panose="00000500000000000000" pitchFamily="2" charset="0"/>
                <a:cs typeface="Poppins" panose="00000500000000000000" pitchFamily="2" charset="0"/>
              </a:rPr>
              <a:t>(government, commercial, not for profit) </a:t>
            </a:r>
            <a:r>
              <a:rPr lang="en-US" sz="2400" i="1" dirty="0">
                <a:solidFill>
                  <a:prstClr val="black"/>
                </a:solidFill>
                <a:latin typeface="Poppins" panose="00000500000000000000" pitchFamily="2" charset="0"/>
                <a:cs typeface="Poppins" panose="00000500000000000000" pitchFamily="2" charset="0"/>
              </a:rPr>
              <a:t>– </a:t>
            </a:r>
            <a:r>
              <a:rPr lang="en-US" sz="2400" b="1" i="1" dirty="0">
                <a:solidFill>
                  <a:srgbClr val="1D6959"/>
                </a:solidFill>
                <a:latin typeface="Poppins" panose="00000500000000000000" pitchFamily="2" charset="0"/>
                <a:cs typeface="Poppins" panose="00000500000000000000" pitchFamily="2" charset="0"/>
              </a:rPr>
              <a:t>digital and face to face </a:t>
            </a:r>
            <a:r>
              <a:rPr lang="en-US" sz="2400" i="1" dirty="0">
                <a:solidFill>
                  <a:prstClr val="black"/>
                </a:solidFill>
                <a:latin typeface="Poppins" panose="00000500000000000000" pitchFamily="2" charset="0"/>
                <a:cs typeface="Poppins" panose="00000500000000000000" pitchFamily="2" charset="0"/>
              </a:rPr>
              <a:t>– that you could piggyback on. </a:t>
            </a:r>
          </a:p>
          <a:p>
            <a:pPr>
              <a:lnSpc>
                <a:spcPct val="114000"/>
              </a:lnSpc>
              <a:spcAft>
                <a:spcPts val="600"/>
              </a:spcAft>
            </a:pPr>
            <a:r>
              <a:rPr lang="en-US" sz="2400" i="1" dirty="0">
                <a:solidFill>
                  <a:prstClr val="black"/>
                </a:solidFill>
                <a:latin typeface="Poppins" panose="00000500000000000000" pitchFamily="2" charset="0"/>
                <a:cs typeface="Poppins" panose="00000500000000000000" pitchFamily="2" charset="0"/>
              </a:rPr>
              <a:t>Undertake rapid, qualitative </a:t>
            </a:r>
            <a:r>
              <a:rPr lang="en-US" sz="2400" b="1" i="1" dirty="0">
                <a:solidFill>
                  <a:srgbClr val="1D6959"/>
                </a:solidFill>
                <a:latin typeface="Poppins" panose="00000500000000000000" pitchFamily="2" charset="0"/>
                <a:cs typeface="Poppins" panose="00000500000000000000" pitchFamily="2" charset="0"/>
              </a:rPr>
              <a:t>gender intentional design </a:t>
            </a:r>
            <a:r>
              <a:rPr lang="en-US" sz="2400" i="1" dirty="0">
                <a:solidFill>
                  <a:prstClr val="black"/>
                </a:solidFill>
                <a:latin typeface="Poppins" panose="00000500000000000000" pitchFamily="2" charset="0"/>
                <a:cs typeface="Poppins" panose="00000500000000000000" pitchFamily="2" charset="0"/>
              </a:rPr>
              <a:t>to create digital content with respondents from your target groups</a:t>
            </a:r>
          </a:p>
          <a:p>
            <a:pPr>
              <a:lnSpc>
                <a:spcPct val="114000"/>
              </a:lnSpc>
              <a:spcAft>
                <a:spcPts val="600"/>
              </a:spcAft>
            </a:pPr>
            <a:r>
              <a:rPr lang="en-US" sz="2400" i="1" dirty="0">
                <a:solidFill>
                  <a:prstClr val="black"/>
                </a:solidFill>
                <a:latin typeface="Poppins" panose="00000500000000000000" pitchFamily="2" charset="0"/>
                <a:cs typeface="Poppins" panose="00000500000000000000" pitchFamily="2" charset="0"/>
              </a:rPr>
              <a:t>Assess reach and engagement using </a:t>
            </a:r>
            <a:r>
              <a:rPr lang="en-US" sz="2400" b="1" i="1" dirty="0">
                <a:solidFill>
                  <a:srgbClr val="1D6959"/>
                </a:solidFill>
                <a:latin typeface="Poppins" panose="00000500000000000000" pitchFamily="2" charset="0"/>
                <a:cs typeface="Poppins" panose="00000500000000000000" pitchFamily="2" charset="0"/>
              </a:rPr>
              <a:t>phone surveys </a:t>
            </a:r>
            <a:r>
              <a:rPr lang="en-US" sz="2400" i="1" dirty="0">
                <a:solidFill>
                  <a:prstClr val="black"/>
                </a:solidFill>
                <a:latin typeface="Poppins" panose="00000500000000000000" pitchFamily="2" charset="0"/>
                <a:cs typeface="Poppins" panose="00000500000000000000" pitchFamily="2" charset="0"/>
              </a:rPr>
              <a:t>and </a:t>
            </a:r>
            <a:r>
              <a:rPr lang="en-US" sz="2400" b="1" i="1" dirty="0">
                <a:solidFill>
                  <a:srgbClr val="1D6959"/>
                </a:solidFill>
                <a:latin typeface="Poppins" panose="00000500000000000000" pitchFamily="2" charset="0"/>
                <a:cs typeface="Poppins" panose="00000500000000000000" pitchFamily="2" charset="0"/>
              </a:rPr>
              <a:t>qualitative (phone) interviews</a:t>
            </a:r>
            <a:endParaRPr lang="en-US" sz="2400" i="1" dirty="0">
              <a:solidFill>
                <a:prstClr val="black"/>
              </a:solidFill>
              <a:latin typeface="Poppins" panose="00000500000000000000" pitchFamily="2" charset="0"/>
              <a:cs typeface="Poppins" panose="00000500000000000000" pitchFamily="2" charset="0"/>
            </a:endParaRPr>
          </a:p>
        </p:txBody>
      </p:sp>
      <p:pic>
        <p:nvPicPr>
          <p:cNvPr id="1028" name="Picture 4" descr="Woman Bicycle Stock Illustrations – 16,784 Woman Bicycle Stock  Illustrations, Vectors &amp; Clipart - Dreamstime">
            <a:extLst>
              <a:ext uri="{FF2B5EF4-FFF2-40B4-BE49-F238E27FC236}">
                <a16:creationId xmlns:a16="http://schemas.microsoft.com/office/drawing/2014/main" id="{6674F99F-FBA0-8C47-E511-334A9879DC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19100"/>
            <a:ext cx="3138147"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492D71-05ED-2570-7B8B-2D005B658A76}"/>
              </a:ext>
            </a:extLst>
          </p:cNvPr>
          <p:cNvSpPr/>
          <p:nvPr/>
        </p:nvSpPr>
        <p:spPr>
          <a:xfrm>
            <a:off x="609600" y="3771900"/>
            <a:ext cx="443071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49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009833" y="544671"/>
            <a:ext cx="12496800" cy="1166812"/>
          </a:xfrm>
        </p:spPr>
        <p:txBody>
          <a:bodyPr/>
          <a:lstStyle/>
          <a:p>
            <a:r>
              <a:rPr lang="en-US" sz="5400" b="0" dirty="0">
                <a:solidFill>
                  <a:srgbClr val="1F6B79"/>
                </a:solidFill>
                <a:latin typeface="Poppins" panose="020B0604020202020204" charset="0"/>
                <a:ea typeface="BBC Reith Sans Medium"/>
                <a:cs typeface="Poppins" panose="020B0604020202020204" charset="0"/>
              </a:rPr>
              <a:t>Actions You Can Take</a:t>
            </a:r>
            <a:endParaRPr lang="fr-FR" sz="5400" b="0" dirty="0">
              <a:solidFill>
                <a:srgbClr val="1F6B79"/>
              </a:solidFill>
              <a:latin typeface="Poppins" panose="020B0604020202020204" charset="0"/>
              <a:ea typeface="BBC Reith Sans Medium"/>
              <a:cs typeface="Poppins" panose="020B0604020202020204" charset="0"/>
            </a:endParaRPr>
          </a:p>
        </p:txBody>
      </p:sp>
      <p:sp>
        <p:nvSpPr>
          <p:cNvPr id="11"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5025073" y="2129631"/>
            <a:ext cx="11811000" cy="6027738"/>
          </a:xfrm>
        </p:spPr>
        <p:txBody>
          <a:bodyPr/>
          <a:lstStyle/>
          <a:p>
            <a:pPr marL="0" indent="0">
              <a:lnSpc>
                <a:spcPct val="114000"/>
              </a:lnSpc>
              <a:spcAft>
                <a:spcPts val="600"/>
              </a:spcAft>
              <a:buNone/>
            </a:pPr>
            <a:r>
              <a:rPr lang="en-US" dirty="0">
                <a:solidFill>
                  <a:srgbClr val="1F6B79"/>
                </a:solidFill>
                <a:latin typeface="Poppins" panose="020B0604020202020204" charset="0"/>
                <a:ea typeface="BBC Reith Sans Medium"/>
                <a:cs typeface="Poppins" panose="020B0604020202020204" charset="0"/>
              </a:rPr>
              <a:t>If you have mid-level time and resources</a:t>
            </a:r>
            <a:br>
              <a:rPr lang="en-US" b="0" dirty="0">
                <a:solidFill>
                  <a:srgbClr val="1F6B79"/>
                </a:solidFill>
                <a:latin typeface="Poppins" panose="020B0604020202020204" charset="0"/>
                <a:ea typeface="BBC Reith Sans Medium"/>
                <a:cs typeface="Poppins" panose="020B0604020202020204" charset="0"/>
              </a:rPr>
            </a:br>
            <a:endParaRPr lang="en-US" i="1" dirty="0">
              <a:solidFill>
                <a:prstClr val="black"/>
              </a:solidFill>
              <a:latin typeface="Poppins" panose="00000500000000000000" pitchFamily="2" charset="0"/>
              <a:cs typeface="Poppins" panose="00000500000000000000" pitchFamily="2" charset="0"/>
            </a:endParaRPr>
          </a:p>
          <a:p>
            <a:pPr>
              <a:lnSpc>
                <a:spcPct val="114000"/>
              </a:lnSpc>
              <a:spcAft>
                <a:spcPts val="600"/>
              </a:spcAft>
            </a:pPr>
            <a:r>
              <a:rPr lang="en-US" sz="2400" b="1" i="1" dirty="0">
                <a:solidFill>
                  <a:srgbClr val="1D6959"/>
                </a:solidFill>
                <a:latin typeface="Poppins" panose="00000500000000000000" pitchFamily="2" charset="0"/>
                <a:cs typeface="Poppins" panose="00000500000000000000" pitchFamily="2" charset="0"/>
              </a:rPr>
              <a:t>Conduct a small primary research survey </a:t>
            </a:r>
            <a:r>
              <a:rPr lang="en-US" sz="2400" i="1" dirty="0">
                <a:solidFill>
                  <a:prstClr val="black"/>
                </a:solidFill>
                <a:latin typeface="Poppins" panose="00000500000000000000" pitchFamily="2" charset="0"/>
                <a:cs typeface="Poppins" panose="00000500000000000000" pitchFamily="2" charset="0"/>
              </a:rPr>
              <a:t>measure digital access and use, disaggregated by gender, socio economic status and education</a:t>
            </a:r>
          </a:p>
          <a:p>
            <a:pPr>
              <a:lnSpc>
                <a:spcPct val="114000"/>
              </a:lnSpc>
              <a:spcAft>
                <a:spcPts val="600"/>
              </a:spcAft>
            </a:pPr>
            <a:r>
              <a:rPr lang="en-US" sz="2400" i="1" dirty="0">
                <a:solidFill>
                  <a:prstClr val="black"/>
                </a:solidFill>
                <a:latin typeface="Poppins" panose="00000500000000000000" pitchFamily="2" charset="0"/>
                <a:cs typeface="Poppins" panose="00000500000000000000" pitchFamily="2" charset="0"/>
              </a:rPr>
              <a:t>Procure a digital vendor on a </a:t>
            </a:r>
            <a:r>
              <a:rPr lang="en-US" sz="2400" b="1" i="1" dirty="0">
                <a:solidFill>
                  <a:srgbClr val="1D6959"/>
                </a:solidFill>
                <a:latin typeface="Poppins" panose="00000500000000000000" pitchFamily="2" charset="0"/>
                <a:cs typeface="Poppins" panose="00000500000000000000" pitchFamily="2" charset="0"/>
              </a:rPr>
              <a:t>software as a service </a:t>
            </a:r>
            <a:r>
              <a:rPr lang="en-US" sz="2400" i="1" dirty="0">
                <a:solidFill>
                  <a:prstClr val="black"/>
                </a:solidFill>
                <a:latin typeface="Poppins" panose="00000500000000000000" pitchFamily="2" charset="0"/>
                <a:cs typeface="Poppins" panose="00000500000000000000" pitchFamily="2" charset="0"/>
              </a:rPr>
              <a:t>basis to quickly and easily launch solutions</a:t>
            </a:r>
          </a:p>
          <a:p>
            <a:pPr>
              <a:lnSpc>
                <a:spcPct val="114000"/>
              </a:lnSpc>
              <a:spcAft>
                <a:spcPts val="600"/>
              </a:spcAft>
            </a:pPr>
            <a:r>
              <a:rPr lang="en-US" sz="2400" i="1" dirty="0">
                <a:solidFill>
                  <a:prstClr val="black"/>
                </a:solidFill>
                <a:latin typeface="Poppins" panose="00000500000000000000" pitchFamily="2" charset="0"/>
                <a:cs typeface="Poppins" panose="00000500000000000000" pitchFamily="2" charset="0"/>
              </a:rPr>
              <a:t>Undertake iterative, qualitative </a:t>
            </a:r>
            <a:r>
              <a:rPr lang="en-US" sz="2400" b="1" i="1" dirty="0">
                <a:solidFill>
                  <a:srgbClr val="1D6959"/>
                </a:solidFill>
                <a:latin typeface="Poppins" panose="00000500000000000000" pitchFamily="2" charset="0"/>
                <a:cs typeface="Poppins" panose="00000500000000000000" pitchFamily="2" charset="0"/>
              </a:rPr>
              <a:t>gender intentional design </a:t>
            </a:r>
            <a:r>
              <a:rPr lang="en-US" sz="2400" i="1" dirty="0">
                <a:solidFill>
                  <a:prstClr val="black"/>
                </a:solidFill>
                <a:latin typeface="Poppins" panose="00000500000000000000" pitchFamily="2" charset="0"/>
                <a:cs typeface="Poppins" panose="00000500000000000000" pitchFamily="2" charset="0"/>
              </a:rPr>
              <a:t>to create </a:t>
            </a:r>
            <a:r>
              <a:rPr lang="en-US" sz="2400" b="1" i="1" dirty="0">
                <a:solidFill>
                  <a:srgbClr val="1D6959"/>
                </a:solidFill>
                <a:latin typeface="Poppins" panose="00000500000000000000" pitchFamily="2" charset="0"/>
                <a:cs typeface="Poppins" panose="00000500000000000000" pitchFamily="2" charset="0"/>
              </a:rPr>
              <a:t>digital solutions</a:t>
            </a:r>
            <a:r>
              <a:rPr lang="en-US" sz="2400" i="1" dirty="0">
                <a:solidFill>
                  <a:prstClr val="black"/>
                </a:solidFill>
                <a:latin typeface="Poppins" panose="00000500000000000000" pitchFamily="2" charset="0"/>
                <a:cs typeface="Poppins" panose="00000500000000000000" pitchFamily="2" charset="0"/>
              </a:rPr>
              <a:t> with respondents from your target groups</a:t>
            </a:r>
          </a:p>
          <a:p>
            <a:pPr>
              <a:lnSpc>
                <a:spcPct val="114000"/>
              </a:lnSpc>
              <a:spcAft>
                <a:spcPts val="600"/>
              </a:spcAft>
            </a:pPr>
            <a:r>
              <a:rPr lang="en-US" sz="2400" i="1" dirty="0">
                <a:solidFill>
                  <a:prstClr val="black"/>
                </a:solidFill>
                <a:latin typeface="Poppins" panose="00000500000000000000" pitchFamily="2" charset="0"/>
                <a:cs typeface="Poppins" panose="00000500000000000000" pitchFamily="2" charset="0"/>
              </a:rPr>
              <a:t>Use system generated data to monitor take up and usage </a:t>
            </a:r>
          </a:p>
          <a:p>
            <a:pPr>
              <a:lnSpc>
                <a:spcPct val="114000"/>
              </a:lnSpc>
              <a:spcAft>
                <a:spcPts val="600"/>
              </a:spcAft>
            </a:pPr>
            <a:r>
              <a:rPr lang="en-US" sz="2400" b="1" i="1" dirty="0">
                <a:solidFill>
                  <a:srgbClr val="1D6959"/>
                </a:solidFill>
                <a:latin typeface="Poppins" panose="00000500000000000000" pitchFamily="2" charset="0"/>
                <a:cs typeface="Poppins" panose="00000500000000000000" pitchFamily="2" charset="0"/>
              </a:rPr>
              <a:t>Conduct an independent evaluation</a:t>
            </a:r>
            <a:r>
              <a:rPr lang="en-US" sz="2400" i="1" dirty="0">
                <a:solidFill>
                  <a:prstClr val="black"/>
                </a:solidFill>
                <a:latin typeface="Poppins" panose="00000500000000000000" pitchFamily="2" charset="0"/>
                <a:cs typeface="Poppins" panose="00000500000000000000" pitchFamily="2" charset="0"/>
              </a:rPr>
              <a:t>, which includes primary research and analyses of system generated data</a:t>
            </a:r>
          </a:p>
        </p:txBody>
      </p:sp>
      <p:sp>
        <p:nvSpPr>
          <p:cNvPr id="4" name="Rectangle 3">
            <a:extLst>
              <a:ext uri="{FF2B5EF4-FFF2-40B4-BE49-F238E27FC236}">
                <a16:creationId xmlns:a16="http://schemas.microsoft.com/office/drawing/2014/main" id="{84492D71-05ED-2570-7B8B-2D005B658A76}"/>
              </a:ext>
            </a:extLst>
          </p:cNvPr>
          <p:cNvSpPr/>
          <p:nvPr/>
        </p:nvSpPr>
        <p:spPr>
          <a:xfrm>
            <a:off x="609600" y="3771900"/>
            <a:ext cx="443071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Girl Jeep Stock Illustrations – 45 Girl Jeep Stock Illustrations, Vectors &amp;  Clipart - Dreamstime">
            <a:extLst>
              <a:ext uri="{FF2B5EF4-FFF2-40B4-BE49-F238E27FC236}">
                <a16:creationId xmlns:a16="http://schemas.microsoft.com/office/drawing/2014/main" id="{2D597FF7-590A-990F-5485-84C06DE0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19" y="233363"/>
            <a:ext cx="3986604" cy="4224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5C94F29-A1AE-88DF-6DBB-A973AC184F53}"/>
              </a:ext>
            </a:extLst>
          </p:cNvPr>
          <p:cNvSpPr/>
          <p:nvPr/>
        </p:nvSpPr>
        <p:spPr>
          <a:xfrm>
            <a:off x="594360" y="4122420"/>
            <a:ext cx="443071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575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009833" y="544671"/>
            <a:ext cx="12496800" cy="1166812"/>
          </a:xfrm>
        </p:spPr>
        <p:txBody>
          <a:bodyPr/>
          <a:lstStyle/>
          <a:p>
            <a:r>
              <a:rPr lang="en-US" sz="5400" b="0" dirty="0">
                <a:solidFill>
                  <a:srgbClr val="1F6B79"/>
                </a:solidFill>
                <a:latin typeface="Poppins" panose="020B0604020202020204" charset="0"/>
                <a:ea typeface="BBC Reith Sans Medium"/>
                <a:cs typeface="Poppins" panose="020B0604020202020204" charset="0"/>
              </a:rPr>
              <a:t>Actions You Can Take</a:t>
            </a:r>
            <a:endParaRPr lang="fr-FR" sz="5400" b="0" dirty="0">
              <a:solidFill>
                <a:srgbClr val="1F6B79"/>
              </a:solidFill>
              <a:latin typeface="Poppins" panose="020B0604020202020204" charset="0"/>
              <a:ea typeface="BBC Reith Sans Medium"/>
              <a:cs typeface="Poppins" panose="020B0604020202020204" charset="0"/>
            </a:endParaRPr>
          </a:p>
        </p:txBody>
      </p:sp>
      <p:sp>
        <p:nvSpPr>
          <p:cNvPr id="11"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4982619" y="1485901"/>
            <a:ext cx="12496800" cy="5143500"/>
          </a:xfrm>
        </p:spPr>
        <p:txBody>
          <a:bodyPr/>
          <a:lstStyle/>
          <a:p>
            <a:pPr marL="0" indent="0">
              <a:lnSpc>
                <a:spcPct val="114000"/>
              </a:lnSpc>
              <a:spcAft>
                <a:spcPts val="600"/>
              </a:spcAft>
              <a:buNone/>
            </a:pPr>
            <a:r>
              <a:rPr lang="en-US" dirty="0">
                <a:solidFill>
                  <a:srgbClr val="1F6B79"/>
                </a:solidFill>
                <a:latin typeface="Poppins" panose="020B0604020202020204" charset="0"/>
                <a:ea typeface="BBC Reith Sans Medium"/>
                <a:cs typeface="Poppins" panose="020B0604020202020204" charset="0"/>
              </a:rPr>
              <a:t>If you have a higher level of resources and more time</a:t>
            </a:r>
            <a:br>
              <a:rPr lang="en-US" b="0" dirty="0">
                <a:solidFill>
                  <a:srgbClr val="1F6B79"/>
                </a:solidFill>
                <a:latin typeface="Poppins" panose="020B0604020202020204" charset="0"/>
                <a:ea typeface="BBC Reith Sans Medium"/>
                <a:cs typeface="Poppins" panose="020B0604020202020204" charset="0"/>
              </a:rPr>
            </a:br>
            <a:endParaRPr lang="en-US" b="0" dirty="0">
              <a:solidFill>
                <a:srgbClr val="1F6B79"/>
              </a:solidFill>
              <a:latin typeface="Poppins" panose="020B0604020202020204" charset="0"/>
              <a:ea typeface="BBC Reith Sans Medium"/>
              <a:cs typeface="Poppins" panose="020B0604020202020204" charset="0"/>
            </a:endParaRP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Conduct a large-scale primary research survey </a:t>
            </a:r>
            <a:r>
              <a:rPr lang="en-US" sz="2200" dirty="0">
                <a:solidFill>
                  <a:schemeClr val="tx1"/>
                </a:solidFill>
                <a:latin typeface="Poppins" panose="00000500000000000000" pitchFamily="2" charset="0"/>
                <a:cs typeface="Poppins" panose="00000500000000000000" pitchFamily="2" charset="0"/>
              </a:rPr>
              <a:t>on digital access and use and use machine learning to segment the target population and design for specific segments</a:t>
            </a: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Procure a ‘direct to consumer’ digital communications platform </a:t>
            </a:r>
            <a:r>
              <a:rPr lang="en-US" sz="2200" dirty="0">
                <a:solidFill>
                  <a:schemeClr val="tx1"/>
                </a:solidFill>
                <a:latin typeface="Poppins" panose="00000500000000000000" pitchFamily="2" charset="0"/>
                <a:cs typeface="Poppins" panose="00000500000000000000" pitchFamily="2" charset="0"/>
              </a:rPr>
              <a:t>to send the right message, in the right format, using the right channel to the right person at the right </a:t>
            </a:r>
            <a:r>
              <a:rPr lang="en-US" sz="2200" dirty="0">
                <a:solidFill>
                  <a:srgbClr val="1D6959"/>
                </a:solidFill>
                <a:latin typeface="Poppins" panose="00000500000000000000" pitchFamily="2" charset="0"/>
                <a:cs typeface="Poppins" panose="00000500000000000000" pitchFamily="2" charset="0"/>
              </a:rPr>
              <a:t>time</a:t>
            </a: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Integrate it with the government database </a:t>
            </a:r>
            <a:r>
              <a:rPr lang="en-US" sz="2200" dirty="0">
                <a:solidFill>
                  <a:schemeClr val="tx1"/>
                </a:solidFill>
                <a:latin typeface="Poppins" panose="00000500000000000000" pitchFamily="2" charset="0"/>
                <a:cs typeface="Poppins" panose="00000500000000000000" pitchFamily="2" charset="0"/>
              </a:rPr>
              <a:t>that tracks the continuum of care including vaccine delivery</a:t>
            </a: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Undertake iterative, qualitative and quantitative gender intentional design</a:t>
            </a:r>
            <a:r>
              <a:rPr lang="en-US" sz="2200" b="1" dirty="0">
                <a:solidFill>
                  <a:schemeClr val="tx1"/>
                </a:solidFill>
                <a:latin typeface="Poppins" panose="00000500000000000000" pitchFamily="2" charset="0"/>
                <a:cs typeface="Poppins" panose="00000500000000000000" pitchFamily="2" charset="0"/>
              </a:rPr>
              <a:t> </a:t>
            </a:r>
            <a:r>
              <a:rPr lang="en-US" sz="2200" dirty="0">
                <a:solidFill>
                  <a:schemeClr val="tx1"/>
                </a:solidFill>
                <a:latin typeface="Poppins" panose="00000500000000000000" pitchFamily="2" charset="0"/>
                <a:cs typeface="Poppins" panose="00000500000000000000" pitchFamily="2" charset="0"/>
              </a:rPr>
              <a:t>to create digital solutions with respondents from your target groups</a:t>
            </a: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Use system generated data and face-to-face research</a:t>
            </a:r>
            <a:r>
              <a:rPr lang="en-US" sz="2200" dirty="0">
                <a:solidFill>
                  <a:srgbClr val="1D6959"/>
                </a:solidFill>
                <a:latin typeface="Poppins" panose="00000500000000000000" pitchFamily="2" charset="0"/>
                <a:cs typeface="Poppins" panose="00000500000000000000" pitchFamily="2" charset="0"/>
              </a:rPr>
              <a:t> </a:t>
            </a:r>
            <a:r>
              <a:rPr lang="en-US" sz="2200" dirty="0">
                <a:solidFill>
                  <a:schemeClr val="tx1"/>
                </a:solidFill>
                <a:latin typeface="Poppins" panose="00000500000000000000" pitchFamily="2" charset="0"/>
                <a:cs typeface="Poppins" panose="00000500000000000000" pitchFamily="2" charset="0"/>
              </a:rPr>
              <a:t>to monitor take up and usage</a:t>
            </a: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Conduct a process evaluation</a:t>
            </a:r>
            <a:r>
              <a:rPr lang="en-US" sz="2200" dirty="0">
                <a:solidFill>
                  <a:schemeClr val="tx1"/>
                </a:solidFill>
                <a:latin typeface="Poppins" panose="00000500000000000000" pitchFamily="2" charset="0"/>
                <a:cs typeface="Poppins" panose="00000500000000000000" pitchFamily="2" charset="0"/>
              </a:rPr>
              <a:t>, including to assess scalability and sustainability</a:t>
            </a:r>
          </a:p>
          <a:p>
            <a:pPr>
              <a:lnSpc>
                <a:spcPct val="114000"/>
              </a:lnSpc>
              <a:spcAft>
                <a:spcPts val="600"/>
              </a:spcAft>
            </a:pPr>
            <a:r>
              <a:rPr lang="en-US" sz="2200" b="1" dirty="0">
                <a:solidFill>
                  <a:srgbClr val="1D6959"/>
                </a:solidFill>
                <a:latin typeface="Poppins" panose="00000500000000000000" pitchFamily="2" charset="0"/>
                <a:cs typeface="Poppins" panose="00000500000000000000" pitchFamily="2" charset="0"/>
              </a:rPr>
              <a:t>Conduct a randomized controlled trial </a:t>
            </a:r>
            <a:r>
              <a:rPr lang="en-US" sz="2200" dirty="0">
                <a:solidFill>
                  <a:schemeClr val="tx1"/>
                </a:solidFill>
                <a:latin typeface="Poppins" panose="00000500000000000000" pitchFamily="2" charset="0"/>
                <a:cs typeface="Poppins" panose="00000500000000000000" pitchFamily="2" charset="0"/>
              </a:rPr>
              <a:t>to evaluate impact and cost effectiveness</a:t>
            </a:r>
          </a:p>
        </p:txBody>
      </p:sp>
      <p:sp>
        <p:nvSpPr>
          <p:cNvPr id="4" name="Rectangle 3">
            <a:extLst>
              <a:ext uri="{FF2B5EF4-FFF2-40B4-BE49-F238E27FC236}">
                <a16:creationId xmlns:a16="http://schemas.microsoft.com/office/drawing/2014/main" id="{84492D71-05ED-2570-7B8B-2D005B658A76}"/>
              </a:ext>
            </a:extLst>
          </p:cNvPr>
          <p:cNvSpPr/>
          <p:nvPr/>
        </p:nvSpPr>
        <p:spPr>
          <a:xfrm>
            <a:off x="609600" y="3771900"/>
            <a:ext cx="443071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C94F29-A1AE-88DF-6DBB-A973AC184F53}"/>
              </a:ext>
            </a:extLst>
          </p:cNvPr>
          <p:cNvSpPr/>
          <p:nvPr/>
        </p:nvSpPr>
        <p:spPr>
          <a:xfrm>
            <a:off x="594360" y="4122420"/>
            <a:ext cx="443071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old car clip art black and white. woman drives old car. clipart of ... -  ClipArt Best - ClipArt Best">
            <a:extLst>
              <a:ext uri="{FF2B5EF4-FFF2-40B4-BE49-F238E27FC236}">
                <a16:creationId xmlns:a16="http://schemas.microsoft.com/office/drawing/2014/main" id="{2BB44362-F80E-702C-D8F4-7207DEF51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79" y="608092"/>
            <a:ext cx="4038683" cy="209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054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5621000" cy="1166812"/>
          </a:xfrm>
        </p:spPr>
        <p:txBody>
          <a:bodyPr/>
          <a:lstStyle/>
          <a:p>
            <a:r>
              <a:rPr lang="en-US" sz="5400" b="0" dirty="0">
                <a:solidFill>
                  <a:srgbClr val="1F6B79"/>
                </a:solidFill>
                <a:latin typeface="Poppins" panose="020B0604020202020204" charset="0"/>
                <a:ea typeface="BBC Reith Sans Medium"/>
                <a:cs typeface="Poppins" panose="020B0604020202020204" charset="0"/>
              </a:rPr>
              <a:t>Key References and Resources</a:t>
            </a:r>
            <a:endParaRPr lang="fr-FR" sz="5400" b="0" dirty="0">
              <a:solidFill>
                <a:srgbClr val="1F6B79"/>
              </a:solidFill>
              <a:latin typeface="Poppins" panose="020B0604020202020204" charset="0"/>
              <a:ea typeface="BBC Reith Sans Medium"/>
              <a:cs typeface="Poppins" panose="020B0604020202020204" charset="0"/>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362200" y="2019300"/>
            <a:ext cx="13411200" cy="7359968"/>
          </a:xfrm>
        </p:spPr>
        <p:txBody>
          <a:bodyPr/>
          <a:lstStyle/>
          <a:p>
            <a:pPr marL="0" lvl="0" indent="0">
              <a:buNone/>
            </a:pPr>
            <a:r>
              <a:rPr lang="en-US" sz="2000" b="1" i="1" dirty="0">
                <a:solidFill>
                  <a:srgbClr val="196464"/>
                </a:solidFill>
                <a:latin typeface="Poppins Black" panose="00000A00000000000000" pitchFamily="2" charset="0"/>
                <a:cs typeface="Poppins Black" panose="00000A00000000000000" pitchFamily="2" charset="0"/>
              </a:rPr>
              <a:t>Guidance:</a:t>
            </a: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Digital Impact Alliance, </a:t>
            </a:r>
            <a:r>
              <a:rPr lang="en-US" sz="2000" i="1" dirty="0">
                <a:solidFill>
                  <a:prstClr val="black"/>
                </a:solidFill>
                <a:latin typeface="Poppins" panose="00000500000000000000" pitchFamily="2" charset="0"/>
                <a:cs typeface="Poppins" panose="00000500000000000000" pitchFamily="2" charset="0"/>
                <a:hlinkClick r:id="rId2"/>
              </a:rPr>
              <a:t>Principals of Digital Development</a:t>
            </a:r>
            <a:r>
              <a:rPr lang="en-US" sz="2000" i="1" dirty="0">
                <a:solidFill>
                  <a:prstClr val="black"/>
                </a:solidFill>
                <a:latin typeface="Poppins" panose="00000500000000000000" pitchFamily="2" charset="0"/>
                <a:cs typeface="Poppins" panose="00000500000000000000" pitchFamily="2" charset="0"/>
              </a:rPr>
              <a:t>  </a:t>
            </a: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USAID (2022), </a:t>
            </a:r>
            <a:r>
              <a:rPr lang="en-US" sz="2000" i="1" dirty="0">
                <a:solidFill>
                  <a:prstClr val="black"/>
                </a:solidFill>
                <a:latin typeface="Poppins" panose="00000500000000000000" pitchFamily="2" charset="0"/>
                <a:cs typeface="Poppins" panose="00000500000000000000" pitchFamily="2" charset="0"/>
                <a:hlinkClick r:id="rId3"/>
              </a:rPr>
              <a:t>DIGITAL LITERACY PRIMER, How to Build Digital Literacy into USAID Programming</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UN University, Gender &amp; Health Hub (2021). </a:t>
            </a:r>
            <a:r>
              <a:rPr lang="en-US" sz="2000" i="1" dirty="0">
                <a:solidFill>
                  <a:prstClr val="black"/>
                </a:solidFill>
                <a:latin typeface="Poppins" panose="00000500000000000000" pitchFamily="2" charset="0"/>
                <a:cs typeface="Poppins" panose="00000500000000000000" pitchFamily="2" charset="0"/>
                <a:hlinkClick r:id="rId4"/>
              </a:rPr>
              <a:t>Guidance note and checklist for tackling gender-related barriers to equitable COVID-19 vaccine deployment</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Chamberlain et al. (2021) </a:t>
            </a:r>
            <a:r>
              <a:rPr lang="en-US" sz="2000" i="1" dirty="0">
                <a:solidFill>
                  <a:srgbClr val="333333"/>
                </a:solidFill>
                <a:latin typeface="Poppins" panose="00000500000000000000" pitchFamily="2" charset="0"/>
                <a:cs typeface="Poppins" panose="00000500000000000000" pitchFamily="2" charset="0"/>
                <a:hlinkClick r:id="rId5"/>
              </a:rPr>
              <a:t>Ten lessons learnt: scaling and transitioning one of the largest mobile health communication </a:t>
            </a:r>
            <a:r>
              <a:rPr lang="en-US" sz="2000" i="1" dirty="0" err="1">
                <a:solidFill>
                  <a:srgbClr val="333333"/>
                </a:solidFill>
                <a:latin typeface="Poppins" panose="00000500000000000000" pitchFamily="2" charset="0"/>
                <a:cs typeface="Poppins" panose="00000500000000000000" pitchFamily="2" charset="0"/>
                <a:hlinkClick r:id="rId5"/>
              </a:rPr>
              <a:t>programmes</a:t>
            </a:r>
            <a:r>
              <a:rPr lang="en-US" sz="2000" i="1" dirty="0">
                <a:solidFill>
                  <a:srgbClr val="333333"/>
                </a:solidFill>
                <a:latin typeface="Poppins" panose="00000500000000000000" pitchFamily="2" charset="0"/>
                <a:cs typeface="Poppins" panose="00000500000000000000" pitchFamily="2" charset="0"/>
                <a:hlinkClick r:id="rId5"/>
              </a:rPr>
              <a:t> in the world to a national government   </a:t>
            </a:r>
          </a:p>
          <a:p>
            <a:pPr lvl="1">
              <a:buFont typeface="Arial" panose="020B0604020202020204" pitchFamily="34" charset="0"/>
              <a:buChar char="•"/>
            </a:pPr>
            <a:r>
              <a:rPr lang="en-US" sz="2000" dirty="0">
                <a:solidFill>
                  <a:srgbClr val="333333"/>
                </a:solidFill>
                <a:latin typeface="Poppins" panose="00000500000000000000" pitchFamily="2" charset="0"/>
                <a:cs typeface="Poppins" panose="00000500000000000000" pitchFamily="2" charset="0"/>
              </a:rPr>
              <a:t>Chamberlain et al. (2022) </a:t>
            </a:r>
            <a:r>
              <a:rPr lang="en-US" sz="2000" i="1" dirty="0">
                <a:solidFill>
                  <a:prstClr val="black"/>
                </a:solidFill>
                <a:latin typeface="Poppins" panose="00000500000000000000" pitchFamily="2" charset="0"/>
                <a:cs typeface="Poppins" panose="00000500000000000000" pitchFamily="2" charset="0"/>
                <a:hlinkClick r:id="rId6"/>
              </a:rPr>
              <a:t>Lessons learnt from applying a human-</a:t>
            </a:r>
            <a:r>
              <a:rPr lang="en-US" sz="2000" i="1" dirty="0" err="1">
                <a:solidFill>
                  <a:prstClr val="black"/>
                </a:solidFill>
                <a:latin typeface="Poppins" panose="00000500000000000000" pitchFamily="2" charset="0"/>
                <a:cs typeface="Poppins" panose="00000500000000000000" pitchFamily="2" charset="0"/>
                <a:hlinkClick r:id="rId6"/>
              </a:rPr>
              <a:t>centred</a:t>
            </a:r>
            <a:r>
              <a:rPr lang="en-US" sz="2000" i="1" dirty="0">
                <a:solidFill>
                  <a:prstClr val="black"/>
                </a:solidFill>
                <a:latin typeface="Poppins" panose="00000500000000000000" pitchFamily="2" charset="0"/>
                <a:cs typeface="Poppins" panose="00000500000000000000" pitchFamily="2" charset="0"/>
                <a:hlinkClick r:id="rId6"/>
              </a:rPr>
              <a:t> design process to develop one of the largest mobile health communication </a:t>
            </a:r>
            <a:r>
              <a:rPr lang="en-US" sz="2000" i="1" dirty="0" err="1">
                <a:solidFill>
                  <a:prstClr val="black"/>
                </a:solidFill>
                <a:latin typeface="Poppins" panose="00000500000000000000" pitchFamily="2" charset="0"/>
                <a:cs typeface="Poppins" panose="00000500000000000000" pitchFamily="2" charset="0"/>
                <a:hlinkClick r:id="rId6"/>
              </a:rPr>
              <a:t>programmes</a:t>
            </a:r>
            <a:r>
              <a:rPr lang="en-US" sz="2000" i="1" dirty="0">
                <a:solidFill>
                  <a:prstClr val="black"/>
                </a:solidFill>
                <a:latin typeface="Poppins" panose="00000500000000000000" pitchFamily="2" charset="0"/>
                <a:cs typeface="Poppins" panose="00000500000000000000" pitchFamily="2" charset="0"/>
                <a:hlinkClick r:id="rId6"/>
              </a:rPr>
              <a:t> in the world</a:t>
            </a:r>
            <a:endParaRPr lang="en-US" sz="2000" i="1" dirty="0">
              <a:solidFill>
                <a:prstClr val="black"/>
              </a:solidFill>
              <a:latin typeface="Poppins" panose="00000500000000000000" pitchFamily="2" charset="0"/>
              <a:cs typeface="Poppins" panose="00000500000000000000" pitchFamily="2" charset="0"/>
            </a:endParaRPr>
          </a:p>
          <a:p>
            <a:pPr marL="0" indent="0">
              <a:buNone/>
            </a:pPr>
            <a:r>
              <a:rPr lang="en-US" sz="2000" b="1" i="1" dirty="0">
                <a:solidFill>
                  <a:srgbClr val="196464"/>
                </a:solidFill>
                <a:latin typeface="Poppins Black" panose="00000A00000000000000" pitchFamily="2" charset="0"/>
                <a:cs typeface="Poppins Black" panose="00000A00000000000000" pitchFamily="2" charset="0"/>
              </a:rPr>
              <a:t>Further Reading</a:t>
            </a: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Gates MF. (2014). </a:t>
            </a:r>
            <a:r>
              <a:rPr lang="en-US" sz="2000" i="1" dirty="0">
                <a:solidFill>
                  <a:prstClr val="black"/>
                </a:solidFill>
                <a:latin typeface="Poppins" panose="00000500000000000000" pitchFamily="2" charset="0"/>
                <a:cs typeface="Poppins" panose="00000500000000000000" pitchFamily="2" charset="0"/>
                <a:hlinkClick r:id="rId7"/>
              </a:rPr>
              <a:t>Putting women and girls at the center of development</a:t>
            </a:r>
            <a:r>
              <a:rPr lang="en-US" sz="2000" i="1" dirty="0">
                <a:solidFill>
                  <a:prstClr val="black"/>
                </a:solidFill>
                <a:latin typeface="Poppins" panose="00000500000000000000" pitchFamily="2" charset="0"/>
                <a:cs typeface="Poppins" panose="00000500000000000000" pitchFamily="2" charset="0"/>
              </a:rPr>
              <a:t>. </a:t>
            </a: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GSMA (2021) </a:t>
            </a:r>
            <a:r>
              <a:rPr lang="en-US" sz="2000" i="1" dirty="0">
                <a:solidFill>
                  <a:prstClr val="black"/>
                </a:solidFill>
                <a:latin typeface="Poppins" panose="00000500000000000000" pitchFamily="2" charset="0"/>
                <a:cs typeface="Poppins" panose="00000500000000000000" pitchFamily="2" charset="0"/>
                <a:hlinkClick r:id="rId8"/>
              </a:rPr>
              <a:t>The Mobile Gender Gap Report 2021</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GB" sz="2000" i="1" dirty="0">
                <a:solidFill>
                  <a:prstClr val="black"/>
                </a:solidFill>
                <a:latin typeface="Poppins" panose="00000500000000000000" pitchFamily="2" charset="0"/>
                <a:ea typeface="Times New Roman" panose="02020603050405020304" pitchFamily="18" charset="0"/>
                <a:cs typeface="Poppins" panose="00000500000000000000" pitchFamily="2" charset="0"/>
              </a:rPr>
              <a:t>A.E. </a:t>
            </a:r>
            <a:r>
              <a:rPr lang="en-GB" sz="2000" i="1" dirty="0" err="1">
                <a:solidFill>
                  <a:prstClr val="black"/>
                </a:solidFill>
                <a:latin typeface="Poppins" panose="00000500000000000000" pitchFamily="2" charset="0"/>
                <a:ea typeface="Times New Roman" panose="02020603050405020304" pitchFamily="18" charset="0"/>
                <a:cs typeface="Poppins" panose="00000500000000000000" pitchFamily="2" charset="0"/>
              </a:rPr>
              <a:t>LeFevre</a:t>
            </a:r>
            <a:r>
              <a:rPr lang="en-GB" sz="2000" i="1" dirty="0">
                <a:solidFill>
                  <a:prstClr val="black"/>
                </a:solidFill>
                <a:latin typeface="Poppins" panose="00000500000000000000" pitchFamily="2" charset="0"/>
                <a:ea typeface="Times New Roman" panose="02020603050405020304" pitchFamily="18" charset="0"/>
                <a:cs typeface="Poppins" panose="00000500000000000000" pitchFamily="2" charset="0"/>
              </a:rPr>
              <a:t> et al. (2020). </a:t>
            </a:r>
            <a:r>
              <a:rPr lang="en-GB" sz="2000" i="1" dirty="0">
                <a:solidFill>
                  <a:prstClr val="black"/>
                </a:solidFill>
                <a:latin typeface="Poppins" panose="00000500000000000000" pitchFamily="2" charset="0"/>
                <a:ea typeface="Times New Roman" panose="02020603050405020304" pitchFamily="18" charset="0"/>
                <a:cs typeface="Poppins" panose="00000500000000000000" pitchFamily="2" charset="0"/>
                <a:hlinkClick r:id="rId9"/>
              </a:rPr>
              <a:t>Does women's mobile phone ownership matter for health? Evidence from 15 countries</a:t>
            </a:r>
            <a:r>
              <a:rPr lang="en-GB" sz="2000" i="1" dirty="0">
                <a:solidFill>
                  <a:prstClr val="black"/>
                </a:solidFill>
                <a:latin typeface="Poppins" panose="00000500000000000000" pitchFamily="2" charset="0"/>
                <a:ea typeface="Times New Roman" panose="02020603050405020304" pitchFamily="18" charset="0"/>
                <a:cs typeface="Poppins" panose="00000500000000000000" pitchFamily="2" charset="0"/>
              </a:rPr>
              <a:t>, </a:t>
            </a: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BBC Media Action (2022). </a:t>
            </a:r>
            <a:r>
              <a:rPr lang="en-US" sz="2000" i="1" dirty="0">
                <a:solidFill>
                  <a:prstClr val="black"/>
                </a:solidFill>
                <a:latin typeface="Poppins" panose="00000500000000000000" pitchFamily="2" charset="0"/>
                <a:cs typeface="Poppins" panose="00000500000000000000" pitchFamily="2" charset="0"/>
                <a:hlinkClick r:id="rId10"/>
              </a:rPr>
              <a:t>Why aren’t women part of the conversation?  </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UNICEF (2021), </a:t>
            </a:r>
            <a:r>
              <a:rPr lang="en-US" sz="2000" i="1" dirty="0">
                <a:solidFill>
                  <a:prstClr val="black"/>
                </a:solidFill>
                <a:latin typeface="Poppins" panose="00000500000000000000" pitchFamily="2" charset="0"/>
                <a:cs typeface="Poppins" panose="00000500000000000000" pitchFamily="2" charset="0"/>
                <a:hlinkClick r:id="rId11"/>
              </a:rPr>
              <a:t>What we know about the gender digital divide for girls?</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Scott K et al. (2021). </a:t>
            </a:r>
            <a:r>
              <a:rPr lang="en-US" sz="2000" i="1" dirty="0">
                <a:solidFill>
                  <a:prstClr val="black"/>
                </a:solidFill>
                <a:latin typeface="Poppins" panose="00000500000000000000" pitchFamily="2" charset="0"/>
                <a:cs typeface="Poppins" panose="00000500000000000000" pitchFamily="2" charset="0"/>
                <a:hlinkClick r:id="rId12"/>
              </a:rPr>
              <a:t>Freedom within a cage</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BBC Media Action (2021). </a:t>
            </a:r>
            <a:r>
              <a:rPr lang="en-US" sz="2000" i="1" dirty="0">
                <a:solidFill>
                  <a:prstClr val="black"/>
                </a:solidFill>
                <a:latin typeface="Poppins" panose="00000500000000000000" pitchFamily="2" charset="0"/>
                <a:cs typeface="Poppins" panose="00000500000000000000" pitchFamily="2" charset="0"/>
                <a:hlinkClick r:id="rId13"/>
              </a:rPr>
              <a:t>Increasing women’s digital literacy in India: what works </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Ward V et al. (2021). </a:t>
            </a:r>
            <a:r>
              <a:rPr lang="en-US" sz="2000" i="1" dirty="0">
                <a:solidFill>
                  <a:prstClr val="black"/>
                </a:solidFill>
                <a:latin typeface="Poppins" panose="00000500000000000000" pitchFamily="2" charset="0"/>
                <a:cs typeface="Poppins" panose="00000500000000000000" pitchFamily="2" charset="0"/>
                <a:hlinkClick r:id="rId14"/>
              </a:rPr>
              <a:t>Implementing health communication tools at scale</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CGAP (2020). </a:t>
            </a:r>
            <a:r>
              <a:rPr lang="en-US" sz="2000" i="1" dirty="0">
                <a:solidFill>
                  <a:prstClr val="black"/>
                </a:solidFill>
                <a:latin typeface="Poppins" panose="00000500000000000000" pitchFamily="2" charset="0"/>
                <a:cs typeface="Poppins" panose="00000500000000000000" pitchFamily="2" charset="0"/>
                <a:hlinkClick r:id="rId15"/>
              </a:rPr>
              <a:t>The Digital Gender Divide Won’t Close by Itself – Here’s Why</a:t>
            </a:r>
            <a:endParaRPr lang="en-US" sz="2000" i="1"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i="1" dirty="0">
                <a:solidFill>
                  <a:prstClr val="black"/>
                </a:solidFill>
                <a:latin typeface="Poppins" panose="00000500000000000000" pitchFamily="2" charset="0"/>
                <a:cs typeface="Poppins" panose="00000500000000000000" pitchFamily="2" charset="0"/>
              </a:rPr>
              <a:t>BMJ Global Health (2021). </a:t>
            </a:r>
            <a:r>
              <a:rPr lang="en-US" sz="2000" i="1" dirty="0">
                <a:solidFill>
                  <a:srgbClr val="000000"/>
                </a:solidFill>
                <a:latin typeface="Poppins" panose="00000500000000000000" pitchFamily="2" charset="0"/>
                <a:cs typeface="Poppins" panose="00000500000000000000" pitchFamily="2" charset="0"/>
                <a:hlinkClick r:id="rId16"/>
              </a:rPr>
              <a:t>Digital Innovations for Community and Primary Health in India</a:t>
            </a:r>
            <a:endParaRPr lang="en-US" sz="2000" i="1" dirty="0">
              <a:solidFill>
                <a:srgbClr val="000000"/>
              </a:solidFill>
              <a:latin typeface="Poppins" panose="00000500000000000000" pitchFamily="2" charset="0"/>
              <a:cs typeface="Poppins" panose="00000500000000000000" pitchFamily="2" charset="0"/>
            </a:endParaRPr>
          </a:p>
          <a:p>
            <a:endParaRPr lang="fr-FR" dirty="0">
              <a:latin typeface="Poppins" panose="00000500000000000000" pitchFamily="2" charset="0"/>
              <a:cs typeface="Poppins" panose="00000500000000000000" pitchFamily="2" charset="0"/>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2000" y="547689"/>
            <a:ext cx="1174432" cy="1174432"/>
          </a:xfrm>
          <a:prstGeom prst="rect">
            <a:avLst/>
          </a:prstGeom>
        </p:spPr>
      </p:pic>
    </p:spTree>
    <p:extLst>
      <p:ext uri="{BB962C8B-B14F-4D97-AF65-F5344CB8AC3E}">
        <p14:creationId xmlns:p14="http://schemas.microsoft.com/office/powerpoint/2010/main" val="50107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55310"/>
            <a:ext cx="14630400" cy="1166812"/>
          </a:xfrm>
        </p:spPr>
        <p:txBody>
          <a:bodyPr/>
          <a:lstStyle/>
          <a:p>
            <a:r>
              <a:rPr lang="fr-FR" sz="6600" b="0" dirty="0" err="1">
                <a:solidFill>
                  <a:srgbClr val="1F6B79"/>
                </a:solidFill>
              </a:rPr>
              <a:t>Outline</a:t>
            </a:r>
            <a:endParaRPr lang="fr-FR" sz="6600" b="0" dirty="0">
              <a:solidFill>
                <a:srgbClr val="1F6B79"/>
              </a:solidFill>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552700" y="2476500"/>
            <a:ext cx="13335000" cy="5715000"/>
          </a:xfrm>
        </p:spPr>
        <p:txBody>
          <a:bodyPr/>
          <a:lstStyle/>
          <a:p>
            <a:pPr>
              <a:lnSpc>
                <a:spcPct val="114000"/>
              </a:lnSpc>
              <a:spcAft>
                <a:spcPts val="1200"/>
              </a:spcAft>
            </a:pPr>
            <a:r>
              <a:rPr lang="en-US" sz="4000" spc="600" dirty="0">
                <a:solidFill>
                  <a:srgbClr val="1F6B79"/>
                </a:solidFill>
                <a:latin typeface="Poppins" pitchFamily="2" charset="77"/>
                <a:cs typeface="Poppins" pitchFamily="2" charset="77"/>
              </a:rPr>
              <a:t>Learning objectives</a:t>
            </a:r>
          </a:p>
          <a:p>
            <a:pPr>
              <a:lnSpc>
                <a:spcPct val="114000"/>
              </a:lnSpc>
              <a:spcAft>
                <a:spcPts val="1200"/>
              </a:spcAft>
            </a:pPr>
            <a:r>
              <a:rPr lang="en-US" sz="4000" spc="600" dirty="0">
                <a:solidFill>
                  <a:srgbClr val="1F6B79"/>
                </a:solidFill>
                <a:latin typeface="Poppins" pitchFamily="2" charset="77"/>
                <a:cs typeface="Poppins" pitchFamily="2" charset="77"/>
              </a:rPr>
              <a:t>Definitions</a:t>
            </a:r>
          </a:p>
          <a:p>
            <a:pPr>
              <a:lnSpc>
                <a:spcPct val="114000"/>
              </a:lnSpc>
              <a:spcAft>
                <a:spcPts val="1200"/>
              </a:spcAft>
            </a:pPr>
            <a:r>
              <a:rPr lang="en-US" sz="4000" spc="600" dirty="0">
                <a:solidFill>
                  <a:srgbClr val="1F6B79"/>
                </a:solidFill>
                <a:latin typeface="Poppins" pitchFamily="2" charset="77"/>
                <a:cs typeface="Poppins" pitchFamily="2" charset="77"/>
              </a:rPr>
              <a:t>What is gender intentional design?</a:t>
            </a:r>
          </a:p>
          <a:p>
            <a:pPr>
              <a:lnSpc>
                <a:spcPct val="114000"/>
              </a:lnSpc>
              <a:spcAft>
                <a:spcPts val="1200"/>
              </a:spcAft>
            </a:pPr>
            <a:r>
              <a:rPr lang="en-US" sz="4000" spc="600" dirty="0">
                <a:solidFill>
                  <a:srgbClr val="1F6B79"/>
                </a:solidFill>
                <a:latin typeface="Poppins" pitchFamily="2" charset="77"/>
                <a:cs typeface="Poppins" pitchFamily="2" charset="77"/>
              </a:rPr>
              <a:t>Why does it matter? </a:t>
            </a:r>
          </a:p>
          <a:p>
            <a:pPr>
              <a:lnSpc>
                <a:spcPct val="114000"/>
              </a:lnSpc>
              <a:spcAft>
                <a:spcPts val="1200"/>
              </a:spcAft>
            </a:pPr>
            <a:r>
              <a:rPr lang="en-US" sz="4000" spc="600" dirty="0">
                <a:solidFill>
                  <a:srgbClr val="1F6B79"/>
                </a:solidFill>
                <a:latin typeface="Poppins" pitchFamily="2" charset="77"/>
                <a:cs typeface="Poppins" pitchFamily="2" charset="77"/>
              </a:rPr>
              <a:t>Examples from the field</a:t>
            </a:r>
          </a:p>
          <a:p>
            <a:pPr>
              <a:lnSpc>
                <a:spcPct val="114000"/>
              </a:lnSpc>
              <a:spcAft>
                <a:spcPts val="1200"/>
              </a:spcAft>
            </a:pPr>
            <a:r>
              <a:rPr lang="en-US" sz="4000" spc="600" dirty="0">
                <a:solidFill>
                  <a:srgbClr val="1F6B79"/>
                </a:solidFill>
                <a:latin typeface="Poppins" pitchFamily="2" charset="77"/>
                <a:cs typeface="Poppins" pitchFamily="2" charset="77"/>
              </a:rPr>
              <a:t>How do you do it?</a:t>
            </a: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b="0" dirty="0">
                <a:solidFill>
                  <a:srgbClr val="0D5259"/>
                </a:solidFill>
              </a:rPr>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362200" y="2400300"/>
            <a:ext cx="12405360" cy="6705600"/>
          </a:xfrm>
        </p:spPr>
        <p:txBody>
          <a:bodyPr lIns="91440" tIns="45720" rIns="91440" bIns="45720" anchor="t"/>
          <a:lstStyle/>
          <a:p>
            <a:pPr marL="0" indent="0">
              <a:buNone/>
            </a:pPr>
            <a:r>
              <a:rPr lang="en-US" sz="3600" b="1" dirty="0">
                <a:solidFill>
                  <a:srgbClr val="196464"/>
                </a:solidFill>
                <a:latin typeface="Poppins Light" panose="00000400000000000000" pitchFamily="2" charset="0"/>
                <a:cs typeface="Poppins Light" panose="00000400000000000000" pitchFamily="2" charset="0"/>
              </a:rPr>
              <a:t>Participants will…</a:t>
            </a:r>
            <a:br>
              <a:rPr lang="en-US" b="1" dirty="0">
                <a:solidFill>
                  <a:srgbClr val="095E9E"/>
                </a:solidFill>
                <a:latin typeface="Poppins Black" panose="00000A00000000000000" pitchFamily="2" charset="0"/>
                <a:cs typeface="Poppins Black" panose="00000A00000000000000" pitchFamily="2" charset="0"/>
              </a:rPr>
            </a:br>
            <a:endParaRPr lang="en-US" b="1" dirty="0">
              <a:solidFill>
                <a:srgbClr val="095E9E"/>
              </a:solidFill>
              <a:latin typeface="Poppins Black" panose="00000A00000000000000" pitchFamily="2" charset="0"/>
              <a:cs typeface="Poppins Black" panose="00000A00000000000000" pitchFamily="2" charset="0"/>
            </a:endParaRPr>
          </a:p>
          <a:p>
            <a:r>
              <a:rPr lang="en-US" sz="3600" dirty="0">
                <a:solidFill>
                  <a:srgbClr val="1D6959"/>
                </a:solidFill>
              </a:rPr>
              <a:t>Have greater knowledge of gender intentional design and the risks of gender-blind design</a:t>
            </a:r>
          </a:p>
          <a:p>
            <a:endParaRPr lang="en-US" sz="3600" dirty="0">
              <a:solidFill>
                <a:srgbClr val="1D6959"/>
              </a:solidFill>
            </a:endParaRPr>
          </a:p>
          <a:p>
            <a:r>
              <a:rPr lang="en-US" sz="3600" dirty="0">
                <a:solidFill>
                  <a:srgbClr val="1D6959"/>
                </a:solidFill>
                <a:latin typeface="Poppins Light"/>
                <a:cs typeface="Poppins Light"/>
              </a:rPr>
              <a:t>Understand why gender intentional design is more likely to result in inclusive digital solutions for vaccine programs</a:t>
            </a:r>
            <a:br>
              <a:rPr lang="en-US" sz="3600" dirty="0">
                <a:solidFill>
                  <a:srgbClr val="1D6959"/>
                </a:solidFill>
              </a:rPr>
            </a:br>
            <a:endParaRPr lang="en-US" sz="3600" dirty="0">
              <a:solidFill>
                <a:srgbClr val="1D6959"/>
              </a:solidFill>
            </a:endParaRPr>
          </a:p>
          <a:p>
            <a:r>
              <a:rPr lang="en-US" sz="3600" dirty="0">
                <a:solidFill>
                  <a:srgbClr val="1D6959"/>
                </a:solidFill>
              </a:rPr>
              <a:t>Feel more confident in their ability to design inclusive digital solutions for vaccine programs</a:t>
            </a: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b="0" dirty="0" err="1">
                <a:solidFill>
                  <a:srgbClr val="1F6B79"/>
                </a:solidFill>
              </a:rPr>
              <a:t>Definitions</a:t>
            </a:r>
            <a:endParaRPr lang="fr-FR" b="0" dirty="0">
              <a:solidFill>
                <a:srgbClr val="1F6B79"/>
              </a:solidFill>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874520" y="2019300"/>
            <a:ext cx="13213080" cy="7848599"/>
          </a:xfrm>
        </p:spPr>
        <p:txBody>
          <a:bodyPr/>
          <a:lstStyle/>
          <a:p>
            <a:pPr>
              <a:lnSpc>
                <a:spcPct val="114000"/>
              </a:lnSpc>
              <a:spcBef>
                <a:spcPts val="600"/>
              </a:spcBef>
              <a:spcAft>
                <a:spcPts val="600"/>
              </a:spcAft>
            </a:pPr>
            <a:r>
              <a:rPr lang="en-US" sz="3600" b="1" dirty="0">
                <a:solidFill>
                  <a:srgbClr val="196464"/>
                </a:solidFill>
                <a:latin typeface="Poppins Light" panose="00000400000000000000" pitchFamily="2" charset="0"/>
                <a:cs typeface="Poppins Light" panose="00000400000000000000" pitchFamily="2" charset="0"/>
              </a:rPr>
              <a:t>Gender digital divide</a:t>
            </a:r>
          </a:p>
          <a:p>
            <a:pPr marL="457200" lvl="1" indent="0">
              <a:lnSpc>
                <a:spcPct val="114000"/>
              </a:lnSpc>
              <a:spcBef>
                <a:spcPts val="600"/>
              </a:spcBef>
              <a:spcAft>
                <a:spcPts val="600"/>
              </a:spcAft>
              <a:buNone/>
            </a:pPr>
            <a:r>
              <a:rPr lang="en-US" sz="2800" dirty="0"/>
              <a:t>The Gender Digital Divide refers to women and girls’ lack of access to, use and development of  information communication technologies - </a:t>
            </a:r>
            <a:r>
              <a:rPr lang="en-US" sz="2800" i="1" dirty="0"/>
              <a:t>US State Department</a:t>
            </a:r>
          </a:p>
          <a:p>
            <a:pPr>
              <a:lnSpc>
                <a:spcPct val="114000"/>
              </a:lnSpc>
              <a:spcBef>
                <a:spcPts val="600"/>
              </a:spcBef>
              <a:spcAft>
                <a:spcPts val="600"/>
              </a:spcAft>
            </a:pPr>
            <a:r>
              <a:rPr lang="en-US" sz="3600" b="1" dirty="0">
                <a:solidFill>
                  <a:srgbClr val="196464"/>
                </a:solidFill>
                <a:latin typeface="Poppins Light" panose="00000400000000000000" pitchFamily="2" charset="0"/>
                <a:cs typeface="Poppins Light" panose="00000400000000000000" pitchFamily="2" charset="0"/>
              </a:rPr>
              <a:t>Digital literacy</a:t>
            </a:r>
          </a:p>
          <a:p>
            <a:pPr marL="457200" lvl="1" indent="0">
              <a:lnSpc>
                <a:spcPct val="114000"/>
              </a:lnSpc>
              <a:spcBef>
                <a:spcPts val="600"/>
              </a:spcBef>
              <a:spcAft>
                <a:spcPts val="600"/>
              </a:spcAft>
              <a:buNone/>
            </a:pPr>
            <a:r>
              <a:rPr lang="en-US" sz="2800" dirty="0"/>
              <a:t>“Digital literacy is the ability of individuals and communities to understand and use digital technologies for meaningful actions within life situations” - </a:t>
            </a:r>
            <a:r>
              <a:rPr lang="en-US" sz="2800" i="1" dirty="0"/>
              <a:t>Digital Literacy Mission, Government of India </a:t>
            </a:r>
          </a:p>
          <a:p>
            <a:pPr>
              <a:lnSpc>
                <a:spcPct val="114000"/>
              </a:lnSpc>
              <a:spcBef>
                <a:spcPts val="600"/>
              </a:spcBef>
              <a:spcAft>
                <a:spcPts val="600"/>
              </a:spcAft>
            </a:pPr>
            <a:r>
              <a:rPr lang="en-US" sz="3600" b="1" dirty="0">
                <a:solidFill>
                  <a:srgbClr val="196464"/>
                </a:solidFill>
                <a:latin typeface="Poppins Light" panose="00000400000000000000" pitchFamily="2" charset="0"/>
                <a:cs typeface="Poppins Light" panose="00000400000000000000" pitchFamily="2" charset="0"/>
              </a:rPr>
              <a:t>Gender intentionality</a:t>
            </a:r>
          </a:p>
          <a:p>
            <a:pPr marL="457200" lvl="1" indent="0">
              <a:lnSpc>
                <a:spcPct val="114000"/>
              </a:lnSpc>
              <a:spcBef>
                <a:spcPts val="600"/>
              </a:spcBef>
              <a:spcAft>
                <a:spcPts val="600"/>
              </a:spcAft>
              <a:buNone/>
            </a:pPr>
            <a:r>
              <a:rPr lang="en-US" sz="2800" dirty="0"/>
              <a:t>“Gender intentionality means identifying and understanding gender inequalities, gender-based constraints, and inequitable norms and dynamics and taking steps to address them.” - </a:t>
            </a:r>
            <a:r>
              <a:rPr lang="en-US" sz="2800" i="1" dirty="0"/>
              <a:t>Melinda Gates</a:t>
            </a:r>
          </a:p>
          <a:p>
            <a:pPr marL="457200" lvl="1" indent="0">
              <a:lnSpc>
                <a:spcPct val="114000"/>
              </a:lnSpc>
              <a:spcBef>
                <a:spcPts val="600"/>
              </a:spcBef>
              <a:spcAft>
                <a:spcPts val="600"/>
              </a:spcAft>
              <a:buNone/>
            </a:pPr>
            <a:endParaRPr lang="en-US" sz="2800" dirty="0"/>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654051"/>
            <a:ext cx="1014080" cy="839151"/>
          </a:xfrm>
          <a:prstGeom prst="rect">
            <a:avLst/>
          </a:prstGeom>
        </p:spPr>
      </p:pic>
    </p:spTree>
    <p:extLst>
      <p:ext uri="{BB962C8B-B14F-4D97-AF65-F5344CB8AC3E}">
        <p14:creationId xmlns:p14="http://schemas.microsoft.com/office/powerpoint/2010/main" val="428413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en-US" sz="5400" dirty="0">
                <a:solidFill>
                  <a:srgbClr val="1F6B79"/>
                </a:solidFill>
              </a:rPr>
              <a:t>What is gender intentional design ?</a:t>
            </a:r>
          </a:p>
        </p:txBody>
      </p:sp>
    </p:spTree>
    <p:extLst>
      <p:ext uri="{BB962C8B-B14F-4D97-AF65-F5344CB8AC3E}">
        <p14:creationId xmlns:p14="http://schemas.microsoft.com/office/powerpoint/2010/main" val="142196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92894"/>
            <a:ext cx="13335000" cy="1116806"/>
          </a:xfrm>
        </p:spPr>
        <p:txBody>
          <a:bodyPr/>
          <a:lstStyle/>
          <a:p>
            <a:r>
              <a:rPr lang="en-US" sz="5400" b="0" dirty="0">
                <a:solidFill>
                  <a:srgbClr val="1F6B79"/>
                </a:solidFill>
              </a:rPr>
              <a:t>A continuum of approaches to action on gender and health</a:t>
            </a:r>
            <a:br>
              <a:rPr lang="en-US" sz="5400" dirty="0"/>
            </a:br>
            <a:endParaRPr lang="en-US" sz="5400" dirty="0"/>
          </a:p>
        </p:txBody>
      </p:sp>
      <p:sp>
        <p:nvSpPr>
          <p:cNvPr id="3" name="TextBox 2">
            <a:extLst>
              <a:ext uri="{FF2B5EF4-FFF2-40B4-BE49-F238E27FC236}">
                <a16:creationId xmlns:a16="http://schemas.microsoft.com/office/drawing/2014/main" id="{8035B2CF-3CF8-4BD3-6F72-28CDA3574EFC}"/>
              </a:ext>
            </a:extLst>
          </p:cNvPr>
          <p:cNvSpPr txBox="1"/>
          <p:nvPr/>
        </p:nvSpPr>
        <p:spPr>
          <a:xfrm>
            <a:off x="3048000" y="9041368"/>
            <a:ext cx="13069019" cy="369332"/>
          </a:xfrm>
          <a:prstGeom prst="rect">
            <a:avLst/>
          </a:prstGeom>
          <a:noFill/>
        </p:spPr>
        <p:txBody>
          <a:bodyPr wrap="square" rtlCol="0">
            <a:spAutoFit/>
          </a:bodyPr>
          <a:lstStyle/>
          <a:p>
            <a:r>
              <a:rPr lang="en-US" dirty="0"/>
              <a:t>A. Pederson et al</a:t>
            </a:r>
            <a:r>
              <a:rPr lang="en-US" dirty="0">
                <a:solidFill>
                  <a:srgbClr val="111111"/>
                </a:solidFill>
                <a:latin typeface="Roboto" panose="02000000000000000000" pitchFamily="2" charset="0"/>
              </a:rPr>
              <a:t> (</a:t>
            </a:r>
            <a:r>
              <a:rPr lang="en-US" dirty="0">
                <a:solidFill>
                  <a:srgbClr val="555555"/>
                </a:solidFill>
                <a:latin typeface="Roboto" panose="02000000000000000000" pitchFamily="2" charset="0"/>
              </a:rPr>
              <a:t>September 2014), </a:t>
            </a:r>
            <a:r>
              <a:rPr lang="en-US" u="sng" dirty="0">
                <a:solidFill>
                  <a:srgbClr val="555555"/>
                </a:solidFill>
                <a:latin typeface="inherit"/>
                <a:hlinkClick r:id="rId3"/>
              </a:rPr>
              <a:t>Health Promotion International</a:t>
            </a:r>
            <a:r>
              <a:rPr lang="en-US" dirty="0">
                <a:solidFill>
                  <a:srgbClr val="555555"/>
                </a:solidFill>
                <a:latin typeface="Roboto" panose="02000000000000000000" pitchFamily="2" charset="0"/>
              </a:rPr>
              <a:t> 30(1) DOI:</a:t>
            </a:r>
            <a:r>
              <a:rPr lang="en-US" u="sng" dirty="0">
                <a:solidFill>
                  <a:srgbClr val="555555"/>
                </a:solidFill>
                <a:latin typeface="inherit"/>
                <a:hlinkClick r:id="rId4"/>
              </a:rPr>
              <a:t>10.1093/</a:t>
            </a:r>
            <a:r>
              <a:rPr lang="en-US" u="sng" dirty="0" err="1">
                <a:solidFill>
                  <a:srgbClr val="555555"/>
                </a:solidFill>
                <a:latin typeface="inherit"/>
                <a:hlinkClick r:id="rId4"/>
              </a:rPr>
              <a:t>heapro</a:t>
            </a:r>
            <a:r>
              <a:rPr lang="en-US" u="sng" dirty="0">
                <a:solidFill>
                  <a:srgbClr val="555555"/>
                </a:solidFill>
                <a:latin typeface="inherit"/>
                <a:hlinkClick r:id="rId4"/>
              </a:rPr>
              <a:t>/dau083</a:t>
            </a:r>
            <a:r>
              <a:rPr lang="en-US" dirty="0">
                <a:solidFill>
                  <a:srgbClr val="555555"/>
                </a:solidFill>
                <a:latin typeface="Roboto" panose="02000000000000000000" pitchFamily="2" charset="0"/>
              </a:rPr>
              <a:t>, </a:t>
            </a:r>
            <a:r>
              <a:rPr lang="en-US" u="sng" dirty="0">
                <a:solidFill>
                  <a:srgbClr val="555555"/>
                </a:solidFill>
                <a:latin typeface="inherit"/>
                <a:hlinkClick r:id="rId5"/>
              </a:rPr>
              <a:t>PubMed</a:t>
            </a:r>
            <a:endParaRPr lang="en-US" dirty="0"/>
          </a:p>
        </p:txBody>
      </p:sp>
      <p:graphicFrame>
        <p:nvGraphicFramePr>
          <p:cNvPr id="6" name="Diagram 5">
            <a:extLst>
              <a:ext uri="{FF2B5EF4-FFF2-40B4-BE49-F238E27FC236}">
                <a16:creationId xmlns:a16="http://schemas.microsoft.com/office/drawing/2014/main" id="{B1256339-180B-5919-C34D-7F1976B3294F}"/>
              </a:ext>
            </a:extLst>
          </p:cNvPr>
          <p:cNvGraphicFramePr/>
          <p:nvPr/>
        </p:nvGraphicFramePr>
        <p:xfrm>
          <a:off x="3228090" y="2495552"/>
          <a:ext cx="14147799" cy="52958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tle 4">
            <a:extLst>
              <a:ext uri="{FF2B5EF4-FFF2-40B4-BE49-F238E27FC236}">
                <a16:creationId xmlns:a16="http://schemas.microsoft.com/office/drawing/2014/main" id="{7A62D57A-CC03-AB0A-4914-B82074A6250A}"/>
              </a:ext>
            </a:extLst>
          </p:cNvPr>
          <p:cNvSpPr txBox="1">
            <a:spLocks/>
          </p:cNvSpPr>
          <p:nvPr/>
        </p:nvSpPr>
        <p:spPr>
          <a:xfrm>
            <a:off x="912110" y="2762252"/>
            <a:ext cx="3009181" cy="5547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1F6B79"/>
                </a:solidFill>
              </a:rPr>
              <a:t>Approaches</a:t>
            </a:r>
            <a:endParaRPr lang="en-US" sz="2400" dirty="0"/>
          </a:p>
        </p:txBody>
      </p:sp>
      <p:sp>
        <p:nvSpPr>
          <p:cNvPr id="8" name="Title 4">
            <a:extLst>
              <a:ext uri="{FF2B5EF4-FFF2-40B4-BE49-F238E27FC236}">
                <a16:creationId xmlns:a16="http://schemas.microsoft.com/office/drawing/2014/main" id="{BCE66B69-9922-A722-AF92-D076B3A60EFC}"/>
              </a:ext>
            </a:extLst>
          </p:cNvPr>
          <p:cNvSpPr txBox="1">
            <a:spLocks/>
          </p:cNvSpPr>
          <p:nvPr/>
        </p:nvSpPr>
        <p:spPr>
          <a:xfrm>
            <a:off x="912110" y="3631681"/>
            <a:ext cx="3009181" cy="5547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1F6B79"/>
                </a:solidFill>
              </a:rPr>
              <a:t>Features</a:t>
            </a:r>
            <a:endParaRPr lang="en-US" sz="2400" dirty="0"/>
          </a:p>
        </p:txBody>
      </p:sp>
      <p:graphicFrame>
        <p:nvGraphicFramePr>
          <p:cNvPr id="9" name="Diagram 8">
            <a:extLst>
              <a:ext uri="{FF2B5EF4-FFF2-40B4-BE49-F238E27FC236}">
                <a16:creationId xmlns:a16="http://schemas.microsoft.com/office/drawing/2014/main" id="{E64B2330-31E5-01E7-C242-9FDEF5E4BA6F}"/>
              </a:ext>
            </a:extLst>
          </p:cNvPr>
          <p:cNvGraphicFramePr/>
          <p:nvPr>
            <p:extLst>
              <p:ext uri="{D42A27DB-BD31-4B8C-83A1-F6EECF244321}">
                <p14:modId xmlns:p14="http://schemas.microsoft.com/office/powerpoint/2010/main" val="1365105045"/>
              </p:ext>
            </p:extLst>
          </p:nvPr>
        </p:nvGraphicFramePr>
        <p:xfrm>
          <a:off x="2819400" y="7696140"/>
          <a:ext cx="14556489" cy="97972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10" name="Straight Connector 9">
            <a:extLst>
              <a:ext uri="{FF2B5EF4-FFF2-40B4-BE49-F238E27FC236}">
                <a16:creationId xmlns:a16="http://schemas.microsoft.com/office/drawing/2014/main" id="{E3DEEB6F-3453-7109-A4BB-07BECFC0E180}"/>
              </a:ext>
            </a:extLst>
          </p:cNvPr>
          <p:cNvCxnSpPr/>
          <p:nvPr/>
        </p:nvCxnSpPr>
        <p:spPr>
          <a:xfrm>
            <a:off x="762000" y="3338181"/>
            <a:ext cx="2209800" cy="0"/>
          </a:xfrm>
          <a:prstGeom prst="line">
            <a:avLst/>
          </a:prstGeom>
          <a:ln w="9525">
            <a:solidFill>
              <a:srgbClr val="0C658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45C7E1-5079-DD0C-4181-480860308810}"/>
              </a:ext>
            </a:extLst>
          </p:cNvPr>
          <p:cNvCxnSpPr/>
          <p:nvPr/>
        </p:nvCxnSpPr>
        <p:spPr>
          <a:xfrm>
            <a:off x="762000" y="4222600"/>
            <a:ext cx="2209800" cy="0"/>
          </a:xfrm>
          <a:prstGeom prst="line">
            <a:avLst/>
          </a:prstGeom>
          <a:ln w="9525">
            <a:solidFill>
              <a:srgbClr val="0C65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7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en-US" sz="5400" dirty="0">
                <a:solidFill>
                  <a:srgbClr val="1F6B79"/>
                </a:solidFill>
              </a:rPr>
              <a:t>Why does it matter ?</a:t>
            </a:r>
          </a:p>
        </p:txBody>
      </p:sp>
    </p:spTree>
    <p:extLst>
      <p:ext uri="{BB962C8B-B14F-4D97-AF65-F5344CB8AC3E}">
        <p14:creationId xmlns:p14="http://schemas.microsoft.com/office/powerpoint/2010/main" val="172669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kumimoji="0" lang="en-US" sz="3200" b="1" i="0" u="none" strike="noStrike" kern="1200" cap="none" spc="0" normalizeH="0" baseline="0" noProof="0" dirty="0">
                <a:ln>
                  <a:noFill/>
                </a:ln>
                <a:solidFill>
                  <a:srgbClr val="1F6B79"/>
                </a:solidFill>
                <a:effectLst/>
                <a:uLnTx/>
                <a:uFillTx/>
                <a:latin typeface="Poppins Light" pitchFamily="2" charset="77"/>
                <a:ea typeface="+mn-ea"/>
                <a:cs typeface="Poppins Light" pitchFamily="2" charset="77"/>
              </a:rPr>
              <a:t>“</a:t>
            </a:r>
            <a:r>
              <a:rPr lang="en-US" sz="4400" b="0" dirty="0">
                <a:solidFill>
                  <a:srgbClr val="1F6B79"/>
                </a:solidFill>
                <a:latin typeface="Poppins" panose="020B0604020202020204" charset="0"/>
                <a:ea typeface="BBC Reith Sans"/>
                <a:cs typeface="Poppins" panose="020B0604020202020204" charset="0"/>
              </a:rPr>
              <a:t>By ignoring gender inequities, many development projects fail to achieve their objective”</a:t>
            </a:r>
            <a:endParaRPr lang="fr-FR" sz="4400" b="0" dirty="0">
              <a:solidFill>
                <a:srgbClr val="1F6B79"/>
              </a:solidFill>
              <a:latin typeface="Poppins" panose="020B0604020202020204" charset="0"/>
              <a:ea typeface="BBC Reith Sans"/>
              <a:cs typeface="Poppins" panose="020B0604020202020204" charset="0"/>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743200" y="1933984"/>
            <a:ext cx="4495800" cy="502503"/>
          </a:xfrm>
        </p:spPr>
        <p:txBody>
          <a:bodyPr/>
          <a:lstStyle/>
          <a:p>
            <a:pPr marL="0" indent="0">
              <a:lnSpc>
                <a:spcPct val="114000"/>
              </a:lnSpc>
              <a:spcAft>
                <a:spcPts val="600"/>
              </a:spcAft>
              <a:buNone/>
            </a:pPr>
            <a:r>
              <a:rPr lang="en-US" sz="2800" dirty="0"/>
              <a:t>-</a:t>
            </a:r>
            <a:r>
              <a:rPr kumimoji="0" lang="en-US" sz="2800" b="0" i="1" u="none" strike="noStrike" kern="1200" cap="none" spc="0" normalizeH="0" baseline="0" noProof="0" dirty="0">
                <a:ln>
                  <a:noFill/>
                </a:ln>
                <a:solidFill>
                  <a:srgbClr val="292929"/>
                </a:solidFill>
                <a:effectLst/>
                <a:uLnTx/>
                <a:uFillTx/>
                <a:latin typeface="Poppins Light" pitchFamily="2" charset="77"/>
                <a:ea typeface="+mn-ea"/>
                <a:cs typeface="Poppins Light" pitchFamily="2" charset="77"/>
              </a:rPr>
              <a:t>Melinda Gates</a:t>
            </a:r>
            <a:br>
              <a:rPr lang="en-US" dirty="0"/>
            </a:br>
            <a:endParaRPr lang="en-US" dirty="0"/>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1097">
            <a:off x="751285" y="547689"/>
            <a:ext cx="762000" cy="1289539"/>
          </a:xfrm>
          <a:prstGeom prst="rect">
            <a:avLst/>
          </a:prstGeom>
        </p:spPr>
      </p:pic>
      <p:sp>
        <p:nvSpPr>
          <p:cNvPr id="4" name="Rectangle 3">
            <a:extLst>
              <a:ext uri="{FF2B5EF4-FFF2-40B4-BE49-F238E27FC236}">
                <a16:creationId xmlns:a16="http://schemas.microsoft.com/office/drawing/2014/main" id="{5921DE04-CF18-C2F4-2079-24388D2700AE}"/>
              </a:ext>
            </a:extLst>
          </p:cNvPr>
          <p:cNvSpPr/>
          <p:nvPr/>
        </p:nvSpPr>
        <p:spPr>
          <a:xfrm>
            <a:off x="2133600" y="2644940"/>
            <a:ext cx="14020800" cy="6602330"/>
          </a:xfrm>
          <a:prstGeom prst="rect">
            <a:avLst/>
          </a:prstGeom>
          <a:solidFill>
            <a:srgbClr val="86C6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00E675-E719-E275-E687-906985FD8AE8}"/>
              </a:ext>
            </a:extLst>
          </p:cNvPr>
          <p:cNvSpPr txBox="1"/>
          <p:nvPr/>
        </p:nvSpPr>
        <p:spPr>
          <a:xfrm>
            <a:off x="2438400" y="3086100"/>
            <a:ext cx="13411200" cy="5575372"/>
          </a:xfrm>
          <a:prstGeom prst="rect">
            <a:avLst/>
          </a:prstGeom>
          <a:noFill/>
        </p:spPr>
        <p:txBody>
          <a:bodyPr wrap="square" rtlCol="0">
            <a:spAutoFit/>
          </a:bodyPr>
          <a:lstStyle/>
          <a:p>
            <a:pPr>
              <a:lnSpc>
                <a:spcPct val="114000"/>
              </a:lnSpc>
              <a:spcAft>
                <a:spcPts val="600"/>
              </a:spcAft>
            </a:pPr>
            <a:r>
              <a:rPr lang="en-US" sz="2400" b="1" i="1" dirty="0">
                <a:solidFill>
                  <a:schemeClr val="bg1"/>
                </a:solidFill>
                <a:latin typeface="Poppins Light" panose="00000400000000000000" pitchFamily="2" charset="0"/>
                <a:cs typeface="Poppins Light" panose="00000400000000000000" pitchFamily="2" charset="0"/>
              </a:rPr>
              <a:t>“Digital development programs should never assume that the users or beneficiaries have the necessary digital literacy skills to take full advantage of the program or to understand and manage the potential risks involved. A program that incorrectly makes this assumption may set itself up to fail or deepen the divide between the digital haves and have-nots.” </a:t>
            </a:r>
            <a:br>
              <a:rPr lang="en-US" sz="2400" i="1" dirty="0">
                <a:solidFill>
                  <a:schemeClr val="bg1"/>
                </a:solidFill>
                <a:latin typeface="Poppins Light" panose="00000400000000000000" pitchFamily="2" charset="0"/>
                <a:cs typeface="Poppins Light" panose="00000400000000000000" pitchFamily="2" charset="0"/>
              </a:rPr>
            </a:br>
            <a:r>
              <a:rPr lang="en-US" sz="2400" i="1" dirty="0">
                <a:solidFill>
                  <a:schemeClr val="bg1"/>
                </a:solidFill>
                <a:latin typeface="Poppins Light" panose="00000400000000000000" pitchFamily="2" charset="0"/>
                <a:cs typeface="Poppins Light" panose="00000400000000000000" pitchFamily="2" charset="0"/>
              </a:rPr>
              <a:t>- USAID</a:t>
            </a:r>
            <a:br>
              <a:rPr lang="en-US" sz="2400" i="1" dirty="0">
                <a:solidFill>
                  <a:schemeClr val="bg1"/>
                </a:solidFill>
                <a:latin typeface="Poppins Light" panose="00000400000000000000" pitchFamily="2" charset="0"/>
                <a:cs typeface="Poppins Light" panose="00000400000000000000" pitchFamily="2" charset="0"/>
              </a:rPr>
            </a:br>
            <a:endParaRPr lang="en-US" sz="2400" i="1" dirty="0">
              <a:solidFill>
                <a:schemeClr val="bg1"/>
              </a:solidFill>
              <a:latin typeface="Poppins Light" panose="00000400000000000000" pitchFamily="2" charset="0"/>
              <a:cs typeface="Poppins Light" panose="00000400000000000000" pitchFamily="2" charset="0"/>
            </a:endParaRPr>
          </a:p>
          <a:p>
            <a:pPr>
              <a:lnSpc>
                <a:spcPct val="114000"/>
              </a:lnSpc>
              <a:spcAft>
                <a:spcPts val="600"/>
              </a:spcAft>
            </a:pPr>
            <a:r>
              <a:rPr lang="en-US" sz="2400" b="1" i="1" dirty="0">
                <a:solidFill>
                  <a:schemeClr val="bg1"/>
                </a:solidFill>
                <a:latin typeface="Poppins Light" panose="00000400000000000000" pitchFamily="2" charset="0"/>
                <a:cs typeface="Poppins Light" panose="00000400000000000000" pitchFamily="2" charset="0"/>
              </a:rPr>
              <a:t>Failure to address the known and emerging gender-related inequities during the largest global vaccine deployment in history will delay vaccination coverage, add to COVID-19 morbidity and mortality and to its burden on health systems. This will further delay national economic recovery efforts and countries’ ability to build back better </a:t>
            </a:r>
            <a:br>
              <a:rPr lang="en-US" sz="2400" i="1" dirty="0">
                <a:solidFill>
                  <a:schemeClr val="bg1"/>
                </a:solidFill>
                <a:latin typeface="Poppins Light" panose="00000400000000000000" pitchFamily="2" charset="0"/>
                <a:cs typeface="Poppins Light" panose="00000400000000000000" pitchFamily="2" charset="0"/>
              </a:rPr>
            </a:br>
            <a:r>
              <a:rPr lang="en-US" sz="2400" i="1" dirty="0">
                <a:solidFill>
                  <a:schemeClr val="bg1"/>
                </a:solidFill>
                <a:latin typeface="Poppins Light" panose="00000400000000000000" pitchFamily="2" charset="0"/>
                <a:cs typeface="Poppins Light" panose="00000400000000000000" pitchFamily="2" charset="0"/>
              </a:rPr>
              <a:t>- UNU Gender &amp; Health Hub</a:t>
            </a:r>
          </a:p>
          <a:p>
            <a:endParaRPr lang="en-US" dirty="0"/>
          </a:p>
        </p:txBody>
      </p:sp>
    </p:spTree>
    <p:extLst>
      <p:ext uri="{BB962C8B-B14F-4D97-AF65-F5344CB8AC3E}">
        <p14:creationId xmlns:p14="http://schemas.microsoft.com/office/powerpoint/2010/main" val="4215322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3551</TotalTime>
  <Words>4868</Words>
  <Application>Microsoft Office PowerPoint</Application>
  <PresentationFormat>Custom</PresentationFormat>
  <Paragraphs>343</Paragraphs>
  <Slides>28</Slides>
  <Notes>20</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Conception personnalisée</vt:lpstr>
      <vt:lpstr>comp training ppt theme</vt:lpstr>
      <vt:lpstr>Comprehensive training  </vt:lpstr>
      <vt:lpstr>Digital Health Interventions</vt:lpstr>
      <vt:lpstr>Outline</vt:lpstr>
      <vt:lpstr>Learning objectives</vt:lpstr>
      <vt:lpstr>Definitions</vt:lpstr>
      <vt:lpstr>PowerPoint Presentation</vt:lpstr>
      <vt:lpstr>A continuum of approaches to action on gender and health </vt:lpstr>
      <vt:lpstr>PowerPoint Presentation</vt:lpstr>
      <vt:lpstr>“By ignoring gender inequities, many development projects fail to achieve their objective”</vt:lpstr>
      <vt:lpstr>Case study: The gender digital divide in India</vt:lpstr>
      <vt:lpstr>Determinants of women’s mobile phone access and use</vt:lpstr>
      <vt:lpstr>Gender norms are a critical barrier to women’s  digital literacy </vt:lpstr>
      <vt:lpstr>Age also matters</vt:lpstr>
      <vt:lpstr>PowerPoint Presentation</vt:lpstr>
      <vt:lpstr>Kilkari: an example of gender intentional, equitable design</vt:lpstr>
      <vt:lpstr>Kilkari: an example of gender intentional, equitable design from India</vt:lpstr>
      <vt:lpstr>10 lessons for scale and sustainability</vt:lpstr>
      <vt:lpstr>PowerPoint Presentation</vt:lpstr>
      <vt:lpstr>Gender intentional design is…</vt:lpstr>
      <vt:lpstr>Gender intentional design and evaluations requires robust evidence at each step of the process</vt:lpstr>
      <vt:lpstr>Gender Intentional Design requires robust evidence at each step of the process</vt:lpstr>
      <vt:lpstr>3 Truths for designing equitable, gender specific digital strategies</vt:lpstr>
      <vt:lpstr>3 Best Practices for designing equitable, gender specific digital strategies</vt:lpstr>
      <vt:lpstr>PowerPoint Presentation</vt:lpstr>
      <vt:lpstr>Actions You Can Take</vt:lpstr>
      <vt:lpstr>Actions You Can Take</vt:lpstr>
      <vt:lpstr>Actions You Can Take</vt:lpstr>
      <vt:lpstr>Key References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Crystal Bruce</cp:lastModifiedBy>
  <cp:revision>114</cp:revision>
  <dcterms:created xsi:type="dcterms:W3CDTF">2006-08-16T00:00:00Z</dcterms:created>
  <dcterms:modified xsi:type="dcterms:W3CDTF">2022-07-22T13:33:54Z</dcterms:modified>
  <dc:identifier>DAFB49j2aXk</dc:identifier>
</cp:coreProperties>
</file>