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Lst>
  <p:notesMasterIdLst>
    <p:notesMasterId r:id="rId31"/>
  </p:notesMasterIdLst>
  <p:sldIdLst>
    <p:sldId id="337" r:id="rId3"/>
    <p:sldId id="281" r:id="rId4"/>
    <p:sldId id="282" r:id="rId5"/>
    <p:sldId id="287" r:id="rId6"/>
    <p:sldId id="288"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292" r:id="rId23"/>
    <p:sldId id="291" r:id="rId24"/>
    <p:sldId id="328" r:id="rId25"/>
    <p:sldId id="303" r:id="rId26"/>
    <p:sldId id="310" r:id="rId27"/>
    <p:sldId id="306" r:id="rId28"/>
    <p:sldId id="329" r:id="rId29"/>
    <p:sldId id="330" r:id="rId30"/>
  </p:sldIdLst>
  <p:sldSz cx="18288000" cy="10287000"/>
  <p:notesSz cx="6858000" cy="9144000"/>
  <p:embeddedFontLs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Gill Sans MT" panose="020B0502020104020203" pitchFamily="34" charset="0"/>
      <p:regular r:id="rId40"/>
      <p:bold r:id="rId41"/>
      <p:italic r:id="rId42"/>
      <p:boldItalic r:id="rId43"/>
    </p:embeddedFont>
    <p:embeddedFont>
      <p:font typeface="Poppins" panose="00000500000000000000" pitchFamily="2" charset="0"/>
      <p:regular r:id="rId44"/>
      <p:bold r:id="rId45"/>
      <p:italic r:id="rId46"/>
      <p:boldItalic r:id="rId47"/>
    </p:embeddedFont>
    <p:embeddedFont>
      <p:font typeface="Poppins ExtraBold" panose="00000900000000000000" pitchFamily="2" charset="0"/>
      <p:regular r:id="rId48"/>
      <p:bold r:id="rId49"/>
      <p:italic r:id="rId50"/>
      <p:boldItalic r:id="rId51"/>
    </p:embeddedFont>
    <p:embeddedFont>
      <p:font typeface="Poppins Light" panose="00000400000000000000" pitchFamily="2"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A4BCD9-242A-64FC-0F08-2F0AF2604A0A}" name="Abigail Aldridge" initials="AA" userId="d0a76afd6a6e8b30" providerId="Windows Live"/>
  <p188:author id="{B3FED6F6-19C3-3EE6-64F3-71CBF932B817}" name="Lignon Lignon" initials="LL" userId="d645555375e2f66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C82"/>
    <a:srgbClr val="00BD9D"/>
    <a:srgbClr val="EEEEEE"/>
    <a:srgbClr val="DBD4CB"/>
    <a:srgbClr val="E7E0D6"/>
    <a:srgbClr val="E7DBD5"/>
    <a:srgbClr val="E5DAD2"/>
    <a:srgbClr val="DACDC1"/>
    <a:srgbClr val="FFE699"/>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96C3F-F81C-4C4F-B634-946B65BA2120}" v="106" dt="2022-07-20T00:52:44.894"/>
    <p1510:client id="{1B4F910E-1E77-442B-8A72-B357CEEAF16C}" v="5" dt="2022-07-12T19:57:07.511"/>
    <p1510:client id="{1F6EEB45-2220-4B7C-BCB9-86D47094792A}" v="46" dt="2022-07-12T17:03:24.986"/>
    <p1510:client id="{40B6B0C7-90AD-427C-8942-AEE4821067F4}" v="566" dt="2022-07-12T19:48:13.128"/>
    <p1510:client id="{669AF2F5-DFB9-4A6E-82A4-0B5556575658}" v="9" dt="2022-07-12T18:38:39.354"/>
    <p1510:client id="{6B261233-7FE3-41A9-A7E5-4476E7354434}" v="538" dt="2022-07-20T14:02:48.471"/>
    <p1510:client id="{781DB6B0-5E39-4419-8BF4-9385899351A6}" v="30" dt="2022-07-21T00:14:38.585"/>
    <p1510:client id="{85804440-7127-4167-954F-2F90523F6279}" v="81" dt="2022-05-31T16:50:21.120"/>
    <p1510:client id="{CCA71D86-53CF-4C3C-A827-7DED80780658}" v="2" dt="2022-07-21T01:20:03.901"/>
    <p1510:client id="{F2CC8886-FE72-4C0D-8A3A-D1903034ABBB}" v="38" dt="2022-07-12T17:38:59.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6" autoAdjust="0"/>
    <p:restoredTop sz="94558" autoAdjust="0"/>
  </p:normalViewPr>
  <p:slideViewPr>
    <p:cSldViewPr>
      <p:cViewPr varScale="1">
        <p:scale>
          <a:sx n="44" d="100"/>
          <a:sy n="44" d="100"/>
        </p:scale>
        <p:origin x="99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font" Target="fonts/font23.fntdata"/><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gail Aldridge" userId="d0a76afd6a6e8b30" providerId="Windows Live" clId="Web-{6B261233-7FE3-41A9-A7E5-4476E7354434}"/>
    <pc:docChg chg="mod modSld">
      <pc:chgData name="Abigail Aldridge" userId="d0a76afd6a6e8b30" providerId="Windows Live" clId="Web-{6B261233-7FE3-41A9-A7E5-4476E7354434}" dt="2022-07-20T14:02:48.471" v="456" actId="20577"/>
      <pc:docMkLst>
        <pc:docMk/>
      </pc:docMkLst>
      <pc:sldChg chg="modSp">
        <pc:chgData name="Abigail Aldridge" userId="d0a76afd6a6e8b30" providerId="Windows Live" clId="Web-{6B261233-7FE3-41A9-A7E5-4476E7354434}" dt="2022-07-20T12:36:58.344" v="1" actId="20577"/>
        <pc:sldMkLst>
          <pc:docMk/>
          <pc:sldMk cId="3515881886" sldId="282"/>
        </pc:sldMkLst>
        <pc:spChg chg="mod">
          <ac:chgData name="Abigail Aldridge" userId="d0a76afd6a6e8b30" providerId="Windows Live" clId="Web-{6B261233-7FE3-41A9-A7E5-4476E7354434}" dt="2022-07-20T12:36:58.344" v="1" actId="20577"/>
          <ac:spMkLst>
            <pc:docMk/>
            <pc:sldMk cId="3515881886" sldId="282"/>
            <ac:spMk id="3" creationId="{26378129-94CA-2F96-A1FE-52359FF42BFD}"/>
          </ac:spMkLst>
        </pc:spChg>
      </pc:sldChg>
      <pc:sldChg chg="addSp modSp addCm">
        <pc:chgData name="Abigail Aldridge" userId="d0a76afd6a6e8b30" providerId="Windows Live" clId="Web-{6B261233-7FE3-41A9-A7E5-4476E7354434}" dt="2022-07-20T12:39:43.474" v="23"/>
        <pc:sldMkLst>
          <pc:docMk/>
          <pc:sldMk cId="2498420528" sldId="287"/>
        </pc:sldMkLst>
        <pc:spChg chg="add mod">
          <ac:chgData name="Abigail Aldridge" userId="d0a76afd6a6e8b30" providerId="Windows Live" clId="Web-{6B261233-7FE3-41A9-A7E5-4476E7354434}" dt="2022-07-20T12:39:33.989" v="21" actId="1076"/>
          <ac:spMkLst>
            <pc:docMk/>
            <pc:sldMk cId="2498420528" sldId="287"/>
            <ac:spMk id="4" creationId="{26CC9143-0DA5-D93F-0C99-59268FEEFBAC}"/>
          </ac:spMkLst>
        </pc:spChg>
      </pc:sldChg>
      <pc:sldChg chg="modSp addCm">
        <pc:chgData name="Abigail Aldridge" userId="d0a76afd6a6e8b30" providerId="Windows Live" clId="Web-{6B261233-7FE3-41A9-A7E5-4476E7354434}" dt="2022-07-20T13:54:25.783" v="396" actId="20577"/>
        <pc:sldMkLst>
          <pc:docMk/>
          <pc:sldMk cId="3689306463" sldId="291"/>
        </pc:sldMkLst>
        <pc:spChg chg="mod">
          <ac:chgData name="Abigail Aldridge" userId="d0a76afd6a6e8b30" providerId="Windows Live" clId="Web-{6B261233-7FE3-41A9-A7E5-4476E7354434}" dt="2022-07-20T13:54:25.783" v="396" actId="20577"/>
          <ac:spMkLst>
            <pc:docMk/>
            <pc:sldMk cId="3689306463" sldId="291"/>
            <ac:spMk id="3" creationId="{26378129-94CA-2F96-A1FE-52359FF42BFD}"/>
          </ac:spMkLst>
        </pc:spChg>
      </pc:sldChg>
      <pc:sldChg chg="modSp addCm modCm">
        <pc:chgData name="Abigail Aldridge" userId="d0a76afd6a6e8b30" providerId="Windows Live" clId="Web-{6B261233-7FE3-41A9-A7E5-4476E7354434}" dt="2022-07-20T14:02:48.471" v="456" actId="20577"/>
        <pc:sldMkLst>
          <pc:docMk/>
          <pc:sldMk cId="501075528" sldId="303"/>
        </pc:sldMkLst>
        <pc:spChg chg="mod">
          <ac:chgData name="Abigail Aldridge" userId="d0a76afd6a6e8b30" providerId="Windows Live" clId="Web-{6B261233-7FE3-41A9-A7E5-4476E7354434}" dt="2022-07-20T14:02:48.471" v="456" actId="20577"/>
          <ac:spMkLst>
            <pc:docMk/>
            <pc:sldMk cId="501075528" sldId="303"/>
            <ac:spMk id="3" creationId="{26378129-94CA-2F96-A1FE-52359FF42BFD}"/>
          </ac:spMkLst>
        </pc:spChg>
      </pc:sldChg>
      <pc:sldChg chg="modSp addCm">
        <pc:chgData name="Abigail Aldridge" userId="d0a76afd6a6e8b30" providerId="Windows Live" clId="Web-{6B261233-7FE3-41A9-A7E5-4476E7354434}" dt="2022-07-20T12:43:19.184" v="28" actId="20577"/>
        <pc:sldMkLst>
          <pc:docMk/>
          <pc:sldMk cId="254516129" sldId="313"/>
        </pc:sldMkLst>
        <pc:spChg chg="mod">
          <ac:chgData name="Abigail Aldridge" userId="d0a76afd6a6e8b30" providerId="Windows Live" clId="Web-{6B261233-7FE3-41A9-A7E5-4476E7354434}" dt="2022-07-20T12:43:19.184" v="28" actId="20577"/>
          <ac:spMkLst>
            <pc:docMk/>
            <pc:sldMk cId="254516129" sldId="313"/>
            <ac:spMk id="2" creationId="{5E016BC3-7DCF-4366-BCA6-3DBD93FEF602}"/>
          </ac:spMkLst>
        </pc:spChg>
      </pc:sldChg>
      <pc:sldChg chg="modSp addCm modCm">
        <pc:chgData name="Abigail Aldridge" userId="d0a76afd6a6e8b30" providerId="Windows Live" clId="Web-{6B261233-7FE3-41A9-A7E5-4476E7354434}" dt="2022-07-20T13:19:28.773" v="205" actId="20577"/>
        <pc:sldMkLst>
          <pc:docMk/>
          <pc:sldMk cId="1510459144" sldId="315"/>
        </pc:sldMkLst>
        <pc:spChg chg="mod">
          <ac:chgData name="Abigail Aldridge" userId="d0a76afd6a6e8b30" providerId="Windows Live" clId="Web-{6B261233-7FE3-41A9-A7E5-4476E7354434}" dt="2022-07-20T13:19:28.773" v="205" actId="20577"/>
          <ac:spMkLst>
            <pc:docMk/>
            <pc:sldMk cId="1510459144" sldId="315"/>
            <ac:spMk id="3" creationId="{00000000-0000-0000-0000-000000000000}"/>
          </ac:spMkLst>
        </pc:spChg>
      </pc:sldChg>
      <pc:sldChg chg="addSp modSp addCm">
        <pc:chgData name="Abigail Aldridge" userId="d0a76afd6a6e8b30" providerId="Windows Live" clId="Web-{6B261233-7FE3-41A9-A7E5-4476E7354434}" dt="2022-07-20T13:04:46.181" v="87"/>
        <pc:sldMkLst>
          <pc:docMk/>
          <pc:sldMk cId="1946192803" sldId="316"/>
        </pc:sldMkLst>
        <pc:spChg chg="add mod">
          <ac:chgData name="Abigail Aldridge" userId="d0a76afd6a6e8b30" providerId="Windows Live" clId="Web-{6B261233-7FE3-41A9-A7E5-4476E7354434}" dt="2022-07-20T13:03:08.850" v="74" actId="20577"/>
          <ac:spMkLst>
            <pc:docMk/>
            <pc:sldMk cId="1946192803" sldId="316"/>
            <ac:spMk id="21" creationId="{4E52D5F6-B422-F877-0299-1DFE7102F5EA}"/>
          </ac:spMkLst>
        </pc:spChg>
        <pc:spChg chg="add mod">
          <ac:chgData name="Abigail Aldridge" userId="d0a76afd6a6e8b30" providerId="Windows Live" clId="Web-{6B261233-7FE3-41A9-A7E5-4476E7354434}" dt="2022-07-20T13:04:37.306" v="86" actId="20577"/>
          <ac:spMkLst>
            <pc:docMk/>
            <pc:sldMk cId="1946192803" sldId="316"/>
            <ac:spMk id="22" creationId="{07A3C9B8-E7C5-AEB5-5CBF-14B6258556F2}"/>
          </ac:spMkLst>
        </pc:spChg>
      </pc:sldChg>
      <pc:sldChg chg="modSp addCm">
        <pc:chgData name="Abigail Aldridge" userId="d0a76afd6a6e8b30" providerId="Windows Live" clId="Web-{6B261233-7FE3-41A9-A7E5-4476E7354434}" dt="2022-07-20T13:06:51.764" v="94" actId="20577"/>
        <pc:sldMkLst>
          <pc:docMk/>
          <pc:sldMk cId="3862610902" sldId="317"/>
        </pc:sldMkLst>
        <pc:spChg chg="mod">
          <ac:chgData name="Abigail Aldridge" userId="d0a76afd6a6e8b30" providerId="Windows Live" clId="Web-{6B261233-7FE3-41A9-A7E5-4476E7354434}" dt="2022-07-20T13:06:51.764" v="94" actId="20577"/>
          <ac:spMkLst>
            <pc:docMk/>
            <pc:sldMk cId="3862610902" sldId="317"/>
            <ac:spMk id="2" creationId="{00000000-0000-0000-0000-000000000000}"/>
          </ac:spMkLst>
        </pc:spChg>
      </pc:sldChg>
      <pc:sldChg chg="addSp modSp addCm modCm">
        <pc:chgData name="Abigail Aldridge" userId="d0a76afd6a6e8b30" providerId="Windows Live" clId="Web-{6B261233-7FE3-41A9-A7E5-4476E7354434}" dt="2022-07-20T13:12:59.979" v="151"/>
        <pc:sldMkLst>
          <pc:docMk/>
          <pc:sldMk cId="2541730777" sldId="318"/>
        </pc:sldMkLst>
        <pc:spChg chg="mod">
          <ac:chgData name="Abigail Aldridge" userId="d0a76afd6a6e8b30" providerId="Windows Live" clId="Web-{6B261233-7FE3-41A9-A7E5-4476E7354434}" dt="2022-07-20T13:10:03.145" v="98" actId="20577"/>
          <ac:spMkLst>
            <pc:docMk/>
            <pc:sldMk cId="2541730777" sldId="318"/>
            <ac:spMk id="3" creationId="{82944693-F62B-426C-8D3F-24B8620AAC07}"/>
          </ac:spMkLst>
        </pc:spChg>
        <pc:spChg chg="add mod">
          <ac:chgData name="Abigail Aldridge" userId="d0a76afd6a6e8b30" providerId="Windows Live" clId="Web-{6B261233-7FE3-41A9-A7E5-4476E7354434}" dt="2022-07-20T13:12:53.369" v="150" actId="1076"/>
          <ac:spMkLst>
            <pc:docMk/>
            <pc:sldMk cId="2541730777" sldId="318"/>
            <ac:spMk id="8" creationId="{1CFACEB6-434F-2DE2-DF84-9277C566D69F}"/>
          </ac:spMkLst>
        </pc:spChg>
        <pc:spChg chg="add mod">
          <ac:chgData name="Abigail Aldridge" userId="d0a76afd6a6e8b30" providerId="Windows Live" clId="Web-{6B261233-7FE3-41A9-A7E5-4476E7354434}" dt="2022-07-20T13:12:43.729" v="146" actId="1076"/>
          <ac:spMkLst>
            <pc:docMk/>
            <pc:sldMk cId="2541730777" sldId="318"/>
            <ac:spMk id="10" creationId="{6D6FFFC8-E86B-E351-7D91-4435AE9D3793}"/>
          </ac:spMkLst>
        </pc:spChg>
        <pc:spChg chg="add mod">
          <ac:chgData name="Abigail Aldridge" userId="d0a76afd6a6e8b30" providerId="Windows Live" clId="Web-{6B261233-7FE3-41A9-A7E5-4476E7354434}" dt="2022-07-20T13:12:27.962" v="140" actId="14100"/>
          <ac:spMkLst>
            <pc:docMk/>
            <pc:sldMk cId="2541730777" sldId="318"/>
            <ac:spMk id="11" creationId="{EB90EA46-DB1B-7261-1348-7009BC3D6838}"/>
          </ac:spMkLst>
        </pc:spChg>
        <pc:spChg chg="add mod">
          <ac:chgData name="Abigail Aldridge" userId="d0a76afd6a6e8b30" providerId="Windows Live" clId="Web-{6B261233-7FE3-41A9-A7E5-4476E7354434}" dt="2022-07-20T13:12:07.743" v="131" actId="1076"/>
          <ac:spMkLst>
            <pc:docMk/>
            <pc:sldMk cId="2541730777" sldId="318"/>
            <ac:spMk id="12" creationId="{CD3AA059-1DBF-C8C4-52A9-F7ECC073BE17}"/>
          </ac:spMkLst>
        </pc:spChg>
      </pc:sldChg>
      <pc:sldChg chg="modSp addCm delCm">
        <pc:chgData name="Abigail Aldridge" userId="d0a76afd6a6e8b30" providerId="Windows Live" clId="Web-{6B261233-7FE3-41A9-A7E5-4476E7354434}" dt="2022-07-20T13:17:32.113" v="192" actId="1076"/>
        <pc:sldMkLst>
          <pc:docMk/>
          <pc:sldMk cId="1403975435" sldId="319"/>
        </pc:sldMkLst>
        <pc:spChg chg="mod">
          <ac:chgData name="Abigail Aldridge" userId="d0a76afd6a6e8b30" providerId="Windows Live" clId="Web-{6B261233-7FE3-41A9-A7E5-4476E7354434}" dt="2022-07-20T13:17:32.113" v="192" actId="1076"/>
          <ac:spMkLst>
            <pc:docMk/>
            <pc:sldMk cId="1403975435" sldId="319"/>
            <ac:spMk id="6" creationId="{00000000-0000-0000-0000-000000000000}"/>
          </ac:spMkLst>
        </pc:spChg>
      </pc:sldChg>
      <pc:sldChg chg="modSp addCm">
        <pc:chgData name="Abigail Aldridge" userId="d0a76afd6a6e8b30" providerId="Windows Live" clId="Web-{6B261233-7FE3-41A9-A7E5-4476E7354434}" dt="2022-07-20T13:33:04.019" v="271" actId="20577"/>
        <pc:sldMkLst>
          <pc:docMk/>
          <pc:sldMk cId="3262387819" sldId="320"/>
        </pc:sldMkLst>
        <pc:spChg chg="mod">
          <ac:chgData name="Abigail Aldridge" userId="d0a76afd6a6e8b30" providerId="Windows Live" clId="Web-{6B261233-7FE3-41A9-A7E5-4476E7354434}" dt="2022-07-20T13:33:04.019" v="271" actId="20577"/>
          <ac:spMkLst>
            <pc:docMk/>
            <pc:sldMk cId="3262387819" sldId="320"/>
            <ac:spMk id="2" creationId="{00000000-0000-0000-0000-000000000000}"/>
          </ac:spMkLst>
        </pc:spChg>
        <pc:spChg chg="mod">
          <ac:chgData name="Abigail Aldridge" userId="d0a76afd6a6e8b30" providerId="Windows Live" clId="Web-{6B261233-7FE3-41A9-A7E5-4476E7354434}" dt="2022-07-20T13:20:36.697" v="207" actId="20577"/>
          <ac:spMkLst>
            <pc:docMk/>
            <pc:sldMk cId="3262387819" sldId="320"/>
            <ac:spMk id="15" creationId="{5112F0EF-CF1A-9140-8D6C-928DAEF23D30}"/>
          </ac:spMkLst>
        </pc:spChg>
      </pc:sldChg>
      <pc:sldChg chg="modSp addCm modCm">
        <pc:chgData name="Abigail Aldridge" userId="d0a76afd6a6e8b30" providerId="Windows Live" clId="Web-{6B261233-7FE3-41A9-A7E5-4476E7354434}" dt="2022-07-20T13:25:34.192" v="231"/>
        <pc:sldMkLst>
          <pc:docMk/>
          <pc:sldMk cId="271382155" sldId="321"/>
        </pc:sldMkLst>
        <pc:spChg chg="mod">
          <ac:chgData name="Abigail Aldridge" userId="d0a76afd6a6e8b30" providerId="Windows Live" clId="Web-{6B261233-7FE3-41A9-A7E5-4476E7354434}" dt="2022-07-20T13:22:43.764" v="214" actId="20577"/>
          <ac:spMkLst>
            <pc:docMk/>
            <pc:sldMk cId="271382155" sldId="321"/>
            <ac:spMk id="3" creationId="{00000000-0000-0000-0000-000000000000}"/>
          </ac:spMkLst>
        </pc:spChg>
        <pc:spChg chg="mod">
          <ac:chgData name="Abigail Aldridge" userId="d0a76afd6a6e8b30" providerId="Windows Live" clId="Web-{6B261233-7FE3-41A9-A7E5-4476E7354434}" dt="2022-07-20T13:25:04.503" v="224"/>
          <ac:spMkLst>
            <pc:docMk/>
            <pc:sldMk cId="271382155" sldId="321"/>
            <ac:spMk id="5" creationId="{00000000-0000-0000-0000-000000000000}"/>
          </ac:spMkLst>
        </pc:spChg>
        <pc:spChg chg="mod">
          <ac:chgData name="Abigail Aldridge" userId="d0a76afd6a6e8b30" providerId="Windows Live" clId="Web-{6B261233-7FE3-41A9-A7E5-4476E7354434}" dt="2022-07-20T13:23:53.001" v="219" actId="20577"/>
          <ac:spMkLst>
            <pc:docMk/>
            <pc:sldMk cId="271382155" sldId="321"/>
            <ac:spMk id="18435" creationId="{00000000-0000-0000-0000-000000000000}"/>
          </ac:spMkLst>
        </pc:spChg>
        <pc:graphicFrameChg chg="mod modGraphic">
          <ac:chgData name="Abigail Aldridge" userId="d0a76afd6a6e8b30" providerId="Windows Live" clId="Web-{6B261233-7FE3-41A9-A7E5-4476E7354434}" dt="2022-07-20T13:25:24.160" v="230"/>
          <ac:graphicFrameMkLst>
            <pc:docMk/>
            <pc:sldMk cId="271382155" sldId="321"/>
            <ac:graphicFrameMk id="6" creationId="{00000000-0000-0000-0000-000000000000}"/>
          </ac:graphicFrameMkLst>
        </pc:graphicFrameChg>
      </pc:sldChg>
      <pc:sldChg chg="modSp addCm modCm">
        <pc:chgData name="Abigail Aldridge" userId="d0a76afd6a6e8b30" providerId="Windows Live" clId="Web-{6B261233-7FE3-41A9-A7E5-4476E7354434}" dt="2022-07-20T13:42:02.755" v="359"/>
        <pc:sldMkLst>
          <pc:docMk/>
          <pc:sldMk cId="1525954538" sldId="322"/>
        </pc:sldMkLst>
        <pc:spChg chg="mod">
          <ac:chgData name="Abigail Aldridge" userId="d0a76afd6a6e8b30" providerId="Windows Live" clId="Web-{6B261233-7FE3-41A9-A7E5-4476E7354434}" dt="2022-07-20T13:26:04.067" v="234" actId="20577"/>
          <ac:spMkLst>
            <pc:docMk/>
            <pc:sldMk cId="1525954538" sldId="322"/>
            <ac:spMk id="2" creationId="{00000000-0000-0000-0000-000000000000}"/>
          </ac:spMkLst>
        </pc:spChg>
        <pc:spChg chg="mod">
          <ac:chgData name="Abigail Aldridge" userId="d0a76afd6a6e8b30" providerId="Windows Live" clId="Web-{6B261233-7FE3-41A9-A7E5-4476E7354434}" dt="2022-07-20T13:29:24.262" v="257"/>
          <ac:spMkLst>
            <pc:docMk/>
            <pc:sldMk cId="1525954538" sldId="322"/>
            <ac:spMk id="3" creationId="{00000000-0000-0000-0000-000000000000}"/>
          </ac:spMkLst>
        </pc:spChg>
        <pc:spChg chg="mod">
          <ac:chgData name="Abigail Aldridge" userId="d0a76afd6a6e8b30" providerId="Windows Live" clId="Web-{6B261233-7FE3-41A9-A7E5-4476E7354434}" dt="2022-07-20T13:27:17.445" v="245" actId="14100"/>
          <ac:spMkLst>
            <pc:docMk/>
            <pc:sldMk cId="1525954538" sldId="322"/>
            <ac:spMk id="4" creationId="{00000000-0000-0000-0000-000000000000}"/>
          </ac:spMkLst>
        </pc:spChg>
        <pc:graphicFrameChg chg="mod modGraphic">
          <ac:chgData name="Abigail Aldridge" userId="d0a76afd6a6e8b30" providerId="Windows Live" clId="Web-{6B261233-7FE3-41A9-A7E5-4476E7354434}" dt="2022-07-20T13:41:17.676" v="358"/>
          <ac:graphicFrameMkLst>
            <pc:docMk/>
            <pc:sldMk cId="1525954538" sldId="322"/>
            <ac:graphicFrameMk id="6" creationId="{00000000-0000-0000-0000-000000000000}"/>
          </ac:graphicFrameMkLst>
        </pc:graphicFrameChg>
      </pc:sldChg>
      <pc:sldChg chg="addSp modSp addCm">
        <pc:chgData name="Abigail Aldridge" userId="d0a76afd6a6e8b30" providerId="Windows Live" clId="Web-{6B261233-7FE3-41A9-A7E5-4476E7354434}" dt="2022-07-20T13:43:53.118" v="366" actId="14100"/>
        <pc:sldMkLst>
          <pc:docMk/>
          <pc:sldMk cId="1888098670" sldId="323"/>
        </pc:sldMkLst>
        <pc:spChg chg="add mod">
          <ac:chgData name="Abigail Aldridge" userId="d0a76afd6a6e8b30" providerId="Windows Live" clId="Web-{6B261233-7FE3-41A9-A7E5-4476E7354434}" dt="2022-07-20T13:39:06.015" v="328" actId="1076"/>
          <ac:spMkLst>
            <pc:docMk/>
            <pc:sldMk cId="1888098670" sldId="323"/>
            <ac:spMk id="3" creationId="{DB8CDB82-AF5A-D91A-D281-7503AE86E154}"/>
          </ac:spMkLst>
        </pc:spChg>
        <pc:spChg chg="add mod">
          <ac:chgData name="Abigail Aldridge" userId="d0a76afd6a6e8b30" providerId="Windows Live" clId="Web-{6B261233-7FE3-41A9-A7E5-4476E7354434}" dt="2022-07-20T13:39:02.640" v="327" actId="14100"/>
          <ac:spMkLst>
            <pc:docMk/>
            <pc:sldMk cId="1888098670" sldId="323"/>
            <ac:spMk id="4" creationId="{26657441-8F28-52D0-A70D-223DA1A69952}"/>
          </ac:spMkLst>
        </pc:spChg>
        <pc:spChg chg="add mod">
          <ac:chgData name="Abigail Aldridge" userId="d0a76afd6a6e8b30" providerId="Windows Live" clId="Web-{6B261233-7FE3-41A9-A7E5-4476E7354434}" dt="2022-07-20T13:38:09.826" v="306"/>
          <ac:spMkLst>
            <pc:docMk/>
            <pc:sldMk cId="1888098670" sldId="323"/>
            <ac:spMk id="5" creationId="{E12DF2EE-2E4B-D247-B202-C28264C4DCC3}"/>
          </ac:spMkLst>
        </pc:spChg>
        <pc:spChg chg="add mod">
          <ac:chgData name="Abigail Aldridge" userId="d0a76afd6a6e8b30" providerId="Windows Live" clId="Web-{6B261233-7FE3-41A9-A7E5-4476E7354434}" dt="2022-07-20T13:40:32.112" v="352" actId="1076"/>
          <ac:spMkLst>
            <pc:docMk/>
            <pc:sldMk cId="1888098670" sldId="323"/>
            <ac:spMk id="6" creationId="{390102B6-748D-1AAB-7D6F-EEA95384B681}"/>
          </ac:spMkLst>
        </pc:spChg>
        <pc:spChg chg="add mod">
          <ac:chgData name="Abigail Aldridge" userId="d0a76afd6a6e8b30" providerId="Windows Live" clId="Web-{6B261233-7FE3-41A9-A7E5-4476E7354434}" dt="2022-07-20T13:40:23.768" v="350" actId="14100"/>
          <ac:spMkLst>
            <pc:docMk/>
            <pc:sldMk cId="1888098670" sldId="323"/>
            <ac:spMk id="7" creationId="{45ECC806-BF2C-5C7D-6A6A-11F06FC78282}"/>
          </ac:spMkLst>
        </pc:spChg>
        <pc:spChg chg="mod">
          <ac:chgData name="Abigail Aldridge" userId="d0a76afd6a6e8b30" providerId="Windows Live" clId="Web-{6B261233-7FE3-41A9-A7E5-4476E7354434}" dt="2022-07-20T13:35:08.351" v="273" actId="20577"/>
          <ac:spMkLst>
            <pc:docMk/>
            <pc:sldMk cId="1888098670" sldId="323"/>
            <ac:spMk id="8" creationId="{00000000-0000-0000-0000-000000000000}"/>
          </ac:spMkLst>
        </pc:spChg>
        <pc:spChg chg="mod">
          <ac:chgData name="Abigail Aldridge" userId="d0a76afd6a6e8b30" providerId="Windows Live" clId="Web-{6B261233-7FE3-41A9-A7E5-4476E7354434}" dt="2022-07-20T13:43:53.118" v="366" actId="14100"/>
          <ac:spMkLst>
            <pc:docMk/>
            <pc:sldMk cId="1888098670" sldId="323"/>
            <ac:spMk id="9" creationId="{00000000-0000-0000-0000-000000000000}"/>
          </ac:spMkLst>
        </pc:spChg>
        <pc:spChg chg="mod">
          <ac:chgData name="Abigail Aldridge" userId="d0a76afd6a6e8b30" providerId="Windows Live" clId="Web-{6B261233-7FE3-41A9-A7E5-4476E7354434}" dt="2022-07-20T13:43:41.774" v="363" actId="20577"/>
          <ac:spMkLst>
            <pc:docMk/>
            <pc:sldMk cId="1888098670" sldId="323"/>
            <ac:spMk id="11" creationId="{00000000-0000-0000-0000-000000000000}"/>
          </ac:spMkLst>
        </pc:spChg>
        <pc:spChg chg="add mod">
          <ac:chgData name="Abigail Aldridge" userId="d0a76afd6a6e8b30" providerId="Windows Live" clId="Web-{6B261233-7FE3-41A9-A7E5-4476E7354434}" dt="2022-07-20T13:40:07.767" v="348" actId="1076"/>
          <ac:spMkLst>
            <pc:docMk/>
            <pc:sldMk cId="1888098670" sldId="323"/>
            <ac:spMk id="15" creationId="{1126D5C9-0F6E-5DC1-C0F7-8FCDAC8B0AE9}"/>
          </ac:spMkLst>
        </pc:spChg>
      </pc:sldChg>
      <pc:sldChg chg="modSp">
        <pc:chgData name="Abigail Aldridge" userId="d0a76afd6a6e8b30" providerId="Windows Live" clId="Web-{6B261233-7FE3-41A9-A7E5-4476E7354434}" dt="2022-07-20T13:45:39.122" v="368" actId="1076"/>
        <pc:sldMkLst>
          <pc:docMk/>
          <pc:sldMk cId="3961821348" sldId="325"/>
        </pc:sldMkLst>
        <pc:spChg chg="mod">
          <ac:chgData name="Abigail Aldridge" userId="d0a76afd6a6e8b30" providerId="Windows Live" clId="Web-{6B261233-7FE3-41A9-A7E5-4476E7354434}" dt="2022-07-20T13:45:39.122" v="368" actId="1076"/>
          <ac:spMkLst>
            <pc:docMk/>
            <pc:sldMk cId="3961821348" sldId="325"/>
            <ac:spMk id="3" creationId="{00000000-0000-0000-0000-000000000000}"/>
          </ac:spMkLst>
        </pc:spChg>
      </pc:sldChg>
      <pc:sldChg chg="modSp">
        <pc:chgData name="Abigail Aldridge" userId="d0a76afd6a6e8b30" providerId="Windows Live" clId="Web-{6B261233-7FE3-41A9-A7E5-4476E7354434}" dt="2022-07-20T13:57:26.304" v="399" actId="20577"/>
        <pc:sldMkLst>
          <pc:docMk/>
          <pc:sldMk cId="1629081975" sldId="328"/>
        </pc:sldMkLst>
        <pc:spChg chg="mod">
          <ac:chgData name="Abigail Aldridge" userId="d0a76afd6a6e8b30" providerId="Windows Live" clId="Web-{6B261233-7FE3-41A9-A7E5-4476E7354434}" dt="2022-07-20T13:57:26.304" v="399" actId="20577"/>
          <ac:spMkLst>
            <pc:docMk/>
            <pc:sldMk cId="1629081975" sldId="328"/>
            <ac:spMk id="3" creationId="{D2E5C9A0-9480-4E39-9A19-EB898DA8564A}"/>
          </ac:spMkLst>
        </pc:spChg>
      </pc:sldChg>
    </pc:docChg>
  </pc:docChgLst>
  <pc:docChgLst>
    <pc:chgData name="Guest User" userId="e2fbebf8aab59d5d" providerId="Windows Live" clId="Web-{CCA71D86-53CF-4C3C-A827-7DED80780658}"/>
    <pc:docChg chg="modSld">
      <pc:chgData name="Guest User" userId="e2fbebf8aab59d5d" providerId="Windows Live" clId="Web-{CCA71D86-53CF-4C3C-A827-7DED80780658}" dt="2022-07-21T01:20:00.119" v="0" actId="20577"/>
      <pc:docMkLst>
        <pc:docMk/>
      </pc:docMkLst>
      <pc:sldChg chg="modSp">
        <pc:chgData name="Guest User" userId="e2fbebf8aab59d5d" providerId="Windows Live" clId="Web-{CCA71D86-53CF-4C3C-A827-7DED80780658}" dt="2022-07-21T01:20:00.119" v="0" actId="20577"/>
        <pc:sldMkLst>
          <pc:docMk/>
          <pc:sldMk cId="2703737329" sldId="281"/>
        </pc:sldMkLst>
        <pc:spChg chg="mod">
          <ac:chgData name="Guest User" userId="e2fbebf8aab59d5d" providerId="Windows Live" clId="Web-{CCA71D86-53CF-4C3C-A827-7DED80780658}" dt="2022-07-21T01:20:00.119" v="0" actId="20577"/>
          <ac:spMkLst>
            <pc:docMk/>
            <pc:sldMk cId="2703737329" sldId="281"/>
            <ac:spMk id="2" creationId="{7E4163C3-3D49-14F0-103B-C4A6893E031E}"/>
          </ac:spMkLst>
        </pc:spChg>
      </pc:sldChg>
    </pc:docChg>
  </pc:docChgLst>
  <pc:docChgLst>
    <pc:chgData name="Lignon Lignon" userId="d645555375e2f66e" providerId="Windows Live" clId="Web-{12F96C3F-F81C-4C4F-B634-946B65BA2120}"/>
    <pc:docChg chg="mod modSld">
      <pc:chgData name="Lignon Lignon" userId="d645555375e2f66e" providerId="Windows Live" clId="Web-{12F96C3F-F81C-4C4F-B634-946B65BA2120}" dt="2022-07-20T00:52:44.894" v="134" actId="20577"/>
      <pc:docMkLst>
        <pc:docMk/>
      </pc:docMkLst>
      <pc:sldChg chg="modSp addCm delCm modCm">
        <pc:chgData name="Lignon Lignon" userId="d645555375e2f66e" providerId="Windows Live" clId="Web-{12F96C3F-F81C-4C4F-B634-946B65BA2120}" dt="2022-07-19T23:51:58.650" v="26"/>
        <pc:sldMkLst>
          <pc:docMk/>
          <pc:sldMk cId="2498420528" sldId="287"/>
        </pc:sldMkLst>
        <pc:spChg chg="mod">
          <ac:chgData name="Lignon Lignon" userId="d645555375e2f66e" providerId="Windows Live" clId="Web-{12F96C3F-F81C-4C4F-B634-946B65BA2120}" dt="2022-07-19T23:51:58.525" v="25" actId="20577"/>
          <ac:spMkLst>
            <pc:docMk/>
            <pc:sldMk cId="2498420528" sldId="287"/>
            <ac:spMk id="3" creationId="{26378129-94CA-2F96-A1FE-52359FF42BFD}"/>
          </ac:spMkLst>
        </pc:spChg>
      </pc:sldChg>
      <pc:sldChg chg="modSp addCm">
        <pc:chgData name="Lignon Lignon" userId="d645555375e2f66e" providerId="Windows Live" clId="Web-{12F96C3F-F81C-4C4F-B634-946B65BA2120}" dt="2022-07-19T23:56:40.543" v="45"/>
        <pc:sldMkLst>
          <pc:docMk/>
          <pc:sldMk cId="1750466488" sldId="288"/>
        </pc:sldMkLst>
        <pc:graphicFrameChg chg="mod modGraphic">
          <ac:chgData name="Lignon Lignon" userId="d645555375e2f66e" providerId="Windows Live" clId="Web-{12F96C3F-F81C-4C4F-B634-946B65BA2120}" dt="2022-07-19T23:56:29.012" v="44"/>
          <ac:graphicFrameMkLst>
            <pc:docMk/>
            <pc:sldMk cId="1750466488" sldId="288"/>
            <ac:graphicFrameMk id="6" creationId="{00000000-0000-0000-0000-000000000000}"/>
          </ac:graphicFrameMkLst>
        </pc:graphicFrameChg>
      </pc:sldChg>
      <pc:sldChg chg="modSp addCm">
        <pc:chgData name="Lignon Lignon" userId="d645555375e2f66e" providerId="Windows Live" clId="Web-{12F96C3F-F81C-4C4F-B634-946B65BA2120}" dt="2022-07-20T00:11:13.354" v="50" actId="20577"/>
        <pc:sldMkLst>
          <pc:docMk/>
          <pc:sldMk cId="3862610902" sldId="317"/>
        </pc:sldMkLst>
        <pc:spChg chg="mod">
          <ac:chgData name="Lignon Lignon" userId="d645555375e2f66e" providerId="Windows Live" clId="Web-{12F96C3F-F81C-4C4F-B634-946B65BA2120}" dt="2022-07-20T00:11:13.354" v="50" actId="20577"/>
          <ac:spMkLst>
            <pc:docMk/>
            <pc:sldMk cId="3862610902" sldId="317"/>
            <ac:spMk id="3" creationId="{00000000-0000-0000-0000-000000000000}"/>
          </ac:spMkLst>
        </pc:spChg>
      </pc:sldChg>
      <pc:sldChg chg="modSp addCm delCm modCm">
        <pc:chgData name="Lignon Lignon" userId="d645555375e2f66e" providerId="Windows Live" clId="Web-{12F96C3F-F81C-4C4F-B634-946B65BA2120}" dt="2022-07-20T00:26:45.284" v="115" actId="20577"/>
        <pc:sldMkLst>
          <pc:docMk/>
          <pc:sldMk cId="2541730777" sldId="318"/>
        </pc:sldMkLst>
        <pc:spChg chg="mod">
          <ac:chgData name="Lignon Lignon" userId="d645555375e2f66e" providerId="Windows Live" clId="Web-{12F96C3F-F81C-4C4F-B634-946B65BA2120}" dt="2022-07-20T00:26:45.284" v="115" actId="20577"/>
          <ac:spMkLst>
            <pc:docMk/>
            <pc:sldMk cId="2541730777" sldId="318"/>
            <ac:spMk id="3" creationId="{82944693-F62B-426C-8D3F-24B8620AAC07}"/>
          </ac:spMkLst>
        </pc:spChg>
      </pc:sldChg>
      <pc:sldChg chg="modSp addCm">
        <pc:chgData name="Lignon Lignon" userId="d645555375e2f66e" providerId="Windows Live" clId="Web-{12F96C3F-F81C-4C4F-B634-946B65BA2120}" dt="2022-07-20T00:34:43.227" v="126"/>
        <pc:sldMkLst>
          <pc:docMk/>
          <pc:sldMk cId="271382155" sldId="321"/>
        </pc:sldMkLst>
        <pc:graphicFrameChg chg="mod modGraphic">
          <ac:chgData name="Lignon Lignon" userId="d645555375e2f66e" providerId="Windows Live" clId="Web-{12F96C3F-F81C-4C4F-B634-946B65BA2120}" dt="2022-07-20T00:34:31.711" v="125"/>
          <ac:graphicFrameMkLst>
            <pc:docMk/>
            <pc:sldMk cId="271382155" sldId="321"/>
            <ac:graphicFrameMk id="6" creationId="{00000000-0000-0000-0000-000000000000}"/>
          </ac:graphicFrameMkLst>
        </pc:graphicFrameChg>
      </pc:sldChg>
      <pc:sldChg chg="modSp addCm">
        <pc:chgData name="Lignon Lignon" userId="d645555375e2f66e" providerId="Windows Live" clId="Web-{12F96C3F-F81C-4C4F-B634-946B65BA2120}" dt="2022-07-20T00:38:46.838" v="129" actId="20577"/>
        <pc:sldMkLst>
          <pc:docMk/>
          <pc:sldMk cId="1525954538" sldId="322"/>
        </pc:sldMkLst>
        <pc:spChg chg="mod">
          <ac:chgData name="Lignon Lignon" userId="d645555375e2f66e" providerId="Windows Live" clId="Web-{12F96C3F-F81C-4C4F-B634-946B65BA2120}" dt="2022-07-20T00:38:46.838" v="129" actId="20577"/>
          <ac:spMkLst>
            <pc:docMk/>
            <pc:sldMk cId="1525954538" sldId="322"/>
            <ac:spMk id="4" creationId="{00000000-0000-0000-0000-000000000000}"/>
          </ac:spMkLst>
        </pc:spChg>
      </pc:sldChg>
      <pc:sldChg chg="modSp addCm">
        <pc:chgData name="Lignon Lignon" userId="d645555375e2f66e" providerId="Windows Live" clId="Web-{12F96C3F-F81C-4C4F-B634-946B65BA2120}" dt="2022-07-20T00:52:44.894" v="134" actId="20577"/>
        <pc:sldMkLst>
          <pc:docMk/>
          <pc:sldMk cId="209444486" sldId="327"/>
        </pc:sldMkLst>
        <pc:spChg chg="mod">
          <ac:chgData name="Lignon Lignon" userId="d645555375e2f66e" providerId="Windows Live" clId="Web-{12F96C3F-F81C-4C4F-B634-946B65BA2120}" dt="2022-07-20T00:52:44.894" v="134" actId="20577"/>
          <ac:spMkLst>
            <pc:docMk/>
            <pc:sldMk cId="209444486" sldId="327"/>
            <ac:spMk id="2" creationId="{00000000-0000-0000-0000-000000000000}"/>
          </ac:spMkLst>
        </pc:spChg>
      </pc:sldChg>
    </pc:docChg>
  </pc:docChgLst>
  <pc:docChgLst>
    <pc:chgData name="Roshni Devchand" userId="391f66c60875c68d" providerId="Windows Live" clId="Web-{781DB6B0-5E39-4419-8BF4-9385899351A6}"/>
    <pc:docChg chg="">
      <pc:chgData name="Roshni Devchand" userId="391f66c60875c68d" providerId="Windows Live" clId="Web-{781DB6B0-5E39-4419-8BF4-9385899351A6}" dt="2022-07-21T00:14:38.585" v="29"/>
      <pc:docMkLst>
        <pc:docMk/>
      </pc:docMkLst>
      <pc:sldChg chg="delCm">
        <pc:chgData name="Roshni Devchand" userId="391f66c60875c68d" providerId="Windows Live" clId="Web-{781DB6B0-5E39-4419-8BF4-9385899351A6}" dt="2022-07-21T00:14:38.569" v="1"/>
        <pc:sldMkLst>
          <pc:docMk/>
          <pc:sldMk cId="2498420528" sldId="287"/>
        </pc:sldMkLst>
      </pc:sldChg>
      <pc:sldChg chg="delCm">
        <pc:chgData name="Roshni Devchand" userId="391f66c60875c68d" providerId="Windows Live" clId="Web-{781DB6B0-5E39-4419-8BF4-9385899351A6}" dt="2022-07-21T00:14:38.569" v="4"/>
        <pc:sldMkLst>
          <pc:docMk/>
          <pc:sldMk cId="1750466488" sldId="288"/>
        </pc:sldMkLst>
      </pc:sldChg>
      <pc:sldChg chg="delCm">
        <pc:chgData name="Roshni Devchand" userId="391f66c60875c68d" providerId="Windows Live" clId="Web-{781DB6B0-5E39-4419-8BF4-9385899351A6}" dt="2022-07-21T00:14:38.585" v="26"/>
        <pc:sldMkLst>
          <pc:docMk/>
          <pc:sldMk cId="3689306463" sldId="291"/>
        </pc:sldMkLst>
      </pc:sldChg>
      <pc:sldChg chg="delCm">
        <pc:chgData name="Roshni Devchand" userId="391f66c60875c68d" providerId="Windows Live" clId="Web-{781DB6B0-5E39-4419-8BF4-9385899351A6}" dt="2022-07-21T00:14:38.585" v="29"/>
        <pc:sldMkLst>
          <pc:docMk/>
          <pc:sldMk cId="501075528" sldId="303"/>
        </pc:sldMkLst>
      </pc:sldChg>
      <pc:sldChg chg="delCm">
        <pc:chgData name="Roshni Devchand" userId="391f66c60875c68d" providerId="Windows Live" clId="Web-{781DB6B0-5E39-4419-8BF4-9385899351A6}" dt="2022-07-21T00:14:38.569" v="5"/>
        <pc:sldMkLst>
          <pc:docMk/>
          <pc:sldMk cId="254516129" sldId="313"/>
        </pc:sldMkLst>
      </pc:sldChg>
      <pc:sldChg chg="delCm">
        <pc:chgData name="Roshni Devchand" userId="391f66c60875c68d" providerId="Windows Live" clId="Web-{781DB6B0-5E39-4419-8BF4-9385899351A6}" dt="2022-07-21T00:14:38.569" v="9"/>
        <pc:sldMkLst>
          <pc:docMk/>
          <pc:sldMk cId="1510459144" sldId="315"/>
        </pc:sldMkLst>
      </pc:sldChg>
      <pc:sldChg chg="delCm">
        <pc:chgData name="Roshni Devchand" userId="391f66c60875c68d" providerId="Windows Live" clId="Web-{781DB6B0-5E39-4419-8BF4-9385899351A6}" dt="2022-07-21T00:14:38.569" v="10"/>
        <pc:sldMkLst>
          <pc:docMk/>
          <pc:sldMk cId="1946192803" sldId="316"/>
        </pc:sldMkLst>
      </pc:sldChg>
      <pc:sldChg chg="delCm">
        <pc:chgData name="Roshni Devchand" userId="391f66c60875c68d" providerId="Windows Live" clId="Web-{781DB6B0-5E39-4419-8BF4-9385899351A6}" dt="2022-07-21T00:14:38.569" v="12"/>
        <pc:sldMkLst>
          <pc:docMk/>
          <pc:sldMk cId="3862610902" sldId="317"/>
        </pc:sldMkLst>
      </pc:sldChg>
      <pc:sldChg chg="delCm">
        <pc:chgData name="Roshni Devchand" userId="391f66c60875c68d" providerId="Windows Live" clId="Web-{781DB6B0-5E39-4419-8BF4-9385899351A6}" dt="2022-07-21T00:14:38.569" v="15"/>
        <pc:sldMkLst>
          <pc:docMk/>
          <pc:sldMk cId="2541730777" sldId="318"/>
        </pc:sldMkLst>
      </pc:sldChg>
      <pc:sldChg chg="delCm">
        <pc:chgData name="Roshni Devchand" userId="391f66c60875c68d" providerId="Windows Live" clId="Web-{781DB6B0-5E39-4419-8BF4-9385899351A6}" dt="2022-07-21T00:14:38.569" v="16"/>
        <pc:sldMkLst>
          <pc:docMk/>
          <pc:sldMk cId="3262387819" sldId="320"/>
        </pc:sldMkLst>
      </pc:sldChg>
      <pc:sldChg chg="delCm">
        <pc:chgData name="Roshni Devchand" userId="391f66c60875c68d" providerId="Windows Live" clId="Web-{781DB6B0-5E39-4419-8BF4-9385899351A6}" dt="2022-07-21T00:14:38.569" v="19"/>
        <pc:sldMkLst>
          <pc:docMk/>
          <pc:sldMk cId="271382155" sldId="321"/>
        </pc:sldMkLst>
      </pc:sldChg>
      <pc:sldChg chg="delCm">
        <pc:chgData name="Roshni Devchand" userId="391f66c60875c68d" providerId="Windows Live" clId="Web-{781DB6B0-5E39-4419-8BF4-9385899351A6}" dt="2022-07-21T00:14:38.569" v="23"/>
        <pc:sldMkLst>
          <pc:docMk/>
          <pc:sldMk cId="1525954538" sldId="322"/>
        </pc:sldMkLst>
      </pc:sldChg>
      <pc:sldChg chg="delCm">
        <pc:chgData name="Roshni Devchand" userId="391f66c60875c68d" providerId="Windows Live" clId="Web-{781DB6B0-5E39-4419-8BF4-9385899351A6}" dt="2022-07-21T00:14:38.585" v="24"/>
        <pc:sldMkLst>
          <pc:docMk/>
          <pc:sldMk cId="1888098670" sldId="323"/>
        </pc:sldMkLst>
      </pc:sldChg>
      <pc:sldChg chg="delCm">
        <pc:chgData name="Roshni Devchand" userId="391f66c60875c68d" providerId="Windows Live" clId="Web-{781DB6B0-5E39-4419-8BF4-9385899351A6}" dt="2022-07-21T00:14:38.585" v="25"/>
        <pc:sldMkLst>
          <pc:docMk/>
          <pc:sldMk cId="209444486" sldId="32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nmc\Library\Containers\com.microsoft.Excel\Data\Desktop\Summarized%20MVMH%20EVALUATION%20RESULTS%20Nov%202019%20Analysis_keb%20(5).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juna\Downloads\Summarized%20MVMH%20EVALUATION%20RESULTS%20Nov%202019%20Analysis_keb%20(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4.7764334336256743E-2"/>
          <c:y val="2.8112449799196786E-2"/>
          <c:w val="0.95223566566374329"/>
          <c:h val="0.9043335546912058"/>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EAA-4694-AE79-E7E50167A3F7}"/>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DEAA-4694-AE79-E7E50167A3F7}"/>
              </c:ext>
            </c:extLst>
          </c:dPt>
          <c:dPt>
            <c:idx val="3"/>
            <c:invertIfNegative val="0"/>
            <c:bubble3D val="0"/>
            <c:spPr>
              <a:solidFill>
                <a:schemeClr val="bg2">
                  <a:lumMod val="50000"/>
                </a:schemeClr>
              </a:solidFill>
              <a:ln>
                <a:noFill/>
              </a:ln>
              <a:effectLst/>
            </c:spPr>
            <c:extLst>
              <c:ext xmlns:c16="http://schemas.microsoft.com/office/drawing/2014/chart" uri="{C3380CC4-5D6E-409C-BE32-E72D297353CC}">
                <c16:uniqueId val="{00000005-DEAA-4694-AE79-E7E50167A3F7}"/>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DEAA-4694-AE79-E7E50167A3F7}"/>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9-DEAA-4694-AE79-E7E50167A3F7}"/>
              </c:ext>
            </c:extLst>
          </c:dPt>
          <c:dLbls>
            <c:dLbl>
              <c:idx val="0"/>
              <c:tx>
                <c:rich>
                  <a:bodyPr/>
                  <a:lstStyle/>
                  <a:p>
                    <a:fld id="{062A56F4-B0A4-4B0B-B50B-AFD1A83971A8}" type="VALUE">
                      <a:rPr lang="en-US" smtClean="0"/>
                      <a:pPr/>
                      <a:t>[VALUE]</a:t>
                    </a:fld>
                    <a:endParaRPr lang="en-US"/>
                  </a:p>
                  <a:p>
                    <a:r>
                      <a:rPr lang="en-US"/>
                      <a:t>(60%)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DEAA-4694-AE79-E7E50167A3F7}"/>
                </c:ext>
              </c:extLst>
            </c:dLbl>
            <c:dLbl>
              <c:idx val="1"/>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Poppins Light" panose="020B0604020202020204" charset="0"/>
                        <a:ea typeface="+mn-ea"/>
                        <a:cs typeface="Poppins Light" panose="020B0604020202020204" charset="0"/>
                      </a:defRPr>
                    </a:pPr>
                    <a:fld id="{6C3CC153-B1BA-442A-BC0B-57BB324825E4}" type="VALUE">
                      <a:rPr lang="en-US" smtClean="0">
                        <a:solidFill>
                          <a:schemeClr val="bg1"/>
                        </a:solidFill>
                        <a:latin typeface="Poppins Light" panose="020B0604020202020204" charset="0"/>
                        <a:cs typeface="Poppins Light" panose="020B0604020202020204" charset="0"/>
                      </a:rPr>
                      <a:pPr>
                        <a:defRPr sz="1400">
                          <a:solidFill>
                            <a:schemeClr val="bg1"/>
                          </a:solidFill>
                          <a:latin typeface="Poppins Light" panose="020B0604020202020204" charset="0"/>
                          <a:cs typeface="Poppins Light" panose="020B0604020202020204" charset="0"/>
                        </a:defRPr>
                      </a:pPr>
                      <a:t>[VALUE]</a:t>
                    </a:fld>
                    <a:endParaRPr lang="en-US">
                      <a:solidFill>
                        <a:schemeClr val="bg1"/>
                      </a:solidFill>
                      <a:latin typeface="Poppins Light" panose="020B0604020202020204" charset="0"/>
                      <a:cs typeface="Poppins Light" panose="020B0604020202020204" charset="0"/>
                    </a:endParaRPr>
                  </a:p>
                  <a:p>
                    <a:pPr>
                      <a:defRPr sz="1400">
                        <a:solidFill>
                          <a:schemeClr val="bg1"/>
                        </a:solidFill>
                        <a:latin typeface="Poppins Light" panose="020B0604020202020204" charset="0"/>
                        <a:cs typeface="Poppins Light" panose="020B0604020202020204" charset="0"/>
                      </a:defRPr>
                    </a:pPr>
                    <a:r>
                      <a:rPr lang="en-US">
                        <a:solidFill>
                          <a:schemeClr val="bg1"/>
                        </a:solidFill>
                        <a:latin typeface="Poppins Light" panose="020B0604020202020204" charset="0"/>
                        <a:cs typeface="Poppins Light" panose="020B0604020202020204" charset="0"/>
                      </a:rPr>
                      <a:t>(58%)</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Poppins Light" panose="020B0604020202020204" charset="0"/>
                      <a:ea typeface="+mn-ea"/>
                      <a:cs typeface="Poppins Light" panose="020B060402020202020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EAA-4694-AE79-E7E50167A3F7}"/>
                </c:ext>
              </c:extLst>
            </c:dLbl>
            <c:dLbl>
              <c:idx val="2"/>
              <c:tx>
                <c:rich>
                  <a:bodyPr/>
                  <a:lstStyle/>
                  <a:p>
                    <a:fld id="{41A0C019-5C5C-4887-B84A-22B6BB6DBAFA}" type="VALUE">
                      <a:rPr lang="en-US" smtClean="0"/>
                      <a:pPr/>
                      <a:t>[VALUE]</a:t>
                    </a:fld>
                    <a:endParaRPr lang="en-US" dirty="0"/>
                  </a:p>
                  <a:p>
                    <a:r>
                      <a:rPr lang="en-US" dirty="0"/>
                      <a:t>(76%)</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EAA-4694-AE79-E7E50167A3F7}"/>
                </c:ext>
              </c:extLst>
            </c:dLbl>
            <c:dLbl>
              <c:idx val="3"/>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Poppins Light" panose="020B0604020202020204" charset="0"/>
                        <a:ea typeface="+mn-ea"/>
                        <a:cs typeface="Poppins Light" panose="020B0604020202020204" charset="0"/>
                      </a:defRPr>
                    </a:pPr>
                    <a:fld id="{5B0A66BF-B087-43F4-B290-7B124306E1FA}" type="VALUE">
                      <a:rPr lang="en-US" sz="1200" smtClean="0">
                        <a:solidFill>
                          <a:schemeClr val="bg1"/>
                        </a:solidFill>
                        <a:latin typeface="Poppins Light" panose="020B0604020202020204" charset="0"/>
                        <a:cs typeface="Poppins Light" panose="020B0604020202020204" charset="0"/>
                      </a:rPr>
                      <a:pPr>
                        <a:defRPr sz="1200">
                          <a:solidFill>
                            <a:schemeClr val="bg1"/>
                          </a:solidFill>
                          <a:latin typeface="Poppins Light" panose="020B0604020202020204" charset="0"/>
                          <a:cs typeface="Poppins Light" panose="020B0604020202020204" charset="0"/>
                        </a:defRPr>
                      </a:pPr>
                      <a:t>[VALUE]</a:t>
                    </a:fld>
                    <a:endParaRPr lang="en-US" sz="1200">
                      <a:solidFill>
                        <a:schemeClr val="bg1"/>
                      </a:solidFill>
                      <a:latin typeface="Poppins Light" panose="020B0604020202020204" charset="0"/>
                      <a:cs typeface="Poppins Light" panose="020B0604020202020204" charset="0"/>
                    </a:endParaRPr>
                  </a:p>
                  <a:p>
                    <a:pPr>
                      <a:defRPr sz="1200">
                        <a:solidFill>
                          <a:schemeClr val="bg1"/>
                        </a:solidFill>
                        <a:latin typeface="Poppins Light" panose="020B0604020202020204" charset="0"/>
                        <a:cs typeface="Poppins Light" panose="020B0604020202020204" charset="0"/>
                      </a:defRPr>
                    </a:pPr>
                    <a:r>
                      <a:rPr lang="en-US" sz="1200">
                        <a:solidFill>
                          <a:schemeClr val="bg1"/>
                        </a:solidFill>
                        <a:latin typeface="Poppins Light" panose="020B0604020202020204" charset="0"/>
                        <a:cs typeface="Poppins Light" panose="020B0604020202020204" charset="0"/>
                      </a:rPr>
                      <a:t>(80%)</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Poppins Light" panose="020B0604020202020204" charset="0"/>
                      <a:ea typeface="+mn-ea"/>
                      <a:cs typeface="Poppins Light" panose="020B060402020202020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EAA-4694-AE79-E7E50167A3F7}"/>
                </c:ext>
              </c:extLst>
            </c:dLbl>
            <c:dLbl>
              <c:idx val="4"/>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Poppins Light" panose="020B0604020202020204" charset="0"/>
                        <a:ea typeface="+mn-ea"/>
                        <a:cs typeface="Poppins Light" panose="020B0604020202020204" charset="0"/>
                      </a:defRPr>
                    </a:pPr>
                    <a:fld id="{4B49B4EF-6245-4390-907E-954F93788151}" type="VALUE">
                      <a:rPr lang="en-US" smtClean="0">
                        <a:solidFill>
                          <a:schemeClr val="bg1"/>
                        </a:solidFill>
                        <a:latin typeface="Poppins Light" panose="020B0604020202020204" charset="0"/>
                        <a:cs typeface="Poppins Light" panose="020B0604020202020204" charset="0"/>
                      </a:rPr>
                      <a:pPr>
                        <a:defRPr sz="1400">
                          <a:solidFill>
                            <a:schemeClr val="bg1"/>
                          </a:solidFill>
                          <a:latin typeface="Poppins Light" panose="020B0604020202020204" charset="0"/>
                          <a:cs typeface="Poppins Light" panose="020B0604020202020204" charset="0"/>
                        </a:defRPr>
                      </a:pPr>
                      <a:t>[VALUE]</a:t>
                    </a:fld>
                    <a:endParaRPr lang="en-US" dirty="0">
                      <a:solidFill>
                        <a:schemeClr val="bg1"/>
                      </a:solidFill>
                      <a:latin typeface="Poppins Light" panose="020B0604020202020204" charset="0"/>
                      <a:cs typeface="Poppins Light" panose="020B0604020202020204" charset="0"/>
                    </a:endParaRPr>
                  </a:p>
                  <a:p>
                    <a:pPr>
                      <a:defRPr sz="1400">
                        <a:solidFill>
                          <a:schemeClr val="bg1"/>
                        </a:solidFill>
                        <a:latin typeface="Poppins Light" panose="020B0604020202020204" charset="0"/>
                        <a:cs typeface="Poppins Light" panose="020B0604020202020204" charset="0"/>
                      </a:defRPr>
                    </a:pPr>
                    <a:r>
                      <a:rPr lang="en-US" dirty="0">
                        <a:solidFill>
                          <a:schemeClr val="bg1"/>
                        </a:solidFill>
                        <a:latin typeface="Poppins Light" panose="020B0604020202020204" charset="0"/>
                        <a:cs typeface="Poppins Light" panose="020B0604020202020204" charset="0"/>
                      </a:rPr>
                      <a:t>(62%)</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Poppins Light" panose="020B0604020202020204" charset="0"/>
                      <a:ea typeface="+mn-ea"/>
                      <a:cs typeface="Poppins Light" panose="020B060402020202020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EAA-4694-AE79-E7E50167A3F7}"/>
                </c:ext>
              </c:extLst>
            </c:dLbl>
            <c:dLbl>
              <c:idx val="5"/>
              <c:tx>
                <c:rich>
                  <a:bodyPr/>
                  <a:lstStyle/>
                  <a:p>
                    <a:fld id="{73FA7B0C-640D-48A8-B879-E09605362C72}" type="VALUE">
                      <a:rPr lang="en-US" smtClean="0"/>
                      <a:pPr/>
                      <a:t>[VALUE]</a:t>
                    </a:fld>
                    <a:endParaRPr lang="en-US" dirty="0"/>
                  </a:p>
                  <a:p>
                    <a:r>
                      <a:rPr lang="en-US" dirty="0"/>
                      <a:t>(60%)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EAA-4694-AE79-E7E50167A3F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Poppins Light" panose="020B0604020202020204" charset="0"/>
                    <a:ea typeface="+mn-ea"/>
                    <a:cs typeface="Poppins Light" panose="020B060402020202020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Caregivers_Table!$D$1:$I$1</c:f>
              <c:strCache>
                <c:ptCount val="6"/>
                <c:pt idx="0">
                  <c:v>Knowledge of Vaccines Administered</c:v>
                </c:pt>
                <c:pt idx="1">
                  <c:v>Due Dates Knowledge</c:v>
                </c:pt>
                <c:pt idx="2">
                  <c:v>Knowledge on CHC</c:v>
                </c:pt>
                <c:pt idx="3">
                  <c:v>CHC Retention</c:v>
                </c:pt>
                <c:pt idx="4">
                  <c:v>MVMH Tool Knowledge</c:v>
                </c:pt>
                <c:pt idx="5">
                  <c:v>Is child registered on MVMH tool</c:v>
                </c:pt>
              </c:strCache>
            </c:strRef>
          </c:cat>
          <c:val>
            <c:numRef>
              <c:f>Caregivers_Table!$D$13:$I$13</c:f>
              <c:numCache>
                <c:formatCode>General</c:formatCode>
                <c:ptCount val="6"/>
                <c:pt idx="0">
                  <c:v>27</c:v>
                </c:pt>
                <c:pt idx="1">
                  <c:v>26</c:v>
                </c:pt>
                <c:pt idx="2">
                  <c:v>34</c:v>
                </c:pt>
                <c:pt idx="3">
                  <c:v>36</c:v>
                </c:pt>
                <c:pt idx="4">
                  <c:v>28</c:v>
                </c:pt>
                <c:pt idx="5">
                  <c:v>27</c:v>
                </c:pt>
              </c:numCache>
            </c:numRef>
          </c:val>
          <c:extLst>
            <c:ext xmlns:c16="http://schemas.microsoft.com/office/drawing/2014/chart" uri="{C3380CC4-5D6E-409C-BE32-E72D297353CC}">
              <c16:uniqueId val="{0000000B-DEAA-4694-AE79-E7E50167A3F7}"/>
            </c:ext>
          </c:extLst>
        </c:ser>
        <c:dLbls>
          <c:dLblPos val="inEnd"/>
          <c:showLegendKey val="0"/>
          <c:showVal val="1"/>
          <c:showCatName val="0"/>
          <c:showSerName val="0"/>
          <c:showPercent val="0"/>
          <c:showBubbleSize val="0"/>
        </c:dLbls>
        <c:gapWidth val="219"/>
        <c:overlap val="-27"/>
        <c:axId val="1685894399"/>
        <c:axId val="1678587903"/>
      </c:barChart>
      <c:catAx>
        <c:axId val="168589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1678587903"/>
        <c:crosses val="autoZero"/>
        <c:auto val="1"/>
        <c:lblAlgn val="ctr"/>
        <c:lblOffset val="100"/>
        <c:noMultiLvlLbl val="0"/>
      </c:catAx>
      <c:valAx>
        <c:axId val="1678587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685894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tx2"/>
                </a:solidFill>
                <a:latin typeface="Poppins Light" panose="020B0604020202020204" charset="0"/>
                <a:ea typeface="+mn-ea"/>
                <a:cs typeface="Poppins Light" panose="020B0604020202020204" charset="0"/>
              </a:defRPr>
            </a:pPr>
            <a:r>
              <a:rPr lang="fr-FR" sz="2200" b="1" dirty="0">
                <a:solidFill>
                  <a:schemeClr val="tx2"/>
                </a:solidFill>
                <a:latin typeface="Poppins Light" panose="020B0604020202020204" charset="0"/>
                <a:cs typeface="Poppins Light" panose="020B0604020202020204" charset="0"/>
              </a:rPr>
              <a:t>Couverture du DTC 1 Jan - Sep 2018 &amp; 2019 dans les districts du projet</a:t>
            </a:r>
            <a:endParaRPr lang="en-US" sz="2200" b="1" dirty="0">
              <a:solidFill>
                <a:schemeClr val="tx2"/>
              </a:solidFill>
              <a:latin typeface="Poppins Light" panose="020B0604020202020204" charset="0"/>
              <a:cs typeface="Poppins Light" panose="020B0604020202020204" charset="0"/>
            </a:endParaRPr>
          </a:p>
        </c:rich>
      </c:tx>
      <c:layout>
        <c:manualLayout>
          <c:xMode val="edge"/>
          <c:yMode val="edge"/>
          <c:x val="0.12447890873911056"/>
          <c:y val="0"/>
        </c:manualLayout>
      </c:layout>
      <c:overlay val="0"/>
      <c:spPr>
        <a:noFill/>
        <a:ln>
          <a:noFill/>
        </a:ln>
        <a:effectLst/>
      </c:spPr>
      <c:txPr>
        <a:bodyPr rot="0" spcFirstLastPara="1" vertOverflow="ellipsis" vert="horz" wrap="square" anchor="ctr" anchorCtr="1"/>
        <a:lstStyle/>
        <a:p>
          <a:pPr>
            <a:defRPr sz="2200" b="1" i="0" u="none" strike="noStrike" kern="1200" spc="0" baseline="0">
              <a:solidFill>
                <a:schemeClr val="tx2"/>
              </a:solidFill>
              <a:latin typeface="Poppins Light" panose="020B0604020202020204" charset="0"/>
              <a:ea typeface="+mn-ea"/>
              <a:cs typeface="Poppins Light" panose="020B0604020202020204" charset="0"/>
            </a:defRPr>
          </a:pPr>
          <a:endParaRPr lang="en-US"/>
        </a:p>
      </c:txPr>
    </c:title>
    <c:autoTitleDeleted val="0"/>
    <c:plotArea>
      <c:layout/>
      <c:barChart>
        <c:barDir val="col"/>
        <c:grouping val="clustered"/>
        <c:varyColors val="0"/>
        <c:ser>
          <c:idx val="0"/>
          <c:order val="0"/>
          <c:tx>
            <c:strRef>
              <c:f>'Figures 9 and 10'!$C$5</c:f>
              <c:strCache>
                <c:ptCount val="1"/>
                <c:pt idx="0">
                  <c:v>2018</c:v>
                </c:pt>
              </c:strCache>
            </c:strRef>
          </c:tx>
          <c:spPr>
            <a:solidFill>
              <a:schemeClr val="accent1"/>
            </a:solidFill>
            <a:ln>
              <a:noFill/>
            </a:ln>
            <a:effectLst/>
          </c:spPr>
          <c:invertIfNegative val="0"/>
          <c:dLbls>
            <c:dLbl>
              <c:idx val="1"/>
              <c:layout>
                <c:manualLayout>
                  <c:x val="-8.226691338103735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F55-4BC1-886C-BA2073E8A6C1}"/>
                </c:ext>
              </c:extLst>
            </c:dLbl>
            <c:dLbl>
              <c:idx val="2"/>
              <c:layout>
                <c:manualLayout>
                  <c:x val="-2.7422304460345782E-3"/>
                  <c:y val="-4.323849421591695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F55-4BC1-886C-BA2073E8A6C1}"/>
                </c:ext>
              </c:extLst>
            </c:dLbl>
            <c:dLbl>
              <c:idx val="3"/>
              <c:layout>
                <c:manualLayout>
                  <c:x val="-2.742230446034578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55-4BC1-886C-BA2073E8A6C1}"/>
                </c:ext>
              </c:extLst>
            </c:dLbl>
            <c:dLbl>
              <c:idx val="4"/>
              <c:layout>
                <c:manualLayout>
                  <c:x val="-2.742230446034628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55-4BC1-886C-BA2073E8A6C1}"/>
                </c:ext>
              </c:extLst>
            </c:dLbl>
            <c:dLbl>
              <c:idx val="5"/>
              <c:layout>
                <c:manualLayout>
                  <c:x val="-2.742230446034578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55-4BC1-886C-BA2073E8A6C1}"/>
                </c:ext>
              </c:extLst>
            </c:dLbl>
            <c:dLbl>
              <c:idx val="6"/>
              <c:layout>
                <c:manualLayout>
                  <c:x val="-4.113345669051867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55-4BC1-886C-BA2073E8A6C1}"/>
                </c:ext>
              </c:extLst>
            </c:dLbl>
            <c:dLbl>
              <c:idx val="13"/>
              <c:layout>
                <c:manualLayout>
                  <c:x val="-4.1133456690519675E-3"/>
                  <c:y val="2.35849056603773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55-4BC1-886C-BA2073E8A6C1}"/>
                </c:ext>
              </c:extLst>
            </c:dLbl>
            <c:dLbl>
              <c:idx val="14"/>
              <c:layout>
                <c:manualLayout>
                  <c:x val="-8.2266913381037355E-3"/>
                  <c:y val="-4.323849421591695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55-4BC1-886C-BA2073E8A6C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Poppins Light" panose="020B0604020202020204" charset="0"/>
                    <a:ea typeface="+mn-ea"/>
                    <a:cs typeface="Poppins Light" panose="020B06040202020202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'Figures 9 and 10'!$B$6:$B$21</c:f>
              <c:strCache>
                <c:ptCount val="16"/>
                <c:pt idx="0">
                  <c:v>Centenary</c:v>
                </c:pt>
                <c:pt idx="1">
                  <c:v>Mazowe</c:v>
                </c:pt>
                <c:pt idx="2">
                  <c:v>Buhera</c:v>
                </c:pt>
                <c:pt idx="3">
                  <c:v>Mutare</c:v>
                </c:pt>
                <c:pt idx="4">
                  <c:v>Chegutu</c:v>
                </c:pt>
                <c:pt idx="5">
                  <c:v>Gokwe N</c:v>
                </c:pt>
                <c:pt idx="6">
                  <c:v>Gokwe S</c:v>
                </c:pt>
                <c:pt idx="7">
                  <c:v>Bulilum</c:v>
                </c:pt>
                <c:pt idx="8">
                  <c:v>Insiza</c:v>
                </c:pt>
                <c:pt idx="9">
                  <c:v>Matobo</c:v>
                </c:pt>
                <c:pt idx="10">
                  <c:v>UMP</c:v>
                </c:pt>
                <c:pt idx="11">
                  <c:v>Chiredzi</c:v>
                </c:pt>
                <c:pt idx="12">
                  <c:v>Gutu</c:v>
                </c:pt>
                <c:pt idx="13">
                  <c:v>Mwenezi</c:v>
                </c:pt>
                <c:pt idx="14">
                  <c:v>Masvingo</c:v>
                </c:pt>
                <c:pt idx="15">
                  <c:v>Chivi</c:v>
                </c:pt>
              </c:strCache>
            </c:strRef>
          </c:cat>
          <c:val>
            <c:numRef>
              <c:f>'Figures 9 and 10'!$C$6:$C$21</c:f>
              <c:numCache>
                <c:formatCode>General</c:formatCode>
                <c:ptCount val="16"/>
                <c:pt idx="0">
                  <c:v>87</c:v>
                </c:pt>
                <c:pt idx="1">
                  <c:v>95</c:v>
                </c:pt>
                <c:pt idx="2">
                  <c:v>92</c:v>
                </c:pt>
                <c:pt idx="3">
                  <c:v>84</c:v>
                </c:pt>
                <c:pt idx="4">
                  <c:v>95</c:v>
                </c:pt>
                <c:pt idx="5">
                  <c:v>83</c:v>
                </c:pt>
                <c:pt idx="6">
                  <c:v>84</c:v>
                </c:pt>
                <c:pt idx="7">
                  <c:v>80</c:v>
                </c:pt>
                <c:pt idx="8">
                  <c:v>85</c:v>
                </c:pt>
                <c:pt idx="9">
                  <c:v>83</c:v>
                </c:pt>
                <c:pt idx="10">
                  <c:v>78</c:v>
                </c:pt>
                <c:pt idx="11">
                  <c:v>86</c:v>
                </c:pt>
                <c:pt idx="12">
                  <c:v>87</c:v>
                </c:pt>
                <c:pt idx="13">
                  <c:v>89</c:v>
                </c:pt>
                <c:pt idx="14">
                  <c:v>88</c:v>
                </c:pt>
                <c:pt idx="15">
                  <c:v>94</c:v>
                </c:pt>
              </c:numCache>
            </c:numRef>
          </c:val>
          <c:extLst>
            <c:ext xmlns:c16="http://schemas.microsoft.com/office/drawing/2014/chart" uri="{C3380CC4-5D6E-409C-BE32-E72D297353CC}">
              <c16:uniqueId val="{00000000-642C-4544-BE1D-81CE78330368}"/>
            </c:ext>
          </c:extLst>
        </c:ser>
        <c:ser>
          <c:idx val="1"/>
          <c:order val="1"/>
          <c:tx>
            <c:strRef>
              <c:f>'Figures 9 and 10'!$D$5</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Poppins Light" panose="020B0604020202020204" charset="0"/>
                    <a:ea typeface="+mn-ea"/>
                    <a:cs typeface="Poppins Light" panose="020B060402020202020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'Figures 9 and 10'!$B$6:$B$21</c:f>
              <c:strCache>
                <c:ptCount val="16"/>
                <c:pt idx="0">
                  <c:v>Centenary</c:v>
                </c:pt>
                <c:pt idx="1">
                  <c:v>Mazowe</c:v>
                </c:pt>
                <c:pt idx="2">
                  <c:v>Buhera</c:v>
                </c:pt>
                <c:pt idx="3">
                  <c:v>Mutare</c:v>
                </c:pt>
                <c:pt idx="4">
                  <c:v>Chegutu</c:v>
                </c:pt>
                <c:pt idx="5">
                  <c:v>Gokwe N</c:v>
                </c:pt>
                <c:pt idx="6">
                  <c:v>Gokwe S</c:v>
                </c:pt>
                <c:pt idx="7">
                  <c:v>Bulilum</c:v>
                </c:pt>
                <c:pt idx="8">
                  <c:v>Insiza</c:v>
                </c:pt>
                <c:pt idx="9">
                  <c:v>Matobo</c:v>
                </c:pt>
                <c:pt idx="10">
                  <c:v>UMP</c:v>
                </c:pt>
                <c:pt idx="11">
                  <c:v>Chiredzi</c:v>
                </c:pt>
                <c:pt idx="12">
                  <c:v>Gutu</c:v>
                </c:pt>
                <c:pt idx="13">
                  <c:v>Mwenezi</c:v>
                </c:pt>
                <c:pt idx="14">
                  <c:v>Masvingo</c:v>
                </c:pt>
                <c:pt idx="15">
                  <c:v>Chivi</c:v>
                </c:pt>
              </c:strCache>
            </c:strRef>
          </c:cat>
          <c:val>
            <c:numRef>
              <c:f>'Figures 9 and 10'!$D$6:$D$21</c:f>
              <c:numCache>
                <c:formatCode>General</c:formatCode>
                <c:ptCount val="16"/>
                <c:pt idx="0">
                  <c:v>82</c:v>
                </c:pt>
                <c:pt idx="1">
                  <c:v>95</c:v>
                </c:pt>
                <c:pt idx="2">
                  <c:v>92</c:v>
                </c:pt>
                <c:pt idx="3">
                  <c:v>92</c:v>
                </c:pt>
                <c:pt idx="4">
                  <c:v>96</c:v>
                </c:pt>
                <c:pt idx="5">
                  <c:v>85</c:v>
                </c:pt>
                <c:pt idx="6">
                  <c:v>84</c:v>
                </c:pt>
                <c:pt idx="7">
                  <c:v>74</c:v>
                </c:pt>
                <c:pt idx="8">
                  <c:v>87</c:v>
                </c:pt>
                <c:pt idx="9">
                  <c:v>93</c:v>
                </c:pt>
                <c:pt idx="10">
                  <c:v>70</c:v>
                </c:pt>
                <c:pt idx="11">
                  <c:v>82</c:v>
                </c:pt>
                <c:pt idx="12">
                  <c:v>92</c:v>
                </c:pt>
                <c:pt idx="13">
                  <c:v>89</c:v>
                </c:pt>
                <c:pt idx="14">
                  <c:v>90</c:v>
                </c:pt>
                <c:pt idx="15">
                  <c:v>96</c:v>
                </c:pt>
              </c:numCache>
            </c:numRef>
          </c:val>
          <c:extLst>
            <c:ext xmlns:c16="http://schemas.microsoft.com/office/drawing/2014/chart" uri="{C3380CC4-5D6E-409C-BE32-E72D297353CC}">
              <c16:uniqueId val="{00000001-642C-4544-BE1D-81CE78330368}"/>
            </c:ext>
          </c:extLst>
        </c:ser>
        <c:ser>
          <c:idx val="2"/>
          <c:order val="2"/>
          <c:spPr>
            <a:solidFill>
              <a:schemeClr val="accent3"/>
            </a:solidFill>
            <a:ln>
              <a:noFill/>
            </a:ln>
            <a:effectLst/>
          </c:spPr>
          <c:invertIfNegative val="0"/>
          <c:dLbls>
            <c:delete val="1"/>
          </c:dLbls>
          <c:cat>
            <c:strRef>
              <c:f>'Figures 9 and 10'!$B$6:$B$21</c:f>
              <c:strCache>
                <c:ptCount val="16"/>
                <c:pt idx="0">
                  <c:v>Centenary</c:v>
                </c:pt>
                <c:pt idx="1">
                  <c:v>Mazowe</c:v>
                </c:pt>
                <c:pt idx="2">
                  <c:v>Buhera</c:v>
                </c:pt>
                <c:pt idx="3">
                  <c:v>Mutare</c:v>
                </c:pt>
                <c:pt idx="4">
                  <c:v>Chegutu</c:v>
                </c:pt>
                <c:pt idx="5">
                  <c:v>Gokwe N</c:v>
                </c:pt>
                <c:pt idx="6">
                  <c:v>Gokwe S</c:v>
                </c:pt>
                <c:pt idx="7">
                  <c:v>Bulilum</c:v>
                </c:pt>
                <c:pt idx="8">
                  <c:v>Insiza</c:v>
                </c:pt>
                <c:pt idx="9">
                  <c:v>Matobo</c:v>
                </c:pt>
                <c:pt idx="10">
                  <c:v>UMP</c:v>
                </c:pt>
                <c:pt idx="11">
                  <c:v>Chiredzi</c:v>
                </c:pt>
                <c:pt idx="12">
                  <c:v>Gutu</c:v>
                </c:pt>
                <c:pt idx="13">
                  <c:v>Mwenezi</c:v>
                </c:pt>
                <c:pt idx="14">
                  <c:v>Masvingo</c:v>
                </c:pt>
                <c:pt idx="15">
                  <c:v>Chivi</c:v>
                </c:pt>
              </c:strCache>
            </c:strRef>
          </c:cat>
          <c:val>
            <c:numRef>
              <c:f>'Figures 9 and 10'!$B$4</c:f>
              <c:numCache>
                <c:formatCode>General</c:formatCode>
                <c:ptCount val="1"/>
                <c:pt idx="0">
                  <c:v>0</c:v>
                </c:pt>
              </c:numCache>
            </c:numRef>
          </c:val>
          <c:extLst>
            <c:ext xmlns:c16="http://schemas.microsoft.com/office/drawing/2014/chart" uri="{C3380CC4-5D6E-409C-BE32-E72D297353CC}">
              <c16:uniqueId val="{00000002-642C-4544-BE1D-81CE78330368}"/>
            </c:ext>
          </c:extLst>
        </c:ser>
        <c:dLbls>
          <c:showLegendKey val="0"/>
          <c:showVal val="1"/>
          <c:showCatName val="0"/>
          <c:showSerName val="0"/>
          <c:showPercent val="0"/>
          <c:showBubbleSize val="0"/>
        </c:dLbls>
        <c:gapWidth val="150"/>
        <c:overlap val="-25"/>
        <c:axId val="684388415"/>
        <c:axId val="683942975"/>
      </c:barChart>
      <c:catAx>
        <c:axId val="684388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683942975"/>
        <c:crosses val="autoZero"/>
        <c:auto val="1"/>
        <c:lblAlgn val="ctr"/>
        <c:lblOffset val="100"/>
        <c:noMultiLvlLbl val="0"/>
      </c:catAx>
      <c:valAx>
        <c:axId val="68394297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84388415"/>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Poppins Light" panose="020B0604020202020204" charset="0"/>
              <a:ea typeface="+mn-ea"/>
              <a:cs typeface="Poppins Light" panose="020B060402020202020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95F50-71BC-4FA0-9C06-2FD467F8665B}"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24459-81BD-4646-AFA6-3FE48B9F41B7}" type="slidenum">
              <a:rPr lang="en-US" smtClean="0"/>
              <a:t>‹#›</a:t>
            </a:fld>
            <a:endParaRPr lang="en-US"/>
          </a:p>
        </p:txBody>
      </p:sp>
    </p:spTree>
    <p:extLst>
      <p:ext uri="{BB962C8B-B14F-4D97-AF65-F5344CB8AC3E}">
        <p14:creationId xmlns:p14="http://schemas.microsoft.com/office/powerpoint/2010/main" val="526879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possible, support with data points and references</a:t>
            </a:r>
          </a:p>
        </p:txBody>
      </p:sp>
      <p:sp>
        <p:nvSpPr>
          <p:cNvPr id="4" name="Slide Number Placeholder 3"/>
          <p:cNvSpPr>
            <a:spLocks noGrp="1"/>
          </p:cNvSpPr>
          <p:nvPr>
            <p:ph type="sldNum" sz="quarter" idx="5"/>
          </p:nvPr>
        </p:nvSpPr>
        <p:spPr/>
        <p:txBody>
          <a:bodyPr/>
          <a:lstStyle/>
          <a:p>
            <a:fld id="{E1C13E7E-66C8-4A09-853E-BEA2A29FA568}" type="slidenum">
              <a:rPr lang="en-US" smtClean="0"/>
              <a:t>6</a:t>
            </a:fld>
            <a:endParaRPr lang="en-US"/>
          </a:p>
        </p:txBody>
      </p:sp>
    </p:spTree>
    <p:extLst>
      <p:ext uri="{BB962C8B-B14F-4D97-AF65-F5344CB8AC3E}">
        <p14:creationId xmlns:p14="http://schemas.microsoft.com/office/powerpoint/2010/main" val="83727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11</a:t>
            </a:fld>
            <a:endParaRPr lang="en-US"/>
          </a:p>
        </p:txBody>
      </p:sp>
    </p:spTree>
    <p:extLst>
      <p:ext uri="{BB962C8B-B14F-4D97-AF65-F5344CB8AC3E}">
        <p14:creationId xmlns:p14="http://schemas.microsoft.com/office/powerpoint/2010/main" val="123299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Gill Sans MT" panose="020B0502020104020203" pitchFamily="34" charset="0"/>
              </a:rPr>
              <a:t>Consent: </a:t>
            </a:r>
            <a:r>
              <a:rPr lang="en-US" altLang="en-US">
                <a:latin typeface="Gill Sans MT" panose="020B0502020104020203" pitchFamily="34" charset="0"/>
              </a:rPr>
              <a:t>Each respondent was informed of the purpose and contents of the interview and their verbal consent was sought before proceeding. Right to refuse was assured.</a:t>
            </a:r>
            <a:endParaRPr lang="en-ZW" altLang="en-US">
              <a:latin typeface="Gill Sans MT" panose="020B0502020104020203" pitchFamily="34" charset="0"/>
            </a:endParaRPr>
          </a:p>
          <a:p>
            <a:endParaRPr lang="en-US" altLang="en-US">
              <a:latin typeface="Gill Sans MT" panose="020B0502020104020203" pitchFamily="34"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cs typeface="Arial" panose="020B0604020202020204" pitchFamily="34" charset="0"/>
              </a:defRPr>
            </a:lvl1pPr>
            <a:lvl2pPr marL="742950" indent="-285750">
              <a:defRPr>
                <a:solidFill>
                  <a:schemeClr val="tx1"/>
                </a:solidFill>
                <a:latin typeface="Gill Sans MT" panose="020B0502020104020203" pitchFamily="34" charset="0"/>
                <a:cs typeface="Arial" panose="020B0604020202020204" pitchFamily="34" charset="0"/>
              </a:defRPr>
            </a:lvl2pPr>
            <a:lvl3pPr marL="1143000" indent="-228600">
              <a:defRPr>
                <a:solidFill>
                  <a:schemeClr val="tx1"/>
                </a:solidFill>
                <a:latin typeface="Gill Sans MT" panose="020B0502020104020203" pitchFamily="34" charset="0"/>
                <a:cs typeface="Arial" panose="020B0604020202020204" pitchFamily="34" charset="0"/>
              </a:defRPr>
            </a:lvl3pPr>
            <a:lvl4pPr marL="1600200" indent="-228600">
              <a:defRPr>
                <a:solidFill>
                  <a:schemeClr val="tx1"/>
                </a:solidFill>
                <a:latin typeface="Gill Sans MT" panose="020B0502020104020203" pitchFamily="34" charset="0"/>
                <a:cs typeface="Arial" panose="020B0604020202020204" pitchFamily="34" charset="0"/>
              </a:defRPr>
            </a:lvl4pPr>
            <a:lvl5pPr marL="2057400" indent="-228600">
              <a:defRPr>
                <a:solidFill>
                  <a:schemeClr val="tx1"/>
                </a:solidFill>
                <a:latin typeface="Gill Sans MT" panose="020B05020201040202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4DEFA0-5F7A-40B7-BB1E-B729496BF605}" type="slidenum">
              <a:rPr kumimoji="0" lang="en-US" alt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Arial" panose="020B0604020202020204" pitchFamily="34" charset="0"/>
            </a:endParaRPr>
          </a:p>
        </p:txBody>
      </p:sp>
    </p:spTree>
    <p:extLst>
      <p:ext uri="{BB962C8B-B14F-4D97-AF65-F5344CB8AC3E}">
        <p14:creationId xmlns:p14="http://schemas.microsoft.com/office/powerpoint/2010/main" val="314897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Gill Sans MT" panose="020B0502020104020203" pitchFamily="34" charset="0"/>
              </a:rPr>
              <a:t>Consent: </a:t>
            </a:r>
            <a:r>
              <a:rPr lang="en-US" altLang="en-US" dirty="0">
                <a:latin typeface="Gill Sans MT" panose="020B0502020104020203" pitchFamily="34" charset="0"/>
              </a:rPr>
              <a:t>Each respondent was informed of the purpose and contents of the interview and their verbal consent was sought before proceeding. Right to refuse was assured.</a:t>
            </a:r>
            <a:endParaRPr lang="en-ZW" altLang="en-US" dirty="0">
              <a:latin typeface="Gill Sans MT" panose="020B0502020104020203" pitchFamily="34" charset="0"/>
            </a:endParaRPr>
          </a:p>
          <a:p>
            <a:endParaRPr lang="en-US" altLang="en-US" dirty="0">
              <a:latin typeface="Gill Sans MT" panose="020B0502020104020203" pitchFamily="34"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cs typeface="Arial" panose="020B0604020202020204" pitchFamily="34" charset="0"/>
              </a:defRPr>
            </a:lvl1pPr>
            <a:lvl2pPr marL="742950" indent="-285750">
              <a:defRPr>
                <a:solidFill>
                  <a:schemeClr val="tx1"/>
                </a:solidFill>
                <a:latin typeface="Gill Sans MT" panose="020B0502020104020203" pitchFamily="34" charset="0"/>
                <a:cs typeface="Arial" panose="020B0604020202020204" pitchFamily="34" charset="0"/>
              </a:defRPr>
            </a:lvl2pPr>
            <a:lvl3pPr marL="1143000" indent="-228600">
              <a:defRPr>
                <a:solidFill>
                  <a:schemeClr val="tx1"/>
                </a:solidFill>
                <a:latin typeface="Gill Sans MT" panose="020B0502020104020203" pitchFamily="34" charset="0"/>
                <a:cs typeface="Arial" panose="020B0604020202020204" pitchFamily="34" charset="0"/>
              </a:defRPr>
            </a:lvl3pPr>
            <a:lvl4pPr marL="1600200" indent="-228600">
              <a:defRPr>
                <a:solidFill>
                  <a:schemeClr val="tx1"/>
                </a:solidFill>
                <a:latin typeface="Gill Sans MT" panose="020B0502020104020203" pitchFamily="34" charset="0"/>
                <a:cs typeface="Arial" panose="020B0604020202020204" pitchFamily="34" charset="0"/>
              </a:defRPr>
            </a:lvl4pPr>
            <a:lvl5pPr marL="2057400" indent="-228600">
              <a:defRPr>
                <a:solidFill>
                  <a:schemeClr val="tx1"/>
                </a:solidFill>
                <a:latin typeface="Gill Sans MT" panose="020B05020201040202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4DEFA0-5F7A-40B7-BB1E-B729496BF605}" type="slidenum">
              <a:rPr kumimoji="0" lang="en-US" alt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Arial" panose="020B0604020202020204" pitchFamily="34" charset="0"/>
            </a:endParaRPr>
          </a:p>
        </p:txBody>
      </p:sp>
    </p:spTree>
    <p:extLst>
      <p:ext uri="{BB962C8B-B14F-4D97-AF65-F5344CB8AC3E}">
        <p14:creationId xmlns:p14="http://schemas.microsoft.com/office/powerpoint/2010/main" val="106954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23</a:t>
            </a:fld>
            <a:endParaRPr lang="en-US"/>
          </a:p>
        </p:txBody>
      </p:sp>
    </p:spTree>
    <p:extLst>
      <p:ext uri="{BB962C8B-B14F-4D97-AF65-F5344CB8AC3E}">
        <p14:creationId xmlns:p14="http://schemas.microsoft.com/office/powerpoint/2010/main" val="1231321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053CA-6695-481E-A9F6-6E78790B1E13}" type="slidenum">
              <a:rPr lang="en-US" smtClean="0"/>
              <a:t>28</a:t>
            </a:fld>
            <a:endParaRPr lang="en-US"/>
          </a:p>
        </p:txBody>
      </p:sp>
    </p:spTree>
    <p:extLst>
      <p:ext uri="{BB962C8B-B14F-4D97-AF65-F5344CB8AC3E}">
        <p14:creationId xmlns:p14="http://schemas.microsoft.com/office/powerpoint/2010/main" val="2407273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dirty="0"/>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dirty="0"/>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dirty="0"/>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Formation Complète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Formation Complète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Formation Complète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67899"/>
            <a:ext cx="3581400" cy="369332"/>
          </a:xfrm>
          <a:prstGeom prst="rect">
            <a:avLst/>
          </a:prstGeom>
          <a:noFill/>
        </p:spPr>
        <p:txBody>
          <a:bodyPr wrap="square" rtlCol="0">
            <a:spAutoFit/>
          </a:bodyPr>
          <a:lstStyle/>
          <a:p>
            <a:pPr algn="l"/>
            <a:r>
              <a:rPr lang="fr-FR" dirty="0">
                <a:latin typeface="Poppins" pitchFamily="2" charset="77"/>
                <a:cs typeface="Poppins" pitchFamily="2" charset="77"/>
              </a:rPr>
              <a:t>Formation Complète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Formation Complète</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Formation Complète</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Formation Complète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latin typeface="Poppins" pitchFamily="2" charset="77"/>
                <a:cs typeface="Poppins" pitchFamily="2" charset="77"/>
              </a:rPr>
              <a:t>Comprehensive</a:t>
            </a:r>
            <a:r>
              <a:rPr lang="fr-FR"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Formation Complète</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Formation Complète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Formation Complète</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F0C0-F9A0-4ACA-8BA4-A2C9A0144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EC17-AC29-4E73-A50D-65D32EEE2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B93D7-4C87-4E40-A847-919BC4B13F5B}"/>
              </a:ext>
            </a:extLst>
          </p:cNvPr>
          <p:cNvSpPr>
            <a:spLocks noGrp="1"/>
          </p:cNvSpPr>
          <p:nvPr>
            <p:ph type="dt" sz="half" idx="10"/>
          </p:nvPr>
        </p:nvSpPr>
        <p:spPr/>
        <p:txBody>
          <a:bodyPr/>
          <a:lstStyle/>
          <a:p>
            <a:fld id="{7DD6D67C-0F98-424B-B244-1CCC75203E5A}" type="datetimeFigureOut">
              <a:rPr lang="en-US" smtClean="0"/>
              <a:t>7/20/2022</a:t>
            </a:fld>
            <a:endParaRPr lang="en-US"/>
          </a:p>
        </p:txBody>
      </p:sp>
      <p:sp>
        <p:nvSpPr>
          <p:cNvPr id="5" name="Footer Placeholder 4">
            <a:extLst>
              <a:ext uri="{FF2B5EF4-FFF2-40B4-BE49-F238E27FC236}">
                <a16:creationId xmlns:a16="http://schemas.microsoft.com/office/drawing/2014/main" id="{4B117CD7-E6D3-4CF6-9B8B-FF7518C2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D885-1D9F-4C3A-8922-E0997B9B338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779282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2602526" y="5143500"/>
            <a:ext cx="4643510" cy="412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0"/>
          </p:nvPr>
        </p:nvSpPr>
        <p:spPr>
          <a:xfrm>
            <a:off x="2602526" y="9610725"/>
            <a:ext cx="13477574" cy="676275"/>
          </a:xfrm>
        </p:spPr>
        <p:txBody>
          <a:bodyPr/>
          <a:lstStyle>
            <a:lvl1pPr>
              <a:lnSpc>
                <a:spcPct val="85000"/>
              </a:lnSpc>
              <a:buFontTx/>
              <a:buNone/>
              <a:defRPr sz="1200" i="0">
                <a:solidFill>
                  <a:schemeClr val="bg2"/>
                </a:solidFill>
                <a:latin typeface="+mn-lt"/>
              </a:defRPr>
            </a:lvl1pPr>
            <a:lvl2pPr>
              <a:lnSpc>
                <a:spcPct val="85000"/>
              </a:lnSpc>
              <a:buFontTx/>
              <a:buNone/>
              <a:defRPr sz="1200">
                <a:solidFill>
                  <a:schemeClr val="bg2"/>
                </a:solidFill>
                <a:latin typeface="+mn-lt"/>
              </a:defRPr>
            </a:lvl2pPr>
            <a:lvl3pPr>
              <a:lnSpc>
                <a:spcPct val="85000"/>
              </a:lnSpc>
              <a:buFontTx/>
              <a:buNone/>
              <a:defRPr sz="1200">
                <a:solidFill>
                  <a:schemeClr val="bg2"/>
                </a:solidFill>
                <a:latin typeface="+mn-lt"/>
              </a:defRPr>
            </a:lvl3pPr>
            <a:lvl4pPr>
              <a:lnSpc>
                <a:spcPct val="85000"/>
              </a:lnSpc>
              <a:buFontTx/>
              <a:buNone/>
              <a:defRPr sz="1200">
                <a:solidFill>
                  <a:schemeClr val="bg2"/>
                </a:solidFill>
                <a:latin typeface="+mn-lt"/>
              </a:defRPr>
            </a:lvl4pPr>
            <a:lvl5pPr marL="0" indent="0">
              <a:lnSpc>
                <a:spcPct val="85000"/>
              </a:lnSpc>
              <a:buFontTx/>
              <a:buNone/>
              <a:defRPr sz="1200">
                <a:solidFill>
                  <a:schemeClr val="bg2"/>
                </a:solidFill>
                <a:latin typeface="+mn-lt"/>
              </a:defRPr>
            </a:lvl5pPr>
          </a:lstStyle>
          <a:p>
            <a:pPr lvl="0"/>
            <a:r>
              <a:rPr lang="en-US"/>
              <a:t>Click to edit Master text styles</a:t>
            </a:r>
          </a:p>
        </p:txBody>
      </p:sp>
    </p:spTree>
    <p:extLst>
      <p:ext uri="{BB962C8B-B14F-4D97-AF65-F5344CB8AC3E}">
        <p14:creationId xmlns:p14="http://schemas.microsoft.com/office/powerpoint/2010/main" val="3032882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3"/>
          </p:nvPr>
        </p:nvSpPr>
        <p:spPr>
          <a:xfrm>
            <a:off x="2602526" y="5143500"/>
            <a:ext cx="4643510" cy="412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0"/>
          </p:nvPr>
        </p:nvSpPr>
        <p:spPr>
          <a:xfrm>
            <a:off x="2602526" y="9610725"/>
            <a:ext cx="13477574" cy="676275"/>
          </a:xfrm>
        </p:spPr>
        <p:txBody>
          <a:bodyPr/>
          <a:lstStyle>
            <a:lvl1pPr>
              <a:lnSpc>
                <a:spcPct val="85000"/>
              </a:lnSpc>
              <a:buFontTx/>
              <a:buNone/>
              <a:defRPr sz="1200" i="0">
                <a:solidFill>
                  <a:schemeClr val="bg2"/>
                </a:solidFill>
                <a:latin typeface="+mn-lt"/>
              </a:defRPr>
            </a:lvl1pPr>
            <a:lvl2pPr>
              <a:lnSpc>
                <a:spcPct val="85000"/>
              </a:lnSpc>
              <a:buFontTx/>
              <a:buNone/>
              <a:defRPr sz="1200">
                <a:solidFill>
                  <a:schemeClr val="bg2"/>
                </a:solidFill>
                <a:latin typeface="+mn-lt"/>
              </a:defRPr>
            </a:lvl2pPr>
            <a:lvl3pPr>
              <a:lnSpc>
                <a:spcPct val="85000"/>
              </a:lnSpc>
              <a:buFontTx/>
              <a:buNone/>
              <a:defRPr sz="1200">
                <a:solidFill>
                  <a:schemeClr val="bg2"/>
                </a:solidFill>
                <a:latin typeface="+mn-lt"/>
              </a:defRPr>
            </a:lvl3pPr>
            <a:lvl4pPr>
              <a:lnSpc>
                <a:spcPct val="85000"/>
              </a:lnSpc>
              <a:buFontTx/>
              <a:buNone/>
              <a:defRPr sz="1200">
                <a:solidFill>
                  <a:schemeClr val="bg2"/>
                </a:solidFill>
                <a:latin typeface="+mn-lt"/>
              </a:defRPr>
            </a:lvl4pPr>
            <a:lvl5pPr marL="0" indent="0">
              <a:lnSpc>
                <a:spcPct val="85000"/>
              </a:lnSpc>
              <a:buFontTx/>
              <a:buNone/>
              <a:defRPr sz="1200">
                <a:solidFill>
                  <a:schemeClr val="bg2"/>
                </a:solidFill>
                <a:latin typeface="+mn-lt"/>
              </a:defRPr>
            </a:lvl5pPr>
          </a:lstStyle>
          <a:p>
            <a:pPr lvl="0"/>
            <a:r>
              <a:rPr lang="en-US"/>
              <a:t>Edit Master text styles</a:t>
            </a:r>
          </a:p>
        </p:txBody>
      </p:sp>
    </p:spTree>
    <p:extLst>
      <p:ext uri="{BB962C8B-B14F-4D97-AF65-F5344CB8AC3E}">
        <p14:creationId xmlns:p14="http://schemas.microsoft.com/office/powerpoint/2010/main" val="4256392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914402" y="9610725"/>
            <a:ext cx="15165698" cy="676275"/>
          </a:xfrm>
        </p:spPr>
        <p:txBody>
          <a:bodyPr/>
          <a:lstStyle>
            <a:lvl1pPr>
              <a:lnSpc>
                <a:spcPct val="85000"/>
              </a:lnSpc>
              <a:buFontTx/>
              <a:buNone/>
              <a:defRPr sz="1200" i="0">
                <a:solidFill>
                  <a:schemeClr val="bg2"/>
                </a:solidFill>
                <a:latin typeface="+mn-lt"/>
              </a:defRPr>
            </a:lvl1pPr>
            <a:lvl2pPr>
              <a:lnSpc>
                <a:spcPct val="85000"/>
              </a:lnSpc>
              <a:buFontTx/>
              <a:buNone/>
              <a:defRPr sz="1200">
                <a:solidFill>
                  <a:schemeClr val="bg2"/>
                </a:solidFill>
                <a:latin typeface="+mn-lt"/>
              </a:defRPr>
            </a:lvl2pPr>
            <a:lvl3pPr>
              <a:lnSpc>
                <a:spcPct val="85000"/>
              </a:lnSpc>
              <a:buFontTx/>
              <a:buNone/>
              <a:defRPr sz="1200">
                <a:solidFill>
                  <a:schemeClr val="bg2"/>
                </a:solidFill>
                <a:latin typeface="+mn-lt"/>
              </a:defRPr>
            </a:lvl3pPr>
            <a:lvl4pPr>
              <a:lnSpc>
                <a:spcPct val="85000"/>
              </a:lnSpc>
              <a:buFontTx/>
              <a:buNone/>
              <a:defRPr sz="1200">
                <a:solidFill>
                  <a:schemeClr val="bg2"/>
                </a:solidFill>
                <a:latin typeface="+mn-lt"/>
              </a:defRPr>
            </a:lvl4pPr>
            <a:lvl5pPr marL="0" indent="0">
              <a:lnSpc>
                <a:spcPct val="85000"/>
              </a:lnSpc>
              <a:buFontTx/>
              <a:buNone/>
              <a:defRPr sz="1200">
                <a:solidFill>
                  <a:schemeClr val="bg2"/>
                </a:solidFill>
                <a:latin typeface="+mn-lt"/>
              </a:defRPr>
            </a:lvl5pPr>
          </a:lstStyle>
          <a:p>
            <a:pPr lvl="0"/>
            <a:r>
              <a:rPr lang="en-US"/>
              <a:t>Edit Master text styles</a:t>
            </a:r>
          </a:p>
        </p:txBody>
      </p:sp>
    </p:spTree>
    <p:extLst>
      <p:ext uri="{BB962C8B-B14F-4D97-AF65-F5344CB8AC3E}">
        <p14:creationId xmlns:p14="http://schemas.microsoft.com/office/powerpoint/2010/main" val="989061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err="1"/>
              <a:t>Ciquième</a:t>
            </a:r>
            <a:r>
              <a:rPr lang="fr-FR" dirty="0"/>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dirty="0"/>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theme" Target="../theme/theme2.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hyperlink" Target="https://www.panafrican-med-journal.com/content/series/27/3/21/pdf/21.pdf" TargetMode="External"/><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hyperlink" Target="http://mpffs6apl64314hd71fbb11y-wpengine.netdna-ssl.com/wp-content/uploads/2021/09/Universal-Immunization-through-Improving-Family-Health-Services-UI-FHS-Results-Snapshot.pdf"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hyperlink" Target="https://viamo.io/"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hyperlink" Target="https://3qvw4sd8qlr2o7003493odw1-wpengine.netdna-ssl.com/wp-content/uploads/2012/12/ARISE_NotesfromTheField2_Using-Data_EN_final508.pdf" TargetMode="External"/><Relationship Id="rId13" Type="http://schemas.openxmlformats.org/officeDocument/2006/relationships/hyperlink" Target="https://www.unscn.org/web/archives_resources/files/The_Champion_Community_Initiative_O_799.pdf" TargetMode="External"/><Relationship Id="rId18" Type="http://schemas.openxmlformats.org/officeDocument/2006/relationships/image" Target="../media/image55.png"/><Relationship Id="rId3" Type="http://schemas.openxmlformats.org/officeDocument/2006/relationships/hyperlink" Target="https://www.sciencedirect.com/science/article/pii/S0264410X17317528" TargetMode="External"/><Relationship Id="rId7" Type="http://schemas.openxmlformats.org/officeDocument/2006/relationships/hyperlink" Target="https://viamo.io/" TargetMode="External"/><Relationship Id="rId12" Type="http://schemas.openxmlformats.org/officeDocument/2006/relationships/hyperlink" Target="https://www.jsi.com/project/coordination-and-implementation-of-child-health-record-redesigns-home-based-records/" TargetMode="External"/><Relationship Id="rId17" Type="http://schemas.openxmlformats.org/officeDocument/2006/relationships/hyperlink" Target="https://bmcpublichealth.biomedcentral.com/articles/10.1186/s12889-018-5458-x" TargetMode="External"/><Relationship Id="rId2" Type="http://schemas.openxmlformats.org/officeDocument/2006/relationships/hyperlink" Target="https://apps.who.int/iris/bitstream/handle/10665/329448/9789289054492-eng.pdf" TargetMode="External"/><Relationship Id="rId16" Type="http://schemas.openxmlformats.org/officeDocument/2006/relationships/hyperlink" Target="https://www.kit.nl/wp-content/uploads/2019/03/KIT-Working-Paper_final.pdf" TargetMode="External"/><Relationship Id="rId1" Type="http://schemas.openxmlformats.org/officeDocument/2006/relationships/slideLayout" Target="../slideLayouts/slideLayout24.xml"/><Relationship Id="rId6" Type="http://schemas.openxmlformats.org/officeDocument/2006/relationships/hyperlink" Target="https://www.surveymonkey.com/" TargetMode="External"/><Relationship Id="rId11" Type="http://schemas.openxmlformats.org/officeDocument/2006/relationships/hyperlink" Target="http://www.jsi.com/" TargetMode="External"/><Relationship Id="rId5" Type="http://schemas.openxmlformats.org/officeDocument/2006/relationships/hyperlink" Target="https://www.mentimeter.com/" TargetMode="External"/><Relationship Id="rId15" Type="http://schemas.openxmlformats.org/officeDocument/2006/relationships/hyperlink" Target="https://health-policy-systems.biomedcentral.com/articles/10.1186/s12961-021-00719-9" TargetMode="External"/><Relationship Id="rId10" Type="http://schemas.openxmlformats.org/officeDocument/2006/relationships/hyperlink" Target="https://comminit.com/global/content/collaborative-community-checklists-immunisation-feasibility-and-acceptability-study-rura" TargetMode="External"/><Relationship Id="rId19" Type="http://schemas.openxmlformats.org/officeDocument/2006/relationships/image" Target="../media/image56.svg"/><Relationship Id="rId4" Type="http://schemas.openxmlformats.org/officeDocument/2006/relationships/hyperlink" Target="https://www.panafrican-med-journal.com/content/series/27/3/21/pdf/21.pdf" TargetMode="External"/><Relationship Id="rId9" Type="http://schemas.openxmlformats.org/officeDocument/2006/relationships/hyperlink" Target="https://3qvw4sd8qlr2o7003493odw1-wpengine.netdna-ssl.com/wp-content/uploads/2012/11/ARISEstudyfindings_3countries_ENG_final508.pdf" TargetMode="External"/><Relationship Id="rId14" Type="http://schemas.openxmlformats.org/officeDocument/2006/relationships/hyperlink" Target="http://mpffs6apl64314hd71fbb11y-wpengine.netdna-ssl.com/wp-content/uploads/2021/02/1.-Building-Facility-Community-Partnerships-to-Improve-Equitable-Service-Delivery-for-Imm.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youtu.be/xR6vlif6GqY" TargetMode="External"/><Relationship Id="rId7" Type="http://schemas.openxmlformats.org/officeDocument/2006/relationships/image" Target="../media/image31.png"/><Relationship Id="rId2" Type="http://schemas.openxmlformats.org/officeDocument/2006/relationships/hyperlink" Target="https://www.panafrican-med-journal.com/content/series/27/3/21/pdf/21.pdf" TargetMode="External"/><Relationship Id="rId1" Type="http://schemas.openxmlformats.org/officeDocument/2006/relationships/slideLayout" Target="../slideLayouts/slideLayout24.xml"/><Relationship Id="rId6" Type="http://schemas.openxmlformats.org/officeDocument/2006/relationships/hyperlink" Target="https://www.unscn.org/web/archives_resources/files/The_Champion_Community_Initiative_O_799.pdf" TargetMode="External"/><Relationship Id="rId5" Type="http://schemas.openxmlformats.org/officeDocument/2006/relationships/hyperlink" Target="https://apps.who.int/iris/bitstream/handle/10665/329448/9789289054492-eng.pdf" TargetMode="External"/><Relationship Id="rId4" Type="http://schemas.openxmlformats.org/officeDocument/2006/relationships/hyperlink" Target="https://publications.jsi.com/JSIInternet/Inc/Common/_download_pub.cfm?id=24718&amp;lid=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8" y="1028702"/>
            <a:ext cx="12857693" cy="1989137"/>
          </a:xfrm>
        </p:spPr>
        <p:txBody>
          <a:bodyPr>
            <a:normAutofit fontScale="90000"/>
          </a:bodyPr>
          <a:lstStyle/>
          <a:p>
            <a:r>
              <a:rPr lang="fr-FR" sz="10803" dirty="0"/>
              <a:t>Formation Complète</a:t>
            </a: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fr-FR" sz="4800" spc="684"/>
              <a:t>28 juin – 21 juillet 2022</a:t>
            </a:r>
            <a:endParaRPr lang="fr-FR"/>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600" dirty="0"/>
              <a:t>PRÉSENTÉ</a:t>
            </a:r>
            <a:r>
              <a:rPr lang="en-US" sz="3348" dirty="0"/>
              <a:t> PAR GAVI, WHO, UNICEF &amp; US CDC</a:t>
            </a:r>
          </a:p>
          <a:p>
            <a:endParaRPr lang="fr-FR" dirty="0"/>
          </a:p>
        </p:txBody>
      </p:sp>
    </p:spTree>
    <p:extLst>
      <p:ext uri="{BB962C8B-B14F-4D97-AF65-F5344CB8AC3E}">
        <p14:creationId xmlns:p14="http://schemas.microsoft.com/office/powerpoint/2010/main" val="1400051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145000" cy="1166812"/>
          </a:xfrm>
        </p:spPr>
        <p:txBody>
          <a:bodyPr lIns="91440" tIns="45720" rIns="91440" bIns="45720" anchor="t">
            <a:noAutofit/>
          </a:bodyPr>
          <a:lstStyle/>
          <a:p>
            <a:r>
              <a:rPr lang="en-US" sz="4400" dirty="0">
                <a:solidFill>
                  <a:schemeClr val="tx1"/>
                </a:solidFill>
                <a:latin typeface="Poppins"/>
                <a:cs typeface="Poppins"/>
              </a:rPr>
              <a:t>Suivi et </a:t>
            </a:r>
            <a:r>
              <a:rPr lang="en-US" sz="4400" dirty="0" err="1">
                <a:solidFill>
                  <a:schemeClr val="tx1"/>
                </a:solidFill>
                <a:latin typeface="Poppins"/>
                <a:cs typeface="Poppins"/>
              </a:rPr>
              <a:t>évaluation</a:t>
            </a:r>
            <a:r>
              <a:rPr lang="en-US" sz="4400" dirty="0">
                <a:solidFill>
                  <a:schemeClr val="tx1"/>
                </a:solidFill>
                <a:latin typeface="Poppins"/>
                <a:cs typeface="Poppins"/>
              </a:rPr>
              <a:t> </a:t>
            </a:r>
            <a:r>
              <a:rPr lang="en-US" sz="4400" dirty="0" err="1">
                <a:solidFill>
                  <a:schemeClr val="tx1"/>
                </a:solidFill>
                <a:latin typeface="Poppins"/>
                <a:cs typeface="Poppins"/>
              </a:rPr>
              <a:t>participatifs</a:t>
            </a:r>
            <a:r>
              <a:rPr lang="en-US" sz="4400" dirty="0">
                <a:solidFill>
                  <a:schemeClr val="tx1"/>
                </a:solidFill>
                <a:latin typeface="Poppins"/>
                <a:cs typeface="Poppins"/>
              </a:rPr>
              <a:t> par le </a:t>
            </a:r>
            <a:r>
              <a:rPr lang="en-US" sz="4400" dirty="0" err="1">
                <a:solidFill>
                  <a:schemeClr val="tx1"/>
                </a:solidFill>
                <a:latin typeface="Poppins"/>
                <a:cs typeface="Poppins"/>
              </a:rPr>
              <a:t>biais</a:t>
            </a:r>
            <a:r>
              <a:rPr lang="en-US" sz="4400" dirty="0">
                <a:solidFill>
                  <a:schemeClr val="tx1"/>
                </a:solidFill>
                <a:latin typeface="Poppins"/>
                <a:cs typeface="Poppins"/>
              </a:rPr>
              <a:t> </a:t>
            </a:r>
            <a:r>
              <a:rPr lang="en-US" sz="4400" dirty="0" err="1">
                <a:solidFill>
                  <a:schemeClr val="tx1"/>
                </a:solidFill>
                <a:latin typeface="Poppins"/>
                <a:cs typeface="Poppins"/>
              </a:rPr>
              <a:t>d'examens</a:t>
            </a:r>
            <a:r>
              <a:rPr lang="en-US" sz="4400" dirty="0">
                <a:solidFill>
                  <a:schemeClr val="tx1"/>
                </a:solidFill>
                <a:latin typeface="Poppins"/>
                <a:cs typeface="Poppins"/>
              </a:rPr>
              <a:t> </a:t>
            </a:r>
            <a:r>
              <a:rPr lang="en-US" sz="4400" dirty="0" err="1">
                <a:solidFill>
                  <a:schemeClr val="tx1"/>
                </a:solidFill>
                <a:latin typeface="Poppins"/>
                <a:cs typeface="Poppins"/>
              </a:rPr>
              <a:t>réguliers</a:t>
            </a:r>
            <a:r>
              <a:rPr lang="en-US" sz="4400" dirty="0">
                <a:solidFill>
                  <a:schemeClr val="tx1"/>
                </a:solidFill>
                <a:latin typeface="Poppins"/>
                <a:cs typeface="Poppins"/>
              </a:rPr>
              <a:t> (par </a:t>
            </a:r>
            <a:r>
              <a:rPr lang="en-US" sz="4400" dirty="0" err="1">
                <a:solidFill>
                  <a:schemeClr val="tx1"/>
                </a:solidFill>
                <a:latin typeface="Poppins"/>
                <a:cs typeface="Poppins"/>
              </a:rPr>
              <a:t>exemple</a:t>
            </a:r>
            <a:r>
              <a:rPr lang="en-US" sz="4400" dirty="0">
                <a:solidFill>
                  <a:schemeClr val="tx1"/>
                </a:solidFill>
                <a:latin typeface="Poppins"/>
                <a:cs typeface="Poppins"/>
              </a:rPr>
              <a:t>, </a:t>
            </a:r>
            <a:r>
              <a:rPr lang="en-US" sz="4400" dirty="0" err="1">
                <a:solidFill>
                  <a:schemeClr val="tx1"/>
                </a:solidFill>
                <a:latin typeface="Poppins"/>
                <a:cs typeface="Poppins"/>
              </a:rPr>
              <a:t>réunions</a:t>
            </a:r>
            <a:r>
              <a:rPr lang="en-US" sz="4400" dirty="0">
                <a:solidFill>
                  <a:schemeClr val="tx1"/>
                </a:solidFill>
                <a:latin typeface="Poppins"/>
                <a:cs typeface="Poppins"/>
              </a:rPr>
              <a:t> </a:t>
            </a:r>
            <a:r>
              <a:rPr lang="en-US" sz="4400" dirty="0" err="1">
                <a:solidFill>
                  <a:schemeClr val="tx1"/>
                </a:solidFill>
                <a:latin typeface="Poppins"/>
                <a:cs typeface="Poppins"/>
              </a:rPr>
              <a:t>d'examen</a:t>
            </a:r>
            <a:r>
              <a:rPr lang="en-US" sz="4400" dirty="0">
                <a:solidFill>
                  <a:schemeClr val="tx1"/>
                </a:solidFill>
                <a:latin typeface="Poppins"/>
                <a:cs typeface="Poppins"/>
              </a:rPr>
              <a:t> </a:t>
            </a:r>
            <a:r>
              <a:rPr lang="en-US" sz="4400" dirty="0" err="1">
                <a:solidFill>
                  <a:schemeClr val="tx1"/>
                </a:solidFill>
                <a:latin typeface="Poppins"/>
                <a:cs typeface="Poppins"/>
              </a:rPr>
              <a:t>trimestrielles</a:t>
            </a:r>
            <a:r>
              <a:rPr lang="en-US" sz="4400" dirty="0">
                <a:solidFill>
                  <a:schemeClr val="tx1"/>
                </a:solidFill>
                <a:latin typeface="Poppins"/>
                <a:cs typeface="Poppins"/>
              </a:rPr>
              <a:t> - RET).</a:t>
            </a:r>
          </a:p>
        </p:txBody>
      </p:sp>
      <p:pic>
        <p:nvPicPr>
          <p:cNvPr id="6" name="Content Placeholder 5"/>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505200" y="2019300"/>
            <a:ext cx="10591800" cy="8090594"/>
          </a:xfrm>
          <a:prstGeom prst="rect">
            <a:avLst/>
          </a:prstGeom>
          <a:noFill/>
          <a:ln>
            <a:solidFill>
              <a:srgbClr val="4F81BD"/>
            </a:solidFill>
          </a:ln>
        </p:spPr>
      </p:pic>
      <p:sp>
        <p:nvSpPr>
          <p:cNvPr id="9" name="Rectangle 8"/>
          <p:cNvSpPr/>
          <p:nvPr/>
        </p:nvSpPr>
        <p:spPr>
          <a:xfrm>
            <a:off x="12115800" y="8420100"/>
            <a:ext cx="4831895" cy="1077218"/>
          </a:xfrm>
          <a:prstGeom prst="rect">
            <a:avLst/>
          </a:prstGeom>
        </p:spPr>
        <p:txBody>
          <a:bodyPr wrap="square" lIns="91440" tIns="45720" rIns="91440" bIns="45720" anchor="t">
            <a:spAutoFit/>
          </a:bodyPr>
          <a:lstStyle/>
          <a:p>
            <a:r>
              <a:rPr lang="en-US" sz="1600" dirty="0">
                <a:latin typeface="Poppins"/>
                <a:cs typeface="Poppins"/>
              </a:rPr>
              <a:t>Les </a:t>
            </a:r>
            <a:r>
              <a:rPr lang="en-US" sz="1600" dirty="0" err="1">
                <a:latin typeface="Poppins"/>
                <a:cs typeface="Poppins"/>
              </a:rPr>
              <a:t>réunions</a:t>
            </a:r>
            <a:r>
              <a:rPr lang="en-US" sz="1600" dirty="0">
                <a:latin typeface="Poppins"/>
                <a:cs typeface="Poppins"/>
              </a:rPr>
              <a:t> </a:t>
            </a:r>
            <a:r>
              <a:rPr lang="en-US" sz="1600" dirty="0" err="1">
                <a:latin typeface="Poppins"/>
                <a:cs typeface="Poppins"/>
              </a:rPr>
              <a:t>d'examen</a:t>
            </a:r>
            <a:r>
              <a:rPr lang="en-US" sz="1600" dirty="0">
                <a:latin typeface="Poppins"/>
                <a:cs typeface="Poppins"/>
              </a:rPr>
              <a:t> de la vaccination: “un fruit </a:t>
            </a:r>
            <a:r>
              <a:rPr lang="en-US" sz="1600" dirty="0" err="1">
                <a:latin typeface="Poppins"/>
                <a:cs typeface="Poppins"/>
              </a:rPr>
              <a:t>mûr</a:t>
            </a:r>
            <a:r>
              <a:rPr lang="en-US" sz="1600" dirty="0">
                <a:latin typeface="Poppins"/>
                <a:cs typeface="Poppins"/>
              </a:rPr>
              <a:t>” pour le </a:t>
            </a:r>
            <a:r>
              <a:rPr lang="en-US" sz="1600" dirty="0" err="1">
                <a:latin typeface="Poppins"/>
                <a:cs typeface="Poppins"/>
              </a:rPr>
              <a:t>renforcement</a:t>
            </a:r>
            <a:r>
              <a:rPr lang="en-US" sz="1600" dirty="0">
                <a:latin typeface="Poppins"/>
                <a:cs typeface="Poppins"/>
              </a:rPr>
              <a:t> des </a:t>
            </a:r>
            <a:r>
              <a:rPr lang="en-US" sz="1600" dirty="0" err="1">
                <a:latin typeface="Poppins"/>
                <a:cs typeface="Poppins"/>
              </a:rPr>
              <a:t>capacités</a:t>
            </a:r>
            <a:r>
              <a:rPr lang="en-US" sz="1600" dirty="0">
                <a:latin typeface="Poppins"/>
                <a:cs typeface="Poppins"/>
              </a:rPr>
              <a:t> et </a:t>
            </a:r>
            <a:r>
              <a:rPr lang="en-US" sz="1600" dirty="0" err="1">
                <a:latin typeface="Poppins"/>
                <a:cs typeface="Poppins"/>
              </a:rPr>
              <a:t>l'amélioration</a:t>
            </a:r>
            <a:r>
              <a:rPr lang="en-US" sz="1600" dirty="0">
                <a:latin typeface="Poppins"/>
                <a:cs typeface="Poppins"/>
              </a:rPr>
              <a:t> de la </a:t>
            </a:r>
            <a:r>
              <a:rPr lang="en-US" sz="1600" dirty="0" err="1">
                <a:latin typeface="Poppins"/>
                <a:cs typeface="Poppins"/>
              </a:rPr>
              <a:t>qualité</a:t>
            </a:r>
            <a:r>
              <a:rPr lang="en-US" sz="1600" dirty="0">
                <a:latin typeface="Poppins"/>
                <a:cs typeface="Poppins"/>
              </a:rPr>
              <a:t> des </a:t>
            </a:r>
            <a:r>
              <a:rPr lang="en-US" sz="1600" dirty="0" err="1">
                <a:latin typeface="Poppins"/>
                <a:cs typeface="Poppins"/>
              </a:rPr>
              <a:t>données</a:t>
            </a:r>
            <a:r>
              <a:rPr lang="en-US" sz="1600" dirty="0">
                <a:latin typeface="Poppins"/>
                <a:cs typeface="Poppins"/>
              </a:rPr>
              <a:t> </a:t>
            </a:r>
            <a:r>
              <a:rPr lang="en-US" sz="1600" dirty="0">
                <a:latin typeface="Poppins"/>
                <a:cs typeface="Poppins"/>
                <a:hlinkClick r:id="rId3"/>
              </a:rPr>
              <a:t>(panafrican-med-journal.com)</a:t>
            </a:r>
            <a:endParaRPr lang="en-US" sz="1600" dirty="0">
              <a:latin typeface="Poppins"/>
              <a:cs typeface="Poppins"/>
            </a:endParaRPr>
          </a:p>
        </p:txBody>
      </p:sp>
      <p:sp>
        <p:nvSpPr>
          <p:cNvPr id="3" name="TextBox 2"/>
          <p:cNvSpPr txBox="1"/>
          <p:nvPr/>
        </p:nvSpPr>
        <p:spPr>
          <a:xfrm>
            <a:off x="5867400" y="2247900"/>
            <a:ext cx="5365295" cy="461665"/>
          </a:xfrm>
          <a:prstGeom prst="rect">
            <a:avLst/>
          </a:prstGeom>
          <a:solidFill>
            <a:schemeClr val="bg1"/>
          </a:solidFill>
        </p:spPr>
        <p:txBody>
          <a:bodyPr wrap="square" lIns="91440" tIns="45720" rIns="91440" bIns="45720" rtlCol="0" anchor="t">
            <a:spAutoFit/>
          </a:bodyPr>
          <a:lstStyle/>
          <a:p>
            <a:pPr algn="ctr"/>
            <a:r>
              <a:rPr lang="fr-FR" sz="2400" dirty="0">
                <a:latin typeface="Arial"/>
                <a:cs typeface="Arial"/>
              </a:rPr>
              <a:t>Éléments clés des réunions d'examen</a:t>
            </a:r>
            <a:endParaRPr lang="en-US" sz="2400" dirty="0">
              <a:latin typeface="Arial" panose="020B0604020202020204" pitchFamily="34" charset="0"/>
              <a:cs typeface="Arial" panose="020B0604020202020204" pitchFamily="34" charset="0"/>
            </a:endParaRPr>
          </a:p>
        </p:txBody>
      </p:sp>
      <p:sp>
        <p:nvSpPr>
          <p:cNvPr id="4" name="Oval 3"/>
          <p:cNvSpPr/>
          <p:nvPr/>
        </p:nvSpPr>
        <p:spPr>
          <a:xfrm>
            <a:off x="7620000" y="2938165"/>
            <a:ext cx="2209800" cy="2205335"/>
          </a:xfrm>
          <a:prstGeom prst="ellipse">
            <a:avLst/>
          </a:prstGeom>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Arial" panose="020B0604020202020204" pitchFamily="34" charset="0"/>
                <a:cs typeface="Arial" panose="020B0604020202020204" pitchFamily="34" charset="0"/>
              </a:rPr>
              <a:t>Évaluation rapide du programme avec/par le personnel de l'établissement et du district qui informe et met à jour le contenu des réunions trimestrielles</a:t>
            </a:r>
            <a:endParaRPr lang="en-US" sz="1200" dirty="0">
              <a:solidFill>
                <a:schemeClr val="bg1"/>
              </a:solidFill>
              <a:latin typeface="Arial" panose="020B0604020202020204" pitchFamily="34" charset="0"/>
              <a:cs typeface="Arial" panose="020B0604020202020204" pitchFamily="34" charset="0"/>
            </a:endParaRPr>
          </a:p>
        </p:txBody>
      </p:sp>
      <p:sp>
        <p:nvSpPr>
          <p:cNvPr id="7" name="Oval 6"/>
          <p:cNvSpPr/>
          <p:nvPr/>
        </p:nvSpPr>
        <p:spPr>
          <a:xfrm>
            <a:off x="9753600" y="4762500"/>
            <a:ext cx="2209800" cy="2205335"/>
          </a:xfrm>
          <a:prstGeom prst="ellipse">
            <a:avLst/>
          </a:prstGeom>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Arial" panose="020B0604020202020204" pitchFamily="34" charset="0"/>
                <a:cs typeface="Arial" panose="020B0604020202020204" pitchFamily="34" charset="0"/>
              </a:rPr>
              <a:t>Utilisation et analyse des données par le biais d'une auto-évaluation et d'un examen par les pairs pendant les réunions trimestrielles</a:t>
            </a:r>
            <a:endParaRPr lang="en-US" sz="12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220200" y="7436197"/>
            <a:ext cx="2209800" cy="2205335"/>
          </a:xfrm>
          <a:prstGeom prst="ellipse">
            <a:avLst/>
          </a:prstGeom>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Arial" panose="020B0604020202020204" pitchFamily="34" charset="0"/>
                <a:cs typeface="Arial" panose="020B0604020202020204" pitchFamily="34" charset="0"/>
              </a:rPr>
              <a:t>Les réunions trimestrielles sont facilités par le personnel de l'établissement de santé et du district lui-même afin d'en assurer l'appropriation et l'apprentissage mutuel</a:t>
            </a:r>
            <a:endParaRPr lang="en-US" sz="1200" dirty="0">
              <a:solidFill>
                <a:schemeClr val="bg1"/>
              </a:solidFill>
              <a:latin typeface="Arial" panose="020B0604020202020204" pitchFamily="34" charset="0"/>
              <a:cs typeface="Arial" panose="020B0604020202020204" pitchFamily="34" charset="0"/>
            </a:endParaRPr>
          </a:p>
        </p:txBody>
      </p:sp>
      <p:sp>
        <p:nvSpPr>
          <p:cNvPr id="10" name="Oval 9"/>
          <p:cNvSpPr/>
          <p:nvPr/>
        </p:nvSpPr>
        <p:spPr>
          <a:xfrm>
            <a:off x="6324600" y="7433965"/>
            <a:ext cx="2209800" cy="2205335"/>
          </a:xfrm>
          <a:prstGeom prst="ellipse">
            <a:avLst/>
          </a:prstGeom>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Arial" panose="020B0604020202020204" pitchFamily="34" charset="0"/>
                <a:cs typeface="Arial" panose="020B0604020202020204" pitchFamily="34" charset="0"/>
              </a:rPr>
              <a:t>Les recommandations des réunions trimestrielles sont renforcées par la correction et la supervision sur place</a:t>
            </a:r>
            <a:endParaRPr lang="en-US" sz="12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5410200" y="4797272"/>
            <a:ext cx="2209800" cy="2205335"/>
          </a:xfrm>
          <a:prstGeom prst="ellipse">
            <a:avLst/>
          </a:prstGeom>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latin typeface="Arial" panose="020B0604020202020204" pitchFamily="34" charset="0"/>
                <a:cs typeface="Arial" panose="020B0604020202020204" pitchFamily="34" charset="0"/>
              </a:rPr>
              <a:t>Les réunions trimestrielles font partie du plan de programme existant, utilisent les ressources locales et s'appuient sur les acquis des réunions trimestrielles précédentes</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610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7CED-184C-4ACE-80C2-3858781CAF65}"/>
              </a:ext>
            </a:extLst>
          </p:cNvPr>
          <p:cNvSpPr>
            <a:spLocks noGrp="1"/>
          </p:cNvSpPr>
          <p:nvPr>
            <p:ph type="title"/>
          </p:nvPr>
        </p:nvSpPr>
        <p:spPr/>
        <p:txBody>
          <a:bodyPr>
            <a:normAutofit fontScale="90000"/>
          </a:bodyPr>
          <a:lstStyle/>
          <a:p>
            <a:r>
              <a:rPr lang="en-US" sz="5400" dirty="0" err="1">
                <a:solidFill>
                  <a:schemeClr val="tx1"/>
                </a:solidFill>
              </a:rPr>
              <a:t>Exemple</a:t>
            </a:r>
            <a:r>
              <a:rPr lang="en-US" sz="5400" dirty="0">
                <a:solidFill>
                  <a:schemeClr val="tx1"/>
                </a:solidFill>
              </a:rPr>
              <a:t> 1: </a:t>
            </a:r>
            <a:r>
              <a:rPr lang="fr-FR" sz="4400" dirty="0">
                <a:solidFill>
                  <a:schemeClr val="tx1"/>
                </a:solidFill>
              </a:rPr>
              <a:t>Méthodologie d'amélioration de la qualité</a:t>
            </a:r>
            <a:endParaRPr lang="en-US" sz="4400" dirty="0">
              <a:solidFill>
                <a:schemeClr val="tx1"/>
              </a:solidFill>
            </a:endParaRPr>
          </a:p>
        </p:txBody>
      </p:sp>
      <p:sp>
        <p:nvSpPr>
          <p:cNvPr id="3" name="Content Placeholder 2">
            <a:extLst>
              <a:ext uri="{FF2B5EF4-FFF2-40B4-BE49-F238E27FC236}">
                <a16:creationId xmlns:a16="http://schemas.microsoft.com/office/drawing/2014/main" id="{82944693-F62B-426C-8D3F-24B8620AAC07}"/>
              </a:ext>
            </a:extLst>
          </p:cNvPr>
          <p:cNvSpPr>
            <a:spLocks noGrp="1"/>
          </p:cNvSpPr>
          <p:nvPr>
            <p:ph sz="half" idx="1"/>
          </p:nvPr>
        </p:nvSpPr>
        <p:spPr>
          <a:xfrm>
            <a:off x="609601" y="1333500"/>
            <a:ext cx="17037322" cy="7170735"/>
          </a:xfrm>
        </p:spPr>
        <p:txBody>
          <a:bodyPr vert="horz" lIns="137160" tIns="68580" rIns="137160" bIns="68580" rtlCol="0" anchor="t">
            <a:normAutofit/>
          </a:bodyPr>
          <a:lstStyle/>
          <a:p>
            <a:pPr marL="0" indent="0">
              <a:buNone/>
            </a:pPr>
            <a:r>
              <a:rPr lang="fr-FR" dirty="0">
                <a:ea typeface="Calibri"/>
                <a:cs typeface="Calibri"/>
              </a:rPr>
              <a:t>Faire participer les communautés à la micro planification et à l'examen mensuel des données et des plans d'activités.</a:t>
            </a:r>
            <a:endParaRPr lang="en-US" dirty="0">
              <a:ea typeface="Calibri"/>
              <a:cs typeface="Calibri"/>
            </a:endParaRPr>
          </a:p>
          <a:p>
            <a:pPr marL="1371600" lvl="1" indent="-685800">
              <a:lnSpc>
                <a:spcPct val="100000"/>
              </a:lnSpc>
              <a:buFont typeface="+mj-lt"/>
              <a:buAutoNum type="arabicPeriod"/>
            </a:pPr>
            <a:r>
              <a:rPr lang="fr-FR" sz="2400" i="1" dirty="0">
                <a:ea typeface="Calibri"/>
                <a:cs typeface="Calibri"/>
              </a:rPr>
              <a:t>S'accorder sur la mesure d'indicateurs simples et faciles à mesurer </a:t>
            </a:r>
            <a:endParaRPr lang="en-US" sz="2400" i="1" dirty="0">
              <a:ea typeface="Calibri"/>
              <a:cs typeface="Calibri"/>
            </a:endParaRPr>
          </a:p>
          <a:p>
            <a:pPr lvl="3">
              <a:lnSpc>
                <a:spcPct val="100000"/>
              </a:lnSpc>
            </a:pPr>
            <a:r>
              <a:rPr lang="en-US" sz="2400" dirty="0" err="1">
                <a:ea typeface="Calibri"/>
                <a:cs typeface="Calibri"/>
              </a:rPr>
              <a:t>Exemples</a:t>
            </a:r>
            <a:r>
              <a:rPr lang="en-US" sz="2400" dirty="0">
                <a:ea typeface="Calibri"/>
                <a:cs typeface="Calibri"/>
              </a:rPr>
              <a:t>: </a:t>
            </a:r>
          </a:p>
          <a:p>
            <a:pPr lvl="4">
              <a:lnSpc>
                <a:spcPct val="100000"/>
              </a:lnSpc>
            </a:pPr>
            <a:r>
              <a:rPr lang="fr-FR" sz="2400" dirty="0">
                <a:ea typeface="Calibri"/>
                <a:cs typeface="Calibri"/>
              </a:rPr>
              <a:t>nombre de séances de vaccination organisées par plan chaque mois ;</a:t>
            </a:r>
            <a:r>
              <a:rPr lang="en-US" sz="2400" dirty="0">
                <a:ea typeface="Calibri"/>
                <a:cs typeface="Calibri"/>
              </a:rPr>
              <a:t> </a:t>
            </a:r>
          </a:p>
          <a:p>
            <a:pPr lvl="4">
              <a:lnSpc>
                <a:spcPct val="100000"/>
              </a:lnSpc>
            </a:pPr>
            <a:r>
              <a:rPr lang="en-US" sz="2400" dirty="0">
                <a:latin typeface="Poppins Light"/>
                <a:ea typeface="Calibri"/>
                <a:cs typeface="Calibri"/>
              </a:rPr>
              <a:t>Nombre </a:t>
            </a:r>
            <a:r>
              <a:rPr lang="fr-FR" sz="2400" dirty="0">
                <a:latin typeface="Poppins Light"/>
                <a:ea typeface="Calibri"/>
                <a:cs typeface="Calibri"/>
              </a:rPr>
              <a:t>de soignants/adultes informés des séances de vaccination par rapport au nombre de ceux qui ont ensuite assisté aux séances</a:t>
            </a:r>
            <a:endParaRPr lang="en-US" sz="2400" i="1" dirty="0">
              <a:latin typeface="Poppins Light"/>
              <a:ea typeface="Calibri"/>
              <a:cs typeface="Calibri"/>
            </a:endParaRPr>
          </a:p>
          <a:p>
            <a:pPr marL="1371600" lvl="1" indent="-685800">
              <a:lnSpc>
                <a:spcPct val="100000"/>
              </a:lnSpc>
              <a:buFont typeface="+mj-lt"/>
              <a:buAutoNum type="arabicPeriod"/>
            </a:pPr>
            <a:r>
              <a:rPr lang="fr-FR" sz="2400" i="1" dirty="0">
                <a:latin typeface="Poppins Light"/>
                <a:cs typeface="Calibri"/>
              </a:rPr>
              <a:t>Examen participatif des actions en tant que processus de suivi régulier (intégrant des indicateurs de performance, de production et de résultat qui peuvent être mesurés collectivement).</a:t>
            </a:r>
            <a:endParaRPr lang="en-US" sz="2400" i="1" dirty="0">
              <a:latin typeface="Poppins Light"/>
              <a:cs typeface="Calibri"/>
            </a:endParaRPr>
          </a:p>
          <a:p>
            <a:pPr lvl="3">
              <a:lnSpc>
                <a:spcPct val="100000"/>
              </a:lnSpc>
            </a:pPr>
            <a:r>
              <a:rPr lang="en-US" sz="2400" dirty="0" err="1">
                <a:latin typeface="Poppins Light"/>
                <a:cs typeface="Calibri"/>
              </a:rPr>
              <a:t>Exemple</a:t>
            </a:r>
            <a:r>
              <a:rPr lang="en-US" sz="2400" dirty="0">
                <a:latin typeface="Poppins Light"/>
                <a:cs typeface="Calibri"/>
              </a:rPr>
              <a:t>: </a:t>
            </a:r>
            <a:r>
              <a:rPr lang="fr-FR" sz="2400" dirty="0">
                <a:latin typeface="Poppins Light"/>
                <a:cs typeface="Calibri"/>
              </a:rPr>
              <a:t>Examen avec des contacts communautaires pour évaluer leurs interactions avec les soignants des nouveau-nés</a:t>
            </a:r>
            <a:r>
              <a:rPr lang="en-US" sz="2400" dirty="0">
                <a:latin typeface="Poppins Light"/>
                <a:cs typeface="Calibri"/>
              </a:rPr>
              <a:t>– </a:t>
            </a:r>
            <a:r>
              <a:rPr lang="en-US" sz="2400" dirty="0" err="1">
                <a:latin typeface="Poppins Light"/>
                <a:cs typeface="Calibri"/>
              </a:rPr>
              <a:t>i</a:t>
            </a:r>
            <a:r>
              <a:rPr lang="fr-FR" sz="2400" dirty="0" err="1">
                <a:latin typeface="Poppins Light"/>
                <a:cs typeface="Calibri"/>
              </a:rPr>
              <a:t>nforment</a:t>
            </a:r>
            <a:r>
              <a:rPr lang="fr-FR" sz="2400" dirty="0">
                <a:latin typeface="Poppins Light"/>
                <a:cs typeface="Calibri"/>
              </a:rPr>
              <a:t>-ils et encouragent-ils les soignants à vacciner les nourrissons (lesquels, combien) ? Leurs activités sont-elles liées au suivi des soignants qui assistent ensuite aux séances de vaccination ?</a:t>
            </a:r>
            <a:endParaRPr lang="en-US" sz="2400" dirty="0">
              <a:latin typeface="Poppins Light"/>
              <a:cs typeface="Calibri"/>
            </a:endParaRPr>
          </a:p>
        </p:txBody>
      </p:sp>
      <p:pic>
        <p:nvPicPr>
          <p:cNvPr id="4" name="Picture 4" descr="Diagram&#10;&#10;Description automatically generated">
            <a:extLst>
              <a:ext uri="{FF2B5EF4-FFF2-40B4-BE49-F238E27FC236}">
                <a16:creationId xmlns:a16="http://schemas.microsoft.com/office/drawing/2014/main" id="{51C10CD8-9E68-F7DC-49B4-735C117FCFF4}"/>
              </a:ext>
            </a:extLst>
          </p:cNvPr>
          <p:cNvPicPr>
            <a:picLocks noChangeAspect="1"/>
          </p:cNvPicPr>
          <p:nvPr/>
        </p:nvPicPr>
        <p:blipFill>
          <a:blip r:embed="rId3"/>
          <a:stretch>
            <a:fillRect/>
          </a:stretch>
        </p:blipFill>
        <p:spPr>
          <a:xfrm>
            <a:off x="973635" y="6803621"/>
            <a:ext cx="6591300" cy="2936784"/>
          </a:xfrm>
          <a:prstGeom prst="rect">
            <a:avLst/>
          </a:prstGeom>
        </p:spPr>
      </p:pic>
      <p:pic>
        <p:nvPicPr>
          <p:cNvPr id="5" name="Picture 5" descr="Text&#10;&#10;Description automatically generated">
            <a:extLst>
              <a:ext uri="{FF2B5EF4-FFF2-40B4-BE49-F238E27FC236}">
                <a16:creationId xmlns:a16="http://schemas.microsoft.com/office/drawing/2014/main" id="{6F04C728-3BF2-5E91-1169-9F83F05D833C}"/>
              </a:ext>
            </a:extLst>
          </p:cNvPr>
          <p:cNvPicPr>
            <a:picLocks noChangeAspect="1"/>
          </p:cNvPicPr>
          <p:nvPr/>
        </p:nvPicPr>
        <p:blipFill>
          <a:blip r:embed="rId4"/>
          <a:stretch>
            <a:fillRect/>
          </a:stretch>
        </p:blipFill>
        <p:spPr>
          <a:xfrm>
            <a:off x="12580253" y="6442912"/>
            <a:ext cx="5066670" cy="3326135"/>
          </a:xfrm>
          <a:prstGeom prst="rect">
            <a:avLst/>
          </a:prstGeom>
        </p:spPr>
      </p:pic>
      <p:pic>
        <p:nvPicPr>
          <p:cNvPr id="6" name="Picture 6">
            <a:extLst>
              <a:ext uri="{FF2B5EF4-FFF2-40B4-BE49-F238E27FC236}">
                <a16:creationId xmlns:a16="http://schemas.microsoft.com/office/drawing/2014/main" id="{27487303-746C-E26E-163B-1FA0923417AF}"/>
              </a:ext>
            </a:extLst>
          </p:cNvPr>
          <p:cNvPicPr>
            <a:picLocks noChangeAspect="1"/>
          </p:cNvPicPr>
          <p:nvPr/>
        </p:nvPicPr>
        <p:blipFill>
          <a:blip r:embed="rId5"/>
          <a:stretch>
            <a:fillRect/>
          </a:stretch>
        </p:blipFill>
        <p:spPr>
          <a:xfrm>
            <a:off x="7870811" y="6829491"/>
            <a:ext cx="4114800" cy="2743200"/>
          </a:xfrm>
          <a:prstGeom prst="rect">
            <a:avLst/>
          </a:prstGeom>
        </p:spPr>
      </p:pic>
      <p:sp>
        <p:nvSpPr>
          <p:cNvPr id="7" name="Rectangle 6"/>
          <p:cNvSpPr/>
          <p:nvPr/>
        </p:nvSpPr>
        <p:spPr>
          <a:xfrm>
            <a:off x="7874818" y="9599653"/>
            <a:ext cx="3129383" cy="338554"/>
          </a:xfrm>
          <a:prstGeom prst="rect">
            <a:avLst/>
          </a:prstGeom>
        </p:spPr>
        <p:txBody>
          <a:bodyPr wrap="none" lIns="91440" tIns="45720" rIns="91440" bIns="45720" anchor="t">
            <a:spAutoFit/>
          </a:bodyPr>
          <a:lstStyle/>
          <a:p>
            <a:r>
              <a:rPr lang="en-US" sz="1600" dirty="0">
                <a:latin typeface="Poppins"/>
                <a:cs typeface="Poppins"/>
              </a:rPr>
              <a:t>https://youtu.be/xR6vlif6GqY</a:t>
            </a:r>
          </a:p>
        </p:txBody>
      </p:sp>
      <p:sp>
        <p:nvSpPr>
          <p:cNvPr id="9" name="Rectangle 8"/>
          <p:cNvSpPr/>
          <p:nvPr/>
        </p:nvSpPr>
        <p:spPr>
          <a:xfrm>
            <a:off x="2475571" y="9232574"/>
            <a:ext cx="2887581" cy="507831"/>
          </a:xfrm>
          <a:prstGeom prst="rect">
            <a:avLst/>
          </a:prstGeom>
        </p:spPr>
        <p:txBody>
          <a:bodyPr wrap="square">
            <a:spAutoFit/>
          </a:bodyPr>
          <a:lstStyle/>
          <a:p>
            <a:r>
              <a:rPr lang="en-US" sz="2700" dirty="0">
                <a:hlinkClick r:id="rId6"/>
              </a:rPr>
              <a:t>UIFHS snapshot</a:t>
            </a:r>
            <a:endParaRPr lang="en-US" sz="2700" dirty="0"/>
          </a:p>
        </p:txBody>
      </p:sp>
      <p:sp>
        <p:nvSpPr>
          <p:cNvPr id="8" name="TextBox 7">
            <a:extLst>
              <a:ext uri="{FF2B5EF4-FFF2-40B4-BE49-F238E27FC236}">
                <a16:creationId xmlns:a16="http://schemas.microsoft.com/office/drawing/2014/main" id="{1CFACEB6-434F-2DE2-DF84-9277C566D69F}"/>
              </a:ext>
            </a:extLst>
          </p:cNvPr>
          <p:cNvSpPr txBox="1"/>
          <p:nvPr/>
        </p:nvSpPr>
        <p:spPr>
          <a:xfrm>
            <a:off x="1482260" y="6975212"/>
            <a:ext cx="1272588" cy="41467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lumMod val="75000"/>
                  </a:schemeClr>
                </a:solidFill>
                <a:ea typeface="+mn-lt"/>
                <a:cs typeface="+mn-lt"/>
              </a:rPr>
              <a:t>Planifier</a:t>
            </a:r>
            <a:endParaRPr lang="en-US" sz="2000" b="1" dirty="0">
              <a:solidFill>
                <a:schemeClr val="accent1">
                  <a:lumMod val="75000"/>
                </a:schemeClr>
              </a:solidFill>
              <a:cs typeface="Calibri"/>
            </a:endParaRPr>
          </a:p>
        </p:txBody>
      </p:sp>
      <p:sp>
        <p:nvSpPr>
          <p:cNvPr id="10" name="TextBox 9">
            <a:extLst>
              <a:ext uri="{FF2B5EF4-FFF2-40B4-BE49-F238E27FC236}">
                <a16:creationId xmlns:a16="http://schemas.microsoft.com/office/drawing/2014/main" id="{6D6FFFC8-E86B-E351-7D91-4435AE9D3793}"/>
              </a:ext>
            </a:extLst>
          </p:cNvPr>
          <p:cNvSpPr txBox="1"/>
          <p:nvPr/>
        </p:nvSpPr>
        <p:spPr>
          <a:xfrm>
            <a:off x="2894629" y="8919041"/>
            <a:ext cx="1228907" cy="40739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solidFill>
                  <a:schemeClr val="accent1">
                    <a:lumMod val="75000"/>
                  </a:schemeClr>
                </a:solidFill>
                <a:ea typeface="+mn-lt"/>
                <a:cs typeface="+mn-lt"/>
              </a:rPr>
              <a:t>Exécuter</a:t>
            </a:r>
            <a:endParaRPr lang="en-US" sz="2000" b="1" dirty="0" err="1">
              <a:solidFill>
                <a:schemeClr val="accent1">
                  <a:lumMod val="75000"/>
                </a:schemeClr>
              </a:solidFill>
              <a:cs typeface="Calibri"/>
            </a:endParaRPr>
          </a:p>
        </p:txBody>
      </p:sp>
      <p:sp>
        <p:nvSpPr>
          <p:cNvPr id="11" name="TextBox 10">
            <a:extLst>
              <a:ext uri="{FF2B5EF4-FFF2-40B4-BE49-F238E27FC236}">
                <a16:creationId xmlns:a16="http://schemas.microsoft.com/office/drawing/2014/main" id="{EB90EA46-DB1B-7261-1348-7009BC3D6838}"/>
              </a:ext>
            </a:extLst>
          </p:cNvPr>
          <p:cNvSpPr txBox="1"/>
          <p:nvPr/>
        </p:nvSpPr>
        <p:spPr>
          <a:xfrm>
            <a:off x="4401642" y="6975213"/>
            <a:ext cx="105418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solidFill>
                  <a:schemeClr val="accent1">
                    <a:lumMod val="75000"/>
                  </a:schemeClr>
                </a:solidFill>
                <a:ea typeface="+mn-lt"/>
                <a:cs typeface="+mn-lt"/>
              </a:rPr>
              <a:t>Étudier</a:t>
            </a:r>
            <a:endParaRPr lang="en-US" sz="2000" b="1" dirty="0" err="1">
              <a:solidFill>
                <a:schemeClr val="accent1">
                  <a:lumMod val="75000"/>
                </a:schemeClr>
              </a:solidFill>
              <a:cs typeface="Calibri"/>
            </a:endParaRPr>
          </a:p>
        </p:txBody>
      </p:sp>
      <p:sp>
        <p:nvSpPr>
          <p:cNvPr id="12" name="TextBox 11">
            <a:extLst>
              <a:ext uri="{FF2B5EF4-FFF2-40B4-BE49-F238E27FC236}">
                <a16:creationId xmlns:a16="http://schemas.microsoft.com/office/drawing/2014/main" id="{CD3AA059-1DBF-C8C4-52A9-F7ECC073BE17}"/>
              </a:ext>
            </a:extLst>
          </p:cNvPr>
          <p:cNvSpPr txBox="1"/>
          <p:nvPr/>
        </p:nvSpPr>
        <p:spPr>
          <a:xfrm>
            <a:off x="6025139" y="8911760"/>
            <a:ext cx="617365" cy="41467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lumMod val="75000"/>
                  </a:schemeClr>
                </a:solidFill>
                <a:ea typeface="+mn-lt"/>
                <a:cs typeface="+mn-lt"/>
              </a:rPr>
              <a:t>Agir </a:t>
            </a:r>
            <a:endParaRPr lang="en-US" b="1" dirty="0">
              <a:solidFill>
                <a:schemeClr val="accent1">
                  <a:lumMod val="75000"/>
                </a:schemeClr>
              </a:solidFill>
            </a:endParaRPr>
          </a:p>
        </p:txBody>
      </p:sp>
    </p:spTree>
    <p:extLst>
      <p:ext uri="{BB962C8B-B14F-4D97-AF65-F5344CB8AC3E}">
        <p14:creationId xmlns:p14="http://schemas.microsoft.com/office/powerpoint/2010/main" val="2541730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err="1">
                <a:solidFill>
                  <a:schemeClr val="tx1"/>
                </a:solidFill>
              </a:rPr>
              <a:t>Exemple</a:t>
            </a:r>
            <a:r>
              <a:rPr lang="en-US" sz="4800" dirty="0">
                <a:solidFill>
                  <a:schemeClr val="tx1"/>
                </a:solidFill>
              </a:rPr>
              <a:t> 1: </a:t>
            </a:r>
            <a:r>
              <a:rPr lang="fr-FR" sz="4800" dirty="0">
                <a:solidFill>
                  <a:schemeClr val="tx1"/>
                </a:solidFill>
              </a:rPr>
              <a:t>Résultats de l'amélioration de la qualité de la vaccination en Éthiopie</a:t>
            </a:r>
            <a:endParaRPr lang="en-US" sz="4800" dirty="0">
              <a:solidFill>
                <a:schemeClr val="tx1"/>
              </a:solidFill>
            </a:endParaRPr>
          </a:p>
        </p:txBody>
      </p:sp>
      <p:pic>
        <p:nvPicPr>
          <p:cNvPr id="4" name="Content Placeholder 3"/>
          <p:cNvPicPr>
            <a:picLocks noGrp="1" noChangeAspect="1"/>
          </p:cNvPicPr>
          <p:nvPr>
            <p:ph sz="half" idx="1"/>
          </p:nvPr>
        </p:nvPicPr>
        <p:blipFill>
          <a:blip r:embed="rId2"/>
          <a:stretch>
            <a:fillRect/>
          </a:stretch>
        </p:blipFill>
        <p:spPr>
          <a:xfrm>
            <a:off x="762000" y="1866900"/>
            <a:ext cx="16322685" cy="7238999"/>
          </a:xfrm>
          <a:prstGeom prst="rect">
            <a:avLst/>
          </a:prstGeom>
        </p:spPr>
      </p:pic>
      <p:sp>
        <p:nvSpPr>
          <p:cNvPr id="3" name="TextBox 2"/>
          <p:cNvSpPr txBox="1"/>
          <p:nvPr/>
        </p:nvSpPr>
        <p:spPr>
          <a:xfrm>
            <a:off x="2438400" y="2095500"/>
            <a:ext cx="5486400" cy="954107"/>
          </a:xfrm>
          <a:prstGeom prst="rect">
            <a:avLst/>
          </a:prstGeom>
          <a:solidFill>
            <a:schemeClr val="bg1"/>
          </a:solidFill>
        </p:spPr>
        <p:txBody>
          <a:bodyPr wrap="square" rtlCol="0">
            <a:spAutoFit/>
          </a:bodyPr>
          <a:lstStyle/>
          <a:p>
            <a:r>
              <a:rPr lang="fr-FR" sz="2800" dirty="0">
                <a:solidFill>
                  <a:srgbClr val="EF3E2C"/>
                </a:solidFill>
                <a:latin typeface="Arial" panose="020B0604020202020204" pitchFamily="34" charset="0"/>
                <a:cs typeface="Arial" panose="020B0604020202020204" pitchFamily="34" charset="0"/>
              </a:rPr>
              <a:t>Un personnel de santé plus apte à fournir et à gérer des services</a:t>
            </a:r>
            <a:endParaRPr lang="en-US" sz="2800" dirty="0">
              <a:solidFill>
                <a:srgbClr val="EF3E2C"/>
              </a:solidFill>
              <a:latin typeface="Arial" panose="020B0604020202020204" pitchFamily="34" charset="0"/>
              <a:cs typeface="Arial" panose="020B0604020202020204" pitchFamily="34" charset="0"/>
            </a:endParaRPr>
          </a:p>
        </p:txBody>
      </p:sp>
      <p:sp>
        <p:nvSpPr>
          <p:cNvPr id="5" name="TextBox 4"/>
          <p:cNvSpPr txBox="1"/>
          <p:nvPr/>
        </p:nvSpPr>
        <p:spPr>
          <a:xfrm>
            <a:off x="10515600" y="2099481"/>
            <a:ext cx="5486400" cy="954107"/>
          </a:xfrm>
          <a:prstGeom prst="rect">
            <a:avLst/>
          </a:prstGeom>
          <a:solidFill>
            <a:schemeClr val="bg1"/>
          </a:solidFill>
        </p:spPr>
        <p:txBody>
          <a:bodyPr wrap="square" rtlCol="0">
            <a:spAutoFit/>
          </a:bodyPr>
          <a:lstStyle/>
          <a:p>
            <a:r>
              <a:rPr lang="fr-FR" sz="2800" dirty="0">
                <a:solidFill>
                  <a:srgbClr val="EF3E2C"/>
                </a:solidFill>
                <a:latin typeface="Arial" panose="020B0604020202020204" pitchFamily="34" charset="0"/>
                <a:cs typeface="Arial" panose="020B0604020202020204" pitchFamily="34" charset="0"/>
              </a:rPr>
              <a:t>Amélioration de la qualité et de l'utilisation des données</a:t>
            </a:r>
            <a:endParaRPr lang="en-US" sz="2800" dirty="0">
              <a:solidFill>
                <a:srgbClr val="EF3E2C"/>
              </a:solidFill>
              <a:latin typeface="Arial" panose="020B0604020202020204" pitchFamily="34" charset="0"/>
              <a:cs typeface="Arial" panose="020B0604020202020204" pitchFamily="34" charset="0"/>
            </a:endParaRPr>
          </a:p>
        </p:txBody>
      </p:sp>
      <p:sp>
        <p:nvSpPr>
          <p:cNvPr id="6" name="TextBox 5"/>
          <p:cNvSpPr txBox="1"/>
          <p:nvPr/>
        </p:nvSpPr>
        <p:spPr>
          <a:xfrm>
            <a:off x="899835" y="3114910"/>
            <a:ext cx="7746680" cy="1323439"/>
          </a:xfrm>
          <a:prstGeom prst="rect">
            <a:avLst/>
          </a:prstGeom>
          <a:solidFill>
            <a:schemeClr val="bg1"/>
          </a:solidFill>
        </p:spPr>
        <p:txBody>
          <a:bodyPr wrap="square" lIns="91440" tIns="45720" rIns="91440" bIns="45720" rtlCol="0" anchor="t">
            <a:spAutoFit/>
          </a:bodyPr>
          <a:lstStyle/>
          <a:p>
            <a:r>
              <a:rPr lang="fr-FR" sz="2000" dirty="0">
                <a:latin typeface="Arial Narrow"/>
              </a:rPr>
              <a:t>Les données relatives à la supervision ont montré que les woredas (districts) des cinq régions se sont améliorés en matière de </a:t>
            </a:r>
            <a:r>
              <a:rPr lang="fr-FR" sz="2000" dirty="0" err="1">
                <a:latin typeface="Arial Narrow"/>
              </a:rPr>
              <a:t>microplanification</a:t>
            </a:r>
            <a:r>
              <a:rPr lang="fr-FR" sz="2000" dirty="0">
                <a:latin typeface="Arial Narrow"/>
              </a:rPr>
              <a:t>, de gestion des vaccins, de participation communautaire et de qualité, gestion et utilisation des données.</a:t>
            </a:r>
            <a:endParaRPr lang="en-US" sz="2000" dirty="0">
              <a:latin typeface="Arial Narrow"/>
            </a:endParaRPr>
          </a:p>
        </p:txBody>
      </p:sp>
      <p:sp>
        <p:nvSpPr>
          <p:cNvPr id="7" name="TextBox 6"/>
          <p:cNvSpPr txBox="1"/>
          <p:nvPr/>
        </p:nvSpPr>
        <p:spPr>
          <a:xfrm>
            <a:off x="841593" y="4389263"/>
            <a:ext cx="8305800" cy="877163"/>
          </a:xfrm>
          <a:prstGeom prst="rect">
            <a:avLst/>
          </a:prstGeom>
          <a:solidFill>
            <a:schemeClr val="bg1"/>
          </a:solidFill>
        </p:spPr>
        <p:txBody>
          <a:bodyPr wrap="square" rtlCol="0">
            <a:spAutoFit/>
          </a:bodyPr>
          <a:lstStyle/>
          <a:p>
            <a:r>
              <a:rPr lang="fr-FR" sz="1700" b="1" dirty="0">
                <a:latin typeface="Arial Narrow" panose="020B0606020202030204" pitchFamily="34" charset="0"/>
              </a:rPr>
              <a:t>Notes moyennes au niveau du district et pourcentage de changement dans le temps sur la liste de contrôle de la supervision spécifique au PEV, pour les établissements ayant fait l'objet de plus de trois visites de supervision.</a:t>
            </a:r>
            <a:endParaRPr lang="en-US" sz="1700" b="1" dirty="0">
              <a:latin typeface="Arial Narrow" panose="020B0606020202030204" pitchFamily="34" charset="0"/>
            </a:endParaRPr>
          </a:p>
        </p:txBody>
      </p:sp>
      <p:sp>
        <p:nvSpPr>
          <p:cNvPr id="8" name="TextBox 7"/>
          <p:cNvSpPr txBox="1"/>
          <p:nvPr/>
        </p:nvSpPr>
        <p:spPr>
          <a:xfrm>
            <a:off x="3581400" y="8574948"/>
            <a:ext cx="2057400" cy="707886"/>
          </a:xfrm>
          <a:prstGeom prst="rect">
            <a:avLst/>
          </a:prstGeom>
          <a:solidFill>
            <a:schemeClr val="bg1"/>
          </a:solidFill>
        </p:spPr>
        <p:txBody>
          <a:bodyPr wrap="square" rtlCol="0">
            <a:spAutoFit/>
          </a:bodyPr>
          <a:lstStyle/>
          <a:p>
            <a:r>
              <a:rPr lang="en-US" sz="2000" b="1" dirty="0">
                <a:solidFill>
                  <a:schemeClr val="tx1">
                    <a:lumMod val="75000"/>
                    <a:lumOff val="25000"/>
                  </a:schemeClr>
                </a:solidFill>
                <a:latin typeface="Arial Narrow" panose="020B0606020202030204" pitchFamily="34" charset="0"/>
                <a:cs typeface="Arial" panose="020B0604020202020204" pitchFamily="34" charset="0"/>
              </a:rPr>
              <a:t>Première </a:t>
            </a:r>
            <a:r>
              <a:rPr lang="en-US" sz="2000" b="1" dirty="0" err="1">
                <a:solidFill>
                  <a:schemeClr val="tx1">
                    <a:lumMod val="75000"/>
                    <a:lumOff val="25000"/>
                  </a:schemeClr>
                </a:solidFill>
                <a:latin typeface="Arial Narrow" panose="020B0606020202030204" pitchFamily="34" charset="0"/>
                <a:cs typeface="Arial" panose="020B0604020202020204" pitchFamily="34" charset="0"/>
              </a:rPr>
              <a:t>visite</a:t>
            </a:r>
            <a:r>
              <a:rPr lang="en-US" sz="2000" b="1" dirty="0">
                <a:solidFill>
                  <a:schemeClr val="tx1">
                    <a:lumMod val="75000"/>
                    <a:lumOff val="25000"/>
                  </a:schemeClr>
                </a:solidFill>
                <a:latin typeface="Arial Narrow" panose="020B0606020202030204" pitchFamily="34" charset="0"/>
                <a:cs typeface="Arial" panose="020B0604020202020204" pitchFamily="34" charset="0"/>
              </a:rPr>
              <a:t> de supervision</a:t>
            </a:r>
          </a:p>
        </p:txBody>
      </p:sp>
      <p:sp>
        <p:nvSpPr>
          <p:cNvPr id="9" name="TextBox 8"/>
          <p:cNvSpPr txBox="1"/>
          <p:nvPr/>
        </p:nvSpPr>
        <p:spPr>
          <a:xfrm>
            <a:off x="6096000" y="8653397"/>
            <a:ext cx="2057400" cy="707886"/>
          </a:xfrm>
          <a:prstGeom prst="rect">
            <a:avLst/>
          </a:prstGeom>
          <a:solidFill>
            <a:schemeClr val="bg1"/>
          </a:solidFill>
        </p:spPr>
        <p:txBody>
          <a:bodyPr wrap="square" rtlCol="0">
            <a:spAutoFit/>
          </a:bodyPr>
          <a:lstStyle/>
          <a:p>
            <a:r>
              <a:rPr lang="en-US" sz="2000" b="1" dirty="0" err="1">
                <a:solidFill>
                  <a:schemeClr val="tx1">
                    <a:lumMod val="75000"/>
                    <a:lumOff val="25000"/>
                  </a:schemeClr>
                </a:solidFill>
                <a:latin typeface="Arial Narrow" panose="020B0606020202030204" pitchFamily="34" charset="0"/>
                <a:cs typeface="Arial" panose="020B0604020202020204" pitchFamily="34" charset="0"/>
              </a:rPr>
              <a:t>Dernière</a:t>
            </a:r>
            <a:r>
              <a:rPr lang="en-US" sz="2000" b="1" dirty="0">
                <a:solidFill>
                  <a:schemeClr val="tx1">
                    <a:lumMod val="75000"/>
                    <a:lumOff val="25000"/>
                  </a:schemeClr>
                </a:solidFill>
                <a:latin typeface="Arial Narrow" panose="020B0606020202030204" pitchFamily="34" charset="0"/>
                <a:cs typeface="Arial" panose="020B0604020202020204" pitchFamily="34" charset="0"/>
              </a:rPr>
              <a:t> </a:t>
            </a:r>
            <a:r>
              <a:rPr lang="en-US" sz="2000" b="1" dirty="0" err="1">
                <a:solidFill>
                  <a:schemeClr val="tx1">
                    <a:lumMod val="75000"/>
                    <a:lumOff val="25000"/>
                  </a:schemeClr>
                </a:solidFill>
                <a:latin typeface="Arial Narrow" panose="020B0606020202030204" pitchFamily="34" charset="0"/>
                <a:cs typeface="Arial" panose="020B0604020202020204" pitchFamily="34" charset="0"/>
              </a:rPr>
              <a:t>visite</a:t>
            </a:r>
            <a:r>
              <a:rPr lang="en-US" sz="2000" b="1" dirty="0">
                <a:solidFill>
                  <a:schemeClr val="tx1">
                    <a:lumMod val="75000"/>
                    <a:lumOff val="25000"/>
                  </a:schemeClr>
                </a:solidFill>
                <a:latin typeface="Arial Narrow" panose="020B0606020202030204" pitchFamily="34" charset="0"/>
                <a:cs typeface="Arial" panose="020B0604020202020204" pitchFamily="34" charset="0"/>
              </a:rPr>
              <a:t> de supervision</a:t>
            </a:r>
          </a:p>
        </p:txBody>
      </p:sp>
      <p:sp>
        <p:nvSpPr>
          <p:cNvPr id="10" name="TextBox 9"/>
          <p:cNvSpPr txBox="1"/>
          <p:nvPr/>
        </p:nvSpPr>
        <p:spPr>
          <a:xfrm>
            <a:off x="9363417" y="3338912"/>
            <a:ext cx="7921407" cy="1015663"/>
          </a:xfrm>
          <a:prstGeom prst="rect">
            <a:avLst/>
          </a:prstGeom>
          <a:solidFill>
            <a:schemeClr val="bg1"/>
          </a:solidFill>
        </p:spPr>
        <p:txBody>
          <a:bodyPr wrap="square" rtlCol="0">
            <a:spAutoFit/>
          </a:bodyPr>
          <a:lstStyle/>
          <a:p>
            <a:r>
              <a:rPr lang="fr-FR" sz="2000" dirty="0">
                <a:latin typeface="Arial Narrow" panose="020B0606020202030204" pitchFamily="34" charset="0"/>
              </a:rPr>
              <a:t>Davantage d'établissements de santé ont fait état d'une couverture vaccinale constante dans les trois outils de notification des vaccinations, ce qui suggère une plus grande responsabilisation des agents de santé quant à la qualité des données</a:t>
            </a:r>
            <a:endParaRPr lang="en-US" sz="2000" dirty="0">
              <a:latin typeface="Arial Narrow" panose="020B0606020202030204" pitchFamily="34" charset="0"/>
            </a:endParaRPr>
          </a:p>
        </p:txBody>
      </p:sp>
      <p:sp>
        <p:nvSpPr>
          <p:cNvPr id="11" name="TextBox 10"/>
          <p:cNvSpPr txBox="1"/>
          <p:nvPr/>
        </p:nvSpPr>
        <p:spPr>
          <a:xfrm>
            <a:off x="9448800" y="4769703"/>
            <a:ext cx="7239000" cy="769441"/>
          </a:xfrm>
          <a:prstGeom prst="rect">
            <a:avLst/>
          </a:prstGeom>
          <a:solidFill>
            <a:srgbClr val="F79630"/>
          </a:solidFill>
        </p:spPr>
        <p:txBody>
          <a:bodyPr wrap="square" rtlCol="0">
            <a:spAutoFit/>
          </a:bodyPr>
          <a:lstStyle/>
          <a:p>
            <a:pPr algn="ctr"/>
            <a:r>
              <a:rPr lang="fr-FR" sz="2200" b="1" dirty="0">
                <a:solidFill>
                  <a:schemeClr val="bg1"/>
                </a:solidFill>
                <a:latin typeface="Arial" panose="020B0604020202020204" pitchFamily="34" charset="0"/>
                <a:cs typeface="Arial" panose="020B0604020202020204" pitchFamily="34" charset="0"/>
              </a:rPr>
              <a:t>Établissements ayant des données cohérentes sur le pentavalent 3 dans tous les outils de rapportage</a:t>
            </a:r>
            <a:endParaRPr lang="en-US" sz="22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2532056" y="5827269"/>
            <a:ext cx="2133600" cy="400110"/>
          </a:xfrm>
          <a:prstGeom prst="rect">
            <a:avLst/>
          </a:prstGeom>
          <a:solidFill>
            <a:srgbClr val="E7E8E9"/>
          </a:solidFill>
        </p:spPr>
        <p:txBody>
          <a:bodyPr wrap="square" rtlCol="0">
            <a:spAutoFit/>
          </a:bodyPr>
          <a:lstStyle/>
          <a:p>
            <a:pPr algn="ctr"/>
            <a:r>
              <a:rPr lang="en-US" sz="2000" b="1" dirty="0" err="1">
                <a:solidFill>
                  <a:srgbClr val="F79630"/>
                </a:solidFill>
                <a:latin typeface="Arial Narrow" panose="020B0606020202030204" pitchFamily="34" charset="0"/>
              </a:rPr>
              <a:t>Enquête</a:t>
            </a:r>
            <a:r>
              <a:rPr lang="en-US" sz="2000" b="1" dirty="0">
                <a:solidFill>
                  <a:srgbClr val="F79630"/>
                </a:solidFill>
                <a:latin typeface="Arial Narrow" panose="020B0606020202030204" pitchFamily="34" charset="0"/>
              </a:rPr>
              <a:t> de base</a:t>
            </a:r>
          </a:p>
        </p:txBody>
      </p:sp>
      <p:sp>
        <p:nvSpPr>
          <p:cNvPr id="13" name="TextBox 12"/>
          <p:cNvSpPr txBox="1"/>
          <p:nvPr/>
        </p:nvSpPr>
        <p:spPr>
          <a:xfrm>
            <a:off x="14842528" y="5811881"/>
            <a:ext cx="1845272" cy="415498"/>
          </a:xfrm>
          <a:prstGeom prst="rect">
            <a:avLst/>
          </a:prstGeom>
          <a:solidFill>
            <a:srgbClr val="E7E8E9"/>
          </a:solidFill>
        </p:spPr>
        <p:txBody>
          <a:bodyPr wrap="square" rtlCol="0">
            <a:spAutoFit/>
          </a:bodyPr>
          <a:lstStyle/>
          <a:p>
            <a:pPr algn="ctr"/>
            <a:r>
              <a:rPr lang="en-US" sz="2100" b="1" dirty="0" err="1">
                <a:solidFill>
                  <a:srgbClr val="F79630"/>
                </a:solidFill>
                <a:latin typeface="Arial Narrow" panose="020B0606020202030204" pitchFamily="34" charset="0"/>
              </a:rPr>
              <a:t>Enquête</a:t>
            </a:r>
            <a:r>
              <a:rPr lang="en-US" sz="2100" b="1" dirty="0">
                <a:solidFill>
                  <a:srgbClr val="F79630"/>
                </a:solidFill>
                <a:latin typeface="Arial Narrow" panose="020B0606020202030204" pitchFamily="34" charset="0"/>
              </a:rPr>
              <a:t> Finale</a:t>
            </a:r>
          </a:p>
        </p:txBody>
      </p:sp>
    </p:spTree>
    <p:extLst>
      <p:ext uri="{BB962C8B-B14F-4D97-AF65-F5344CB8AC3E}">
        <p14:creationId xmlns:p14="http://schemas.microsoft.com/office/powerpoint/2010/main" val="1403975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1277600" cy="1166812"/>
          </a:xfrm>
        </p:spPr>
        <p:txBody>
          <a:bodyPr lIns="91440" tIns="45720" rIns="91440" bIns="45720" anchor="t"/>
          <a:lstStyle/>
          <a:p>
            <a:r>
              <a:rPr lang="en-US" sz="4000" dirty="0" err="1">
                <a:latin typeface="Poppins"/>
                <a:cs typeface="Poppins"/>
              </a:rPr>
              <a:t>Exemple</a:t>
            </a:r>
            <a:r>
              <a:rPr lang="en-US" sz="4000" dirty="0">
                <a:latin typeface="Poppins"/>
                <a:cs typeface="Poppins"/>
              </a:rPr>
              <a:t> 2:  </a:t>
            </a:r>
            <a:r>
              <a:rPr lang="en-US" sz="4000" dirty="0" err="1">
                <a:latin typeface="Poppins"/>
                <a:cs typeface="Poppins"/>
              </a:rPr>
              <a:t>Outil</a:t>
            </a:r>
            <a:r>
              <a:rPr lang="en-US" sz="4000" dirty="0">
                <a:latin typeface="Poppins"/>
                <a:cs typeface="Poppins"/>
              </a:rPr>
              <a:t> "Mon village, ma </a:t>
            </a:r>
            <a:r>
              <a:rPr lang="en-US" sz="4000" dirty="0" err="1">
                <a:latin typeface="Poppins"/>
                <a:cs typeface="Poppins"/>
              </a:rPr>
              <a:t>maison</a:t>
            </a:r>
            <a:r>
              <a:rPr lang="en-US" sz="4000" dirty="0">
                <a:latin typeface="Poppins"/>
                <a:cs typeface="Poppins"/>
              </a:rPr>
              <a:t>" (MVMH) et </a:t>
            </a:r>
            <a:r>
              <a:rPr lang="en-US" sz="4000" dirty="0" err="1">
                <a:latin typeface="Poppins"/>
                <a:cs typeface="Poppins"/>
              </a:rPr>
              <a:t>enregistrements</a:t>
            </a:r>
            <a:r>
              <a:rPr lang="en-US" sz="4000" dirty="0">
                <a:latin typeface="Poppins"/>
                <a:cs typeface="Poppins"/>
              </a:rPr>
              <a:t> à domicile (ED)</a:t>
            </a:r>
            <a:endParaRPr lang="en-US" sz="4000" dirty="0"/>
          </a:p>
        </p:txBody>
      </p:sp>
      <p:pic>
        <p:nvPicPr>
          <p:cNvPr id="6" name="Content Placeholder 7"/>
          <p:cNvPicPr>
            <a:picLocks noChangeAspect="1"/>
          </p:cNvPicPr>
          <p:nvPr/>
        </p:nvPicPr>
        <p:blipFill rotWithShape="1">
          <a:blip r:embed="rId2">
            <a:extLst>
              <a:ext uri="{28A0092B-C50C-407E-A947-70E740481C1C}">
                <a14:useLocalDpi xmlns:a14="http://schemas.microsoft.com/office/drawing/2010/main" val="0"/>
              </a:ext>
            </a:extLst>
          </a:blip>
          <a:srcRect l="-204" t="-3536" r="2716" b="8708"/>
          <a:stretch/>
        </p:blipFill>
        <p:spPr>
          <a:xfrm>
            <a:off x="1066800" y="1376086"/>
            <a:ext cx="13511863" cy="8205491"/>
          </a:xfrm>
          <a:prstGeom prst="rect">
            <a:avLst/>
          </a:prstGeom>
        </p:spPr>
      </p:pic>
      <p:pic>
        <p:nvPicPr>
          <p:cNvPr id="4" name="Picture 4" descr="https://www.ghspjournal.org/content/ghsp/3/1/117/F4.large.jpg?width=800&amp;height=600&amp;carousel=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344400" y="190500"/>
            <a:ext cx="5562600" cy="409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B2CB440-6EAB-41C0-53C3-FBA75F08333B}"/>
              </a:ext>
            </a:extLst>
          </p:cNvPr>
          <p:cNvPicPr>
            <a:picLocks noChangeAspect="1"/>
          </p:cNvPicPr>
          <p:nvPr/>
        </p:nvPicPr>
        <p:blipFill>
          <a:blip r:embed="rId4"/>
          <a:stretch>
            <a:fillRect/>
          </a:stretch>
        </p:blipFill>
        <p:spPr>
          <a:xfrm>
            <a:off x="14706600" y="5137344"/>
            <a:ext cx="3200400" cy="4068677"/>
          </a:xfrm>
          <a:prstGeom prst="rect">
            <a:avLst/>
          </a:prstGeom>
        </p:spPr>
      </p:pic>
      <p:sp>
        <p:nvSpPr>
          <p:cNvPr id="7" name="TextBox 6"/>
          <p:cNvSpPr txBox="1"/>
          <p:nvPr/>
        </p:nvSpPr>
        <p:spPr>
          <a:xfrm>
            <a:off x="1447800" y="2158177"/>
            <a:ext cx="5181600" cy="769441"/>
          </a:xfrm>
          <a:prstGeom prst="rect">
            <a:avLst/>
          </a:prstGeom>
          <a:noFill/>
        </p:spPr>
        <p:txBody>
          <a:bodyPr wrap="square" rtlCol="0">
            <a:spAutoFit/>
          </a:bodyPr>
          <a:lstStyle/>
          <a:p>
            <a:r>
              <a:rPr lang="en-US" sz="4400" dirty="0">
                <a:solidFill>
                  <a:srgbClr val="49C1B8"/>
                </a:solidFill>
                <a:ea typeface="ＭＳ Ｐゴシック" pitchFamily="8" charset="-128"/>
              </a:rPr>
              <a:t>How does this work?</a:t>
            </a:r>
            <a:endParaRPr lang="en-US" sz="4400" dirty="0"/>
          </a:p>
        </p:txBody>
      </p:sp>
      <p:sp>
        <p:nvSpPr>
          <p:cNvPr id="3" name="TextBox 2">
            <a:extLst>
              <a:ext uri="{FF2B5EF4-FFF2-40B4-BE49-F238E27FC236}">
                <a16:creationId xmlns:a16="http://schemas.microsoft.com/office/drawing/2014/main" id="{93079C8E-6A5C-8860-35BC-463BC1E76784}"/>
              </a:ext>
            </a:extLst>
          </p:cNvPr>
          <p:cNvSpPr txBox="1"/>
          <p:nvPr/>
        </p:nvSpPr>
        <p:spPr>
          <a:xfrm>
            <a:off x="1173706" y="4456837"/>
            <a:ext cx="3276600" cy="1754326"/>
          </a:xfrm>
          <a:prstGeom prst="rect">
            <a:avLst/>
          </a:prstGeom>
          <a:solidFill>
            <a:srgbClr val="DACDC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dirty="0"/>
              <a:t>Le chef de village encourage les agents de santé du village à faire un suivi au domicile de l'enfant pour rappeler à la personne qui s'occupe de l'enfant qu'il manque un vaccin.</a:t>
            </a:r>
            <a:endParaRPr lang="en-US" dirty="0"/>
          </a:p>
        </p:txBody>
      </p:sp>
      <p:sp>
        <p:nvSpPr>
          <p:cNvPr id="8" name="TextBox 7">
            <a:extLst>
              <a:ext uri="{FF2B5EF4-FFF2-40B4-BE49-F238E27FC236}">
                <a16:creationId xmlns:a16="http://schemas.microsoft.com/office/drawing/2014/main" id="{4EFB5909-C5CA-1715-4ED8-0923313D0BB5}"/>
              </a:ext>
            </a:extLst>
          </p:cNvPr>
          <p:cNvSpPr txBox="1"/>
          <p:nvPr/>
        </p:nvSpPr>
        <p:spPr>
          <a:xfrm>
            <a:off x="1676400" y="6953250"/>
            <a:ext cx="2743200" cy="1754326"/>
          </a:xfrm>
          <a:prstGeom prst="rect">
            <a:avLst/>
          </a:prstGeom>
          <a:solidFill>
            <a:srgbClr val="DBD4C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dirty="0"/>
              <a:t>Les agents de santé du village et les chefs de village examinent les tableaux pour identifier les rangées avec des briques manquantes.</a:t>
            </a:r>
            <a:endParaRPr lang="en-US" dirty="0"/>
          </a:p>
        </p:txBody>
      </p:sp>
      <p:sp>
        <p:nvSpPr>
          <p:cNvPr id="9" name="TextBox 8">
            <a:extLst>
              <a:ext uri="{FF2B5EF4-FFF2-40B4-BE49-F238E27FC236}">
                <a16:creationId xmlns:a16="http://schemas.microsoft.com/office/drawing/2014/main" id="{8DA44E18-3A37-CD63-35D5-324D12DEC585}"/>
              </a:ext>
            </a:extLst>
          </p:cNvPr>
          <p:cNvSpPr txBox="1"/>
          <p:nvPr/>
        </p:nvSpPr>
        <p:spPr>
          <a:xfrm>
            <a:off x="7543800" y="2310520"/>
            <a:ext cx="2743200" cy="1923604"/>
          </a:xfrm>
          <a:prstGeom prst="rect">
            <a:avLst/>
          </a:prstGeom>
          <a:solidFill>
            <a:srgbClr val="E5DAD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dirty="0">
                <a:latin typeface="Arial" panose="020B0604020202020204" pitchFamily="34" charset="0"/>
                <a:cs typeface="Arial" panose="020B0604020202020204" pitchFamily="34" charset="0"/>
              </a:rPr>
              <a:t>Les agents de santé du village  et les chefs de village travaillent étroitement avec les infirmières des centres de santé où les enfants sont vaccinés.</a:t>
            </a:r>
            <a:endParaRPr lang="en-US" sz="17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3CAB3E2-E3BB-0847-52A9-411530EC861D}"/>
              </a:ext>
            </a:extLst>
          </p:cNvPr>
          <p:cNvSpPr txBox="1"/>
          <p:nvPr/>
        </p:nvSpPr>
        <p:spPr>
          <a:xfrm>
            <a:off x="11563349" y="4686300"/>
            <a:ext cx="2743200" cy="1754326"/>
          </a:xfrm>
          <a:prstGeom prst="rect">
            <a:avLst/>
          </a:prstGeom>
          <a:solidFill>
            <a:srgbClr val="E7DBD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Les agents de santé du village mettent à jour les registres des enfants de moins de deux ans en les comparant au registre du centre de santé.</a:t>
            </a:r>
            <a:endParaRPr lang="en-US" dirty="0"/>
          </a:p>
        </p:txBody>
      </p:sp>
      <p:sp>
        <p:nvSpPr>
          <p:cNvPr id="11" name="TextBox 10">
            <a:extLst>
              <a:ext uri="{FF2B5EF4-FFF2-40B4-BE49-F238E27FC236}">
                <a16:creationId xmlns:a16="http://schemas.microsoft.com/office/drawing/2014/main" id="{D5086BB3-9F32-95C0-0D80-A0792BFDC833}"/>
              </a:ext>
            </a:extLst>
          </p:cNvPr>
          <p:cNvSpPr txBox="1"/>
          <p:nvPr/>
        </p:nvSpPr>
        <p:spPr>
          <a:xfrm>
            <a:off x="11563349" y="6877050"/>
            <a:ext cx="2743200" cy="1477328"/>
          </a:xfrm>
          <a:prstGeom prst="rect">
            <a:avLst/>
          </a:prstGeom>
          <a:solidFill>
            <a:srgbClr val="E7DBD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Les agents de santé du village vérifient les fiches de santé des enfants et mettent à jour l'outil MVMH.</a:t>
            </a:r>
            <a:endParaRPr lang="en-US" dirty="0"/>
          </a:p>
        </p:txBody>
      </p:sp>
      <p:sp>
        <p:nvSpPr>
          <p:cNvPr id="12" name="TextBox 11">
            <a:extLst>
              <a:ext uri="{FF2B5EF4-FFF2-40B4-BE49-F238E27FC236}">
                <a16:creationId xmlns:a16="http://schemas.microsoft.com/office/drawing/2014/main" id="{69295AA5-FF39-2AD5-2C2C-ACDFF3F51E1D}"/>
              </a:ext>
            </a:extLst>
          </p:cNvPr>
          <p:cNvSpPr txBox="1"/>
          <p:nvPr/>
        </p:nvSpPr>
        <p:spPr>
          <a:xfrm>
            <a:off x="6019800" y="7734300"/>
            <a:ext cx="2343150" cy="1754326"/>
          </a:xfrm>
          <a:prstGeom prst="rect">
            <a:avLst/>
          </a:prstGeom>
          <a:solidFill>
            <a:srgbClr val="E7E0D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Les tableaux sont affichés au domicile des chefs de village et sont également présentés lors des réunions de village.</a:t>
            </a:r>
            <a:endParaRPr lang="en-US" dirty="0"/>
          </a:p>
        </p:txBody>
      </p:sp>
      <p:sp>
        <p:nvSpPr>
          <p:cNvPr id="13" name="TextBox 12">
            <a:extLst>
              <a:ext uri="{FF2B5EF4-FFF2-40B4-BE49-F238E27FC236}">
                <a16:creationId xmlns:a16="http://schemas.microsoft.com/office/drawing/2014/main" id="{6E9CAB15-9FF8-FABD-FE37-32AF86CECDE3}"/>
              </a:ext>
            </a:extLst>
          </p:cNvPr>
          <p:cNvSpPr txBox="1"/>
          <p:nvPr/>
        </p:nvSpPr>
        <p:spPr>
          <a:xfrm>
            <a:off x="7029449" y="5334000"/>
            <a:ext cx="1924050" cy="1384995"/>
          </a:xfrm>
          <a:prstGeom prst="rect">
            <a:avLst/>
          </a:prstGeom>
          <a:solidFill>
            <a:srgbClr val="A0A83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dirty="0">
                <a:solidFill>
                  <a:srgbClr val="FFFFFF"/>
                </a:solidFill>
              </a:rPr>
              <a:t>Mon village</a:t>
            </a:r>
          </a:p>
          <a:p>
            <a:pPr algn="ctr"/>
            <a:r>
              <a:rPr lang="fr-FR" sz="2800" dirty="0">
                <a:solidFill>
                  <a:srgbClr val="FFFFFF"/>
                </a:solidFill>
              </a:rPr>
              <a:t>Ma maison</a:t>
            </a:r>
          </a:p>
          <a:p>
            <a:pPr algn="ctr"/>
            <a:r>
              <a:rPr lang="fr-FR" sz="2800" dirty="0">
                <a:solidFill>
                  <a:srgbClr val="FFFFFF"/>
                </a:solidFill>
              </a:rPr>
              <a:t>En action</a:t>
            </a:r>
          </a:p>
        </p:txBody>
      </p:sp>
      <p:sp>
        <p:nvSpPr>
          <p:cNvPr id="15" name="TextBox 14">
            <a:extLst>
              <a:ext uri="{FF2B5EF4-FFF2-40B4-BE49-F238E27FC236}">
                <a16:creationId xmlns:a16="http://schemas.microsoft.com/office/drawing/2014/main" id="{5112F0EF-CF1A-9140-8D6C-928DAEF23D30}"/>
              </a:ext>
            </a:extLst>
          </p:cNvPr>
          <p:cNvSpPr txBox="1"/>
          <p:nvPr/>
        </p:nvSpPr>
        <p:spPr>
          <a:xfrm>
            <a:off x="1143000" y="2183523"/>
            <a:ext cx="5486400" cy="569387"/>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100" dirty="0">
                <a:solidFill>
                  <a:srgbClr val="029C82"/>
                </a:solidFill>
                <a:latin typeface="Arial"/>
                <a:cs typeface="Arial"/>
              </a:rPr>
              <a:t>Comment </a:t>
            </a:r>
            <a:r>
              <a:rPr lang="en-US" sz="3100" dirty="0" err="1">
                <a:solidFill>
                  <a:srgbClr val="029C82"/>
                </a:solidFill>
                <a:latin typeface="Arial"/>
                <a:cs typeface="Arial"/>
              </a:rPr>
              <a:t>cela</a:t>
            </a:r>
            <a:r>
              <a:rPr lang="en-US" sz="3100" dirty="0">
                <a:solidFill>
                  <a:srgbClr val="029C82"/>
                </a:solidFill>
                <a:latin typeface="Arial"/>
                <a:cs typeface="Arial"/>
              </a:rPr>
              <a:t> </a:t>
            </a:r>
            <a:r>
              <a:rPr lang="en-US" sz="3100" dirty="0" err="1">
                <a:solidFill>
                  <a:srgbClr val="029C82"/>
                </a:solidFill>
                <a:latin typeface="Arial"/>
                <a:cs typeface="Arial"/>
              </a:rPr>
              <a:t>fonctionne</a:t>
            </a:r>
            <a:r>
              <a:rPr lang="en-US" sz="3100" dirty="0">
                <a:solidFill>
                  <a:srgbClr val="029C82"/>
                </a:solidFill>
                <a:latin typeface="Arial"/>
                <a:cs typeface="Arial"/>
              </a:rPr>
              <a:t>-t-il?</a:t>
            </a:r>
          </a:p>
        </p:txBody>
      </p:sp>
    </p:spTree>
    <p:extLst>
      <p:ext uri="{BB962C8B-B14F-4D97-AF65-F5344CB8AC3E}">
        <p14:creationId xmlns:p14="http://schemas.microsoft.com/office/powerpoint/2010/main" val="3262387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45720" rIns="91440" bIns="45720" anchor="t">
            <a:normAutofit/>
          </a:bodyPr>
          <a:lstStyle/>
          <a:p>
            <a:pPr>
              <a:defRPr/>
            </a:pPr>
            <a:r>
              <a:rPr lang="en-US" sz="4800" dirty="0" err="1">
                <a:solidFill>
                  <a:schemeClr val="tx1"/>
                </a:solidFill>
                <a:latin typeface="Poppins"/>
                <a:ea typeface="ＭＳ Ｐゴシック"/>
                <a:cs typeface="Poppins"/>
              </a:rPr>
              <a:t>Exemple</a:t>
            </a:r>
            <a:r>
              <a:rPr lang="en-US" sz="4800" dirty="0">
                <a:solidFill>
                  <a:schemeClr val="tx1"/>
                </a:solidFill>
                <a:latin typeface="Poppins"/>
                <a:ea typeface="ＭＳ Ｐゴシック"/>
                <a:cs typeface="Poppins"/>
              </a:rPr>
              <a:t> 2: Intervention MVMH et ED au Zimbabwe</a:t>
            </a:r>
          </a:p>
        </p:txBody>
      </p:sp>
      <p:sp>
        <p:nvSpPr>
          <p:cNvPr id="18435" name="Content Placeholder 1"/>
          <p:cNvSpPr>
            <a:spLocks noGrp="1"/>
          </p:cNvSpPr>
          <p:nvPr>
            <p:ph sz="half" idx="1"/>
          </p:nvPr>
        </p:nvSpPr>
        <p:spPr>
          <a:xfrm>
            <a:off x="5184375" y="1257301"/>
            <a:ext cx="12696934" cy="2321168"/>
          </a:xfrm>
        </p:spPr>
        <p:txBody>
          <a:bodyPr lIns="91440" tIns="45720" rIns="91440" bIns="45720" anchor="t"/>
          <a:lstStyle/>
          <a:p>
            <a:pPr>
              <a:lnSpc>
                <a:spcPct val="114000"/>
              </a:lnSpc>
              <a:spcAft>
                <a:spcPts val="900"/>
              </a:spcAft>
            </a:pPr>
            <a:r>
              <a:rPr lang="en-US" altLang="en-US" sz="2300" dirty="0">
                <a:solidFill>
                  <a:schemeClr val="tx1"/>
                </a:solidFill>
                <a:latin typeface="Poppins"/>
                <a:cs typeface="Poppins"/>
              </a:rPr>
              <a:t>En </a:t>
            </a:r>
            <a:r>
              <a:rPr lang="fr-FR" altLang="en-US" sz="2300" dirty="0">
                <a:solidFill>
                  <a:schemeClr val="tx1"/>
                </a:solidFill>
                <a:latin typeface="Poppins"/>
                <a:cs typeface="Poppins"/>
              </a:rPr>
              <a:t>2017, JSI a soutenu deux districts de la province de </a:t>
            </a:r>
            <a:r>
              <a:rPr lang="fr-FR" altLang="en-US" sz="2300" dirty="0" err="1">
                <a:solidFill>
                  <a:schemeClr val="tx1"/>
                </a:solidFill>
                <a:latin typeface="Poppins"/>
                <a:cs typeface="Poppins"/>
              </a:rPr>
              <a:t>Manicaland</a:t>
            </a:r>
            <a:r>
              <a:rPr lang="fr-FR" altLang="en-US" sz="2300" dirty="0">
                <a:solidFill>
                  <a:schemeClr val="tx1"/>
                </a:solidFill>
                <a:latin typeface="Poppins"/>
                <a:cs typeface="Poppins"/>
              </a:rPr>
              <a:t> - </a:t>
            </a:r>
            <a:r>
              <a:rPr lang="fr-FR" altLang="en-US" sz="2300" dirty="0" err="1">
                <a:solidFill>
                  <a:schemeClr val="tx1"/>
                </a:solidFill>
                <a:latin typeface="Poppins"/>
                <a:cs typeface="Poppins"/>
              </a:rPr>
              <a:t>Makoni</a:t>
            </a:r>
            <a:r>
              <a:rPr lang="fr-FR" altLang="en-US" sz="2300" dirty="0">
                <a:solidFill>
                  <a:schemeClr val="tx1"/>
                </a:solidFill>
                <a:latin typeface="Poppins"/>
                <a:cs typeface="Poppins"/>
              </a:rPr>
              <a:t> et </a:t>
            </a:r>
            <a:r>
              <a:rPr lang="fr-FR" altLang="en-US" sz="2300" dirty="0" err="1">
                <a:solidFill>
                  <a:schemeClr val="tx1"/>
                </a:solidFill>
                <a:latin typeface="Poppins"/>
                <a:cs typeface="Poppins"/>
              </a:rPr>
              <a:t>Chipinge</a:t>
            </a:r>
            <a:r>
              <a:rPr lang="fr-FR" altLang="en-US" sz="2300" dirty="0">
                <a:solidFill>
                  <a:schemeClr val="tx1"/>
                </a:solidFill>
                <a:latin typeface="Poppins"/>
                <a:cs typeface="Poppins"/>
              </a:rPr>
              <a:t> - pour des interventions MVMH et ED (avec les chefs de village et les agents sanitaires villageois).</a:t>
            </a:r>
          </a:p>
          <a:p>
            <a:pPr>
              <a:lnSpc>
                <a:spcPct val="114000"/>
              </a:lnSpc>
              <a:spcAft>
                <a:spcPts val="900"/>
              </a:spcAft>
            </a:pPr>
            <a:r>
              <a:rPr lang="fr-FR" altLang="en-US" sz="2300" dirty="0">
                <a:solidFill>
                  <a:schemeClr val="tx1"/>
                </a:solidFill>
                <a:latin typeface="Poppins"/>
                <a:cs typeface="Poppins"/>
              </a:rPr>
              <a:t>En 2018, JSI a soutenu le déploiement des stratégies MVMH et ED dans 16 districts avec une faible couverture vaccinale Penta3 &lt;80% (indicateur indirect).</a:t>
            </a:r>
            <a:endParaRPr lang="en-US" altLang="en-US" sz="2300" dirty="0">
              <a:solidFill>
                <a:schemeClr val="tx1"/>
              </a:solidFill>
              <a:latin typeface="Poppins"/>
              <a:cs typeface="Poppins"/>
            </a:endParaRPr>
          </a:p>
        </p:txBody>
      </p:sp>
      <p:pic>
        <p:nvPicPr>
          <p:cNvPr id="1843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354138"/>
            <a:ext cx="5068888" cy="4662487"/>
          </a:xfrm>
        </p:spPr>
      </p:pic>
      <p:graphicFrame>
        <p:nvGraphicFramePr>
          <p:cNvPr id="6" name="Content Placeholder 4"/>
          <p:cNvGraphicFramePr>
            <a:graphicFrameLocks/>
          </p:cNvGraphicFramePr>
          <p:nvPr>
            <p:extLst>
              <p:ext uri="{D42A27DB-BD31-4B8C-83A1-F6EECF244321}">
                <p14:modId xmlns:p14="http://schemas.microsoft.com/office/powerpoint/2010/main" val="2141971182"/>
              </p:ext>
            </p:extLst>
          </p:nvPr>
        </p:nvGraphicFramePr>
        <p:xfrm>
          <a:off x="7193423" y="3614347"/>
          <a:ext cx="9341977" cy="6407276"/>
        </p:xfrm>
        <a:graphic>
          <a:graphicData uri="http://schemas.openxmlformats.org/drawingml/2006/table">
            <a:tbl>
              <a:tblPr/>
              <a:tblGrid>
                <a:gridCol w="6642807">
                  <a:extLst>
                    <a:ext uri="{9D8B030D-6E8A-4147-A177-3AD203B41FA5}">
                      <a16:colId xmlns:a16="http://schemas.microsoft.com/office/drawing/2014/main" val="511313016"/>
                    </a:ext>
                  </a:extLst>
                </a:gridCol>
                <a:gridCol w="2699170">
                  <a:extLst>
                    <a:ext uri="{9D8B030D-6E8A-4147-A177-3AD203B41FA5}">
                      <a16:colId xmlns:a16="http://schemas.microsoft.com/office/drawing/2014/main" val="1361563344"/>
                    </a:ext>
                  </a:extLst>
                </a:gridCol>
              </a:tblGrid>
              <a:tr h="919553">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dirty="0">
                          <a:ln>
                            <a:noFill/>
                          </a:ln>
                          <a:solidFill>
                            <a:srgbClr val="FFFFFF"/>
                          </a:solidFill>
                          <a:effectLst/>
                          <a:latin typeface="Poppins"/>
                          <a:cs typeface="Arial"/>
                        </a:rPr>
                        <a:t>Poste</a:t>
                      </a:r>
                      <a:endParaRPr kumimoji="0" lang="en-US" altLang="en-US" sz="2700" b="1" i="0" u="none" strike="noStrike" cap="none" normalizeH="0" baseline="0" dirty="0">
                        <a:ln>
                          <a:noFill/>
                        </a:ln>
                        <a:solidFill>
                          <a:srgbClr val="FFFFFF"/>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dirty="0">
                          <a:ln>
                            <a:noFill/>
                          </a:ln>
                          <a:solidFill>
                            <a:srgbClr val="FFFFFF"/>
                          </a:solidFill>
                          <a:effectLst/>
                          <a:latin typeface="Gill Sans MT" panose="020B0502020104020203" pitchFamily="34" charset="0"/>
                          <a:cs typeface="Arial" panose="020B0604020202020204" pitchFamily="34" charset="0"/>
                        </a:rPr>
                        <a:t># de </a:t>
                      </a:r>
                      <a:r>
                        <a:rPr kumimoji="0" lang="en-GB" altLang="en-US" sz="2700" b="1" i="0" u="none" strike="noStrike" cap="none" normalizeH="0" baseline="0" dirty="0" err="1">
                          <a:ln>
                            <a:noFill/>
                          </a:ln>
                          <a:solidFill>
                            <a:srgbClr val="FFFFFF"/>
                          </a:solidFill>
                          <a:effectLst/>
                          <a:latin typeface="Gill Sans MT" panose="020B0502020104020203" pitchFamily="34" charset="0"/>
                          <a:cs typeface="Arial" panose="020B0604020202020204" pitchFamily="34" charset="0"/>
                        </a:rPr>
                        <a:t>personnes</a:t>
                      </a:r>
                      <a:r>
                        <a:rPr kumimoji="0" lang="en-GB" altLang="en-US" sz="2700" b="1" i="0" u="none" strike="noStrike" cap="none" normalizeH="0" baseline="0" dirty="0">
                          <a:ln>
                            <a:noFill/>
                          </a:ln>
                          <a:solidFill>
                            <a:srgbClr val="FFFFFF"/>
                          </a:solidFill>
                          <a:effectLst/>
                          <a:latin typeface="Gill Sans MT" panose="020B0502020104020203" pitchFamily="34" charset="0"/>
                          <a:cs typeface="Arial" panose="020B0604020202020204" pitchFamily="34" charset="0"/>
                        </a:rPr>
                        <a:t> </a:t>
                      </a:r>
                      <a:r>
                        <a:rPr kumimoji="0" lang="en-GB" altLang="en-US" sz="2700" b="1" i="0" u="none" strike="noStrike" cap="none" normalizeH="0" baseline="0" dirty="0" err="1">
                          <a:ln>
                            <a:noFill/>
                          </a:ln>
                          <a:solidFill>
                            <a:srgbClr val="FFFFFF"/>
                          </a:solidFill>
                          <a:effectLst/>
                          <a:latin typeface="Gill Sans MT" panose="020B0502020104020203" pitchFamily="34" charset="0"/>
                          <a:cs typeface="Arial" panose="020B0604020202020204" pitchFamily="34" charset="0"/>
                        </a:rPr>
                        <a:t>formées</a:t>
                      </a:r>
                      <a:endParaRPr kumimoji="0" lang="en-US" altLang="en-US" sz="2700" b="1" i="0" u="none" strike="noStrike" cap="none" normalizeH="0" baseline="0" dirty="0">
                        <a:ln>
                          <a:noFill/>
                        </a:ln>
                        <a:solidFill>
                          <a:srgbClr val="FFFFFF"/>
                        </a:solidFill>
                        <a:effectLst/>
                        <a:latin typeface="Calibri" panose="020F0502020204030204" pitchFamily="34" charset="0"/>
                        <a:cs typeface="Times New Roman" panose="02020603050405020304" pitchFamily="18" charset="0"/>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901C"/>
                    </a:solidFill>
                  </a:tcPr>
                </a:tc>
                <a:extLst>
                  <a:ext uri="{0D108BD9-81ED-4DB2-BD59-A6C34878D82A}">
                    <a16:rowId xmlns:a16="http://schemas.microsoft.com/office/drawing/2014/main" val="3129718047"/>
                  </a:ext>
                </a:extLst>
              </a:tr>
              <a:tr h="431934">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dirty="0" err="1">
                          <a:ln>
                            <a:noFill/>
                          </a:ln>
                          <a:solidFill>
                            <a:srgbClr val="FFFFFF"/>
                          </a:solidFill>
                          <a:effectLst/>
                          <a:latin typeface="Poppins"/>
                          <a:cs typeface="Arial"/>
                        </a:rPr>
                        <a:t>Responsable</a:t>
                      </a:r>
                      <a:r>
                        <a:rPr kumimoji="0" lang="en-GB" altLang="en-US" sz="2700" b="1" i="0" u="none" strike="noStrike" cap="none" normalizeH="0" baseline="0" dirty="0">
                          <a:ln>
                            <a:noFill/>
                          </a:ln>
                          <a:solidFill>
                            <a:srgbClr val="FFFFFF"/>
                          </a:solidFill>
                          <a:effectLst/>
                          <a:latin typeface="Poppins"/>
                          <a:cs typeface="Arial"/>
                        </a:rPr>
                        <a:t> PEV</a:t>
                      </a:r>
                      <a:endParaRPr kumimoji="0" lang="en-US" altLang="en-US" sz="2700" b="1" i="0" u="none" strike="noStrike" cap="none" normalizeH="0" baseline="0" dirty="0">
                        <a:ln>
                          <a:noFill/>
                        </a:ln>
                        <a:solidFill>
                          <a:srgbClr val="000000"/>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a:cs typeface="Arial"/>
                        </a:rPr>
                        <a:t>1</a:t>
                      </a:r>
                      <a:endParaRPr kumimoji="0" lang="en-US" altLang="en-US" sz="2700" b="1" i="0" u="none" strike="noStrike" cap="none" normalizeH="0" baseline="0" dirty="0">
                        <a:ln>
                          <a:noFill/>
                        </a:ln>
                        <a:solidFill>
                          <a:srgbClr val="000000"/>
                        </a:solidFill>
                        <a:effectLst/>
                        <a:latin typeface="Gill Sans MT"/>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BCC"/>
                    </a:solidFill>
                  </a:tcPr>
                </a:tc>
                <a:extLst>
                  <a:ext uri="{0D108BD9-81ED-4DB2-BD59-A6C34878D82A}">
                    <a16:rowId xmlns:a16="http://schemas.microsoft.com/office/drawing/2014/main" val="4225926062"/>
                  </a:ext>
                </a:extLst>
              </a:tr>
              <a:tr h="431934">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dirty="0">
                          <a:ln>
                            <a:noFill/>
                          </a:ln>
                          <a:solidFill>
                            <a:srgbClr val="FFFFFF"/>
                          </a:solidFill>
                          <a:effectLst/>
                          <a:latin typeface="Poppins"/>
                          <a:cs typeface="Arial"/>
                        </a:rPr>
                        <a:t>Agent national principal</a:t>
                      </a:r>
                      <a:endParaRPr kumimoji="0" lang="en-US" altLang="en-US" sz="2700" b="1" i="0" u="none" strike="noStrike" cap="none" normalizeH="0" baseline="0" dirty="0">
                        <a:ln>
                          <a:noFill/>
                        </a:ln>
                        <a:solidFill>
                          <a:srgbClr val="000000"/>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a:cs typeface="Arial"/>
                        </a:rPr>
                        <a:t>4</a:t>
                      </a:r>
                      <a:endParaRPr kumimoji="0" lang="en-US" altLang="en-US" sz="2700" b="1" i="0" u="none" strike="noStrike" cap="none" normalizeH="0" baseline="0" dirty="0">
                        <a:ln>
                          <a:noFill/>
                        </a:ln>
                        <a:solidFill>
                          <a:srgbClr val="000000"/>
                        </a:solidFill>
                        <a:effectLst/>
                        <a:latin typeface="Gill Sans MT"/>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EE7"/>
                    </a:solidFill>
                  </a:tcPr>
                </a:tc>
                <a:extLst>
                  <a:ext uri="{0D108BD9-81ED-4DB2-BD59-A6C34878D82A}">
                    <a16:rowId xmlns:a16="http://schemas.microsoft.com/office/drawing/2014/main" val="3694755867"/>
                  </a:ext>
                </a:extLst>
              </a:tr>
              <a:tr h="431934">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dirty="0" err="1">
                          <a:ln>
                            <a:noFill/>
                          </a:ln>
                          <a:solidFill>
                            <a:srgbClr val="FFFFFF"/>
                          </a:solidFill>
                          <a:effectLst/>
                          <a:latin typeface="Poppins"/>
                          <a:cs typeface="Arial"/>
                        </a:rPr>
                        <a:t>Infirmière</a:t>
                      </a:r>
                      <a:r>
                        <a:rPr kumimoji="0" lang="en-GB" altLang="en-US" sz="2700" b="1" i="0" u="none" strike="noStrike" cap="none" normalizeH="0" baseline="0" dirty="0">
                          <a:ln>
                            <a:noFill/>
                          </a:ln>
                          <a:solidFill>
                            <a:srgbClr val="FFFFFF"/>
                          </a:solidFill>
                          <a:effectLst/>
                          <a:latin typeface="Poppins"/>
                          <a:cs typeface="Arial"/>
                        </a:rPr>
                        <a:t> </a:t>
                      </a:r>
                      <a:r>
                        <a:rPr kumimoji="0" lang="en-GB" altLang="en-US" sz="2700" b="1" i="0" u="none" strike="noStrike" cap="none" normalizeH="0" baseline="0" dirty="0" err="1">
                          <a:ln>
                            <a:noFill/>
                          </a:ln>
                          <a:solidFill>
                            <a:srgbClr val="FFFFFF"/>
                          </a:solidFill>
                          <a:effectLst/>
                          <a:latin typeface="Poppins"/>
                          <a:cs typeface="Arial"/>
                        </a:rPr>
                        <a:t>provinciale</a:t>
                      </a:r>
                      <a:endParaRPr kumimoji="0" lang="en-GB" altLang="en-US" sz="2700" b="1" i="0" u="none" strike="noStrike" cap="none" normalizeH="0" baseline="0" dirty="0">
                        <a:ln>
                          <a:noFill/>
                        </a:ln>
                        <a:solidFill>
                          <a:srgbClr val="FFFFFF"/>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panose="020B0502020104020203" pitchFamily="34" charset="0"/>
                          <a:cs typeface="Arial" panose="020B0604020202020204" pitchFamily="34" charset="0"/>
                        </a:rPr>
                        <a:t>8</a:t>
                      </a:r>
                      <a:endParaRPr kumimoji="0" lang="en-US" altLang="en-US" sz="2700" b="1"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BCC"/>
                    </a:solidFill>
                  </a:tcPr>
                </a:tc>
                <a:extLst>
                  <a:ext uri="{0D108BD9-81ED-4DB2-BD59-A6C34878D82A}">
                    <a16:rowId xmlns:a16="http://schemas.microsoft.com/office/drawing/2014/main" val="1786533281"/>
                  </a:ext>
                </a:extLst>
              </a:tr>
              <a:tr h="431934">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sz="2700" b="1" i="0" u="none" strike="noStrike" cap="none" normalizeH="0" baseline="0" dirty="0">
                          <a:ln>
                            <a:noFill/>
                          </a:ln>
                          <a:solidFill>
                            <a:srgbClr val="FFFFFF"/>
                          </a:solidFill>
                          <a:effectLst/>
                          <a:latin typeface="Poppins"/>
                          <a:cs typeface="Arial"/>
                        </a:rPr>
                        <a:t>Agent</a:t>
                      </a:r>
                      <a:r>
                        <a:rPr kumimoji="0" lang="en-GB" altLang="en-US" sz="2700" b="1" i="0" u="none" strike="noStrike" cap="none" normalizeH="0" baseline="0" dirty="0">
                          <a:ln>
                            <a:noFill/>
                          </a:ln>
                          <a:solidFill>
                            <a:srgbClr val="FFFFFF"/>
                          </a:solidFill>
                          <a:effectLst/>
                          <a:latin typeface="Poppins"/>
                          <a:cs typeface="Arial"/>
                        </a:rPr>
                        <a:t> PEV</a:t>
                      </a:r>
                      <a:endParaRPr kumimoji="0" lang="en-US" altLang="en-US" sz="2700" b="1" i="0" u="none" strike="noStrike" cap="none" normalizeH="0" baseline="0" dirty="0">
                        <a:ln>
                          <a:noFill/>
                        </a:ln>
                        <a:solidFill>
                          <a:srgbClr val="000000"/>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a:cs typeface="Arial"/>
                        </a:rPr>
                        <a:t>8</a:t>
                      </a:r>
                      <a:endParaRPr kumimoji="0" lang="en-US" altLang="en-US" sz="2700" b="1" i="0" u="none" strike="noStrike" cap="none" normalizeH="0" baseline="0" dirty="0">
                        <a:ln>
                          <a:noFill/>
                        </a:ln>
                        <a:solidFill>
                          <a:srgbClr val="000000"/>
                        </a:solidFill>
                        <a:effectLst/>
                        <a:latin typeface="Gill Sans MT"/>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EE7"/>
                    </a:solidFill>
                  </a:tcPr>
                </a:tc>
                <a:extLst>
                  <a:ext uri="{0D108BD9-81ED-4DB2-BD59-A6C34878D82A}">
                    <a16:rowId xmlns:a16="http://schemas.microsoft.com/office/drawing/2014/main" val="1453960943"/>
                  </a:ext>
                </a:extLst>
              </a:tr>
              <a:tr h="828213">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2700" b="1" i="0" u="none" strike="noStrike" cap="none" normalizeH="0" baseline="0" dirty="0">
                          <a:ln>
                            <a:noFill/>
                          </a:ln>
                          <a:solidFill>
                            <a:srgbClr val="FFFFFF"/>
                          </a:solidFill>
                          <a:effectLst/>
                          <a:latin typeface="Poppins"/>
                          <a:cs typeface="Arial"/>
                        </a:rPr>
                        <a:t>Responsable des soins infirmiers de district</a:t>
                      </a:r>
                      <a:endParaRPr kumimoji="0" lang="en-US" altLang="en-US" sz="2700" b="1" i="0" u="none" strike="noStrike" cap="none" normalizeH="0" baseline="0" dirty="0">
                        <a:ln>
                          <a:noFill/>
                        </a:ln>
                        <a:solidFill>
                          <a:srgbClr val="000000"/>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a:cs typeface="Arial"/>
                        </a:rPr>
                        <a:t>16</a:t>
                      </a:r>
                      <a:endParaRPr kumimoji="0" lang="en-US" altLang="en-US" sz="2700" b="1" i="0" u="none" strike="noStrike" cap="none" normalizeH="0" baseline="0" dirty="0">
                        <a:ln>
                          <a:noFill/>
                        </a:ln>
                        <a:solidFill>
                          <a:srgbClr val="000000"/>
                        </a:solidFill>
                        <a:effectLst/>
                        <a:latin typeface="Gill Sans MT"/>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BCC"/>
                    </a:solidFill>
                  </a:tcPr>
                </a:tc>
                <a:extLst>
                  <a:ext uri="{0D108BD9-81ED-4DB2-BD59-A6C34878D82A}">
                    <a16:rowId xmlns:a16="http://schemas.microsoft.com/office/drawing/2014/main" val="935836220"/>
                  </a:ext>
                </a:extLst>
              </a:tr>
              <a:tr h="828213">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dirty="0" err="1">
                          <a:ln>
                            <a:noFill/>
                          </a:ln>
                          <a:solidFill>
                            <a:srgbClr val="FFFFFF"/>
                          </a:solidFill>
                          <a:effectLst/>
                          <a:latin typeface="Poppins"/>
                          <a:cs typeface="Arial"/>
                        </a:rPr>
                        <a:t>Infirmière</a:t>
                      </a:r>
                      <a:r>
                        <a:rPr kumimoji="0" lang="en-GB" altLang="en-US" sz="2700" b="1" i="0" u="none" strike="noStrike" cap="none" normalizeH="0" baseline="0" dirty="0">
                          <a:ln>
                            <a:noFill/>
                          </a:ln>
                          <a:solidFill>
                            <a:srgbClr val="FFFFFF"/>
                          </a:solidFill>
                          <a:effectLst/>
                          <a:latin typeface="Poppins"/>
                          <a:cs typeface="Arial"/>
                        </a:rPr>
                        <a:t> de </a:t>
                      </a:r>
                      <a:r>
                        <a:rPr kumimoji="0" lang="en-GB" altLang="en-US" sz="2700" b="1" i="0" u="none" strike="noStrike" cap="none" normalizeH="0" baseline="0" dirty="0" err="1">
                          <a:ln>
                            <a:noFill/>
                          </a:ln>
                          <a:solidFill>
                            <a:srgbClr val="FFFFFF"/>
                          </a:solidFill>
                          <a:effectLst/>
                          <a:latin typeface="Poppins"/>
                          <a:cs typeface="Arial"/>
                        </a:rPr>
                        <a:t>santé</a:t>
                      </a:r>
                      <a:r>
                        <a:rPr kumimoji="0" lang="en-GB" altLang="en-US" sz="2700" b="1" i="0" u="none" strike="noStrike" cap="none" normalizeH="0" baseline="0" dirty="0">
                          <a:ln>
                            <a:noFill/>
                          </a:ln>
                          <a:solidFill>
                            <a:srgbClr val="FFFFFF"/>
                          </a:solidFill>
                          <a:effectLst/>
                          <a:latin typeface="Poppins"/>
                          <a:cs typeface="Arial"/>
                        </a:rPr>
                        <a:t> </a:t>
                      </a:r>
                      <a:r>
                        <a:rPr kumimoji="0" lang="en-GB" altLang="en-US" sz="2700" b="1" i="0" u="none" strike="noStrike" cap="none" normalizeH="0" baseline="0" dirty="0" err="1">
                          <a:ln>
                            <a:noFill/>
                          </a:ln>
                          <a:solidFill>
                            <a:srgbClr val="FFFFFF"/>
                          </a:solidFill>
                          <a:effectLst/>
                          <a:latin typeface="Poppins"/>
                          <a:cs typeface="Arial"/>
                        </a:rPr>
                        <a:t>communautaire</a:t>
                      </a:r>
                      <a:endParaRPr kumimoji="0" lang="en-US" altLang="en-US" sz="2700" b="1" i="0" u="none" strike="noStrike" cap="none" normalizeH="0" baseline="0" dirty="0">
                        <a:ln>
                          <a:noFill/>
                        </a:ln>
                        <a:solidFill>
                          <a:srgbClr val="000000"/>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a:cs typeface="Arial"/>
                        </a:rPr>
                        <a:t>16</a:t>
                      </a:r>
                      <a:endParaRPr kumimoji="0" lang="en-US" altLang="en-US" sz="2700" b="1" i="0" u="none" strike="noStrike" cap="none" normalizeH="0" baseline="0" dirty="0">
                        <a:ln>
                          <a:noFill/>
                        </a:ln>
                        <a:solidFill>
                          <a:srgbClr val="000000"/>
                        </a:solidFill>
                        <a:effectLst/>
                        <a:latin typeface="Gill Sans MT"/>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EE7"/>
                    </a:solidFill>
                  </a:tcPr>
                </a:tc>
                <a:extLst>
                  <a:ext uri="{0D108BD9-81ED-4DB2-BD59-A6C34878D82A}">
                    <a16:rowId xmlns:a16="http://schemas.microsoft.com/office/drawing/2014/main" val="571719338"/>
                  </a:ext>
                </a:extLst>
              </a:tr>
              <a:tr h="431934">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2700" b="1" i="0" u="none" strike="noStrike" cap="none" normalizeH="0" baseline="0" dirty="0">
                          <a:ln>
                            <a:noFill/>
                          </a:ln>
                          <a:solidFill>
                            <a:srgbClr val="FFFFFF"/>
                          </a:solidFill>
                          <a:effectLst/>
                          <a:latin typeface="Poppins"/>
                          <a:cs typeface="Arial"/>
                        </a:rPr>
                        <a:t>Infirmière du centre de santé rural</a:t>
                      </a:r>
                      <a:endParaRPr kumimoji="0" lang="en-US" altLang="en-US" sz="2700" b="1" i="0" u="none" strike="noStrike" cap="none" normalizeH="0" baseline="0" dirty="0">
                        <a:ln>
                          <a:noFill/>
                        </a:ln>
                        <a:solidFill>
                          <a:srgbClr val="000000"/>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a:cs typeface="Arial"/>
                        </a:rPr>
                        <a:t>510</a:t>
                      </a:r>
                      <a:endParaRPr kumimoji="0" lang="en-US" altLang="en-US" sz="2700" b="1" i="0" u="none" strike="noStrike" cap="none" normalizeH="0" baseline="0" dirty="0">
                        <a:ln>
                          <a:noFill/>
                        </a:ln>
                        <a:solidFill>
                          <a:srgbClr val="000000"/>
                        </a:solidFill>
                        <a:effectLst/>
                        <a:latin typeface="Gill Sans MT"/>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BCC"/>
                    </a:solidFill>
                  </a:tcPr>
                </a:tc>
                <a:extLst>
                  <a:ext uri="{0D108BD9-81ED-4DB2-BD59-A6C34878D82A}">
                    <a16:rowId xmlns:a16="http://schemas.microsoft.com/office/drawing/2014/main" val="632624910"/>
                  </a:ext>
                </a:extLst>
              </a:tr>
              <a:tr h="46984">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a:lnSpc>
                          <a:spcPct val="100000"/>
                        </a:lnSpc>
                        <a:spcBef>
                          <a:spcPct val="0"/>
                        </a:spcBef>
                        <a:spcAft>
                          <a:spcPct val="0"/>
                        </a:spcAft>
                        <a:buNone/>
                      </a:pPr>
                      <a:r>
                        <a:rPr lang="fr-FR" sz="2700" b="1" i="0" u="none" strike="noStrike" cap="none" normalizeH="0" baseline="0" noProof="0" dirty="0">
                          <a:ln>
                            <a:noFill/>
                          </a:ln>
                          <a:solidFill>
                            <a:srgbClr val="FFFFFF"/>
                          </a:solidFill>
                          <a:effectLst/>
                          <a:latin typeface="Poppins"/>
                        </a:rPr>
                        <a:t>Agents sanitaires villageois</a:t>
                      </a:r>
                      <a:endParaRPr kumimoji="0" lang="en-US" dirty="0"/>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panose="020B0502020104020203" pitchFamily="34" charset="0"/>
                          <a:cs typeface="Arial" panose="020B0604020202020204" pitchFamily="34" charset="0"/>
                        </a:rPr>
                        <a:t>2,185</a:t>
                      </a:r>
                      <a:endParaRPr kumimoji="0" lang="en-US" altLang="en-US" sz="2700" b="1"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EE7"/>
                    </a:solidFill>
                  </a:tcPr>
                </a:tc>
                <a:extLst>
                  <a:ext uri="{0D108BD9-81ED-4DB2-BD59-A6C34878D82A}">
                    <a16:rowId xmlns:a16="http://schemas.microsoft.com/office/drawing/2014/main" val="597121312"/>
                  </a:ext>
                </a:extLst>
              </a:tr>
              <a:tr h="431934">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dirty="0">
                          <a:ln>
                            <a:noFill/>
                          </a:ln>
                          <a:solidFill>
                            <a:srgbClr val="FFFFFF"/>
                          </a:solidFill>
                          <a:effectLst/>
                          <a:latin typeface="Poppins"/>
                          <a:cs typeface="Arial"/>
                        </a:rPr>
                        <a:t>Chef de village</a:t>
                      </a:r>
                      <a:endParaRPr kumimoji="0" lang="en-US" altLang="en-US" sz="2700" b="1" i="0" u="none" strike="noStrike" cap="none" normalizeH="0" baseline="0" dirty="0">
                        <a:ln>
                          <a:noFill/>
                        </a:ln>
                        <a:solidFill>
                          <a:srgbClr val="000000"/>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0" i="0" u="none" strike="noStrike" cap="none" normalizeH="0" baseline="0" dirty="0">
                          <a:ln>
                            <a:noFill/>
                          </a:ln>
                          <a:solidFill>
                            <a:srgbClr val="000000"/>
                          </a:solidFill>
                          <a:effectLst/>
                          <a:latin typeface="Gill Sans MT"/>
                          <a:cs typeface="Arial"/>
                        </a:rPr>
                        <a:t>2,185</a:t>
                      </a:r>
                      <a:endParaRPr kumimoji="0" lang="en-US" altLang="en-US" sz="2700" b="1" i="0" u="none" strike="noStrike" cap="none" normalizeH="0" baseline="0" dirty="0">
                        <a:ln>
                          <a:noFill/>
                        </a:ln>
                        <a:solidFill>
                          <a:srgbClr val="000000"/>
                        </a:solidFill>
                        <a:effectLst/>
                        <a:latin typeface="Gill Sans MT"/>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BCC"/>
                    </a:solidFill>
                  </a:tcPr>
                </a:tc>
                <a:extLst>
                  <a:ext uri="{0D108BD9-81ED-4DB2-BD59-A6C34878D82A}">
                    <a16:rowId xmlns:a16="http://schemas.microsoft.com/office/drawing/2014/main" val="3253625434"/>
                  </a:ext>
                </a:extLst>
              </a:tr>
              <a:tr h="828213">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en-US" sz="2700" b="1" i="0" u="none" strike="noStrike" cap="none" normalizeH="0" baseline="0" dirty="0">
                          <a:ln>
                            <a:noFill/>
                          </a:ln>
                          <a:solidFill>
                            <a:srgbClr val="FFFFFF"/>
                          </a:solidFill>
                          <a:effectLst/>
                          <a:latin typeface="Poppins"/>
                          <a:cs typeface="Arial"/>
                        </a:rPr>
                        <a:t>Total formé dans les deux approches</a:t>
                      </a:r>
                      <a:endParaRPr kumimoji="0" lang="en-US" altLang="en-US" sz="2700" b="1" i="0" u="none" strike="noStrike" cap="none" normalizeH="0" baseline="0" dirty="0">
                        <a:ln>
                          <a:noFill/>
                        </a:ln>
                        <a:solidFill>
                          <a:srgbClr val="000000"/>
                        </a:solidFill>
                        <a:effectLst/>
                        <a:latin typeface="Poppins"/>
                        <a:cs typeface="Arial"/>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901C"/>
                    </a:solidFill>
                  </a:tcPr>
                </a:tc>
                <a:tc>
                  <a:txBody>
                    <a:bodyPr/>
                    <a:lstStyle>
                      <a:lvl1pPr>
                        <a:lnSpc>
                          <a:spcPct val="120000"/>
                        </a:lnSpc>
                        <a:spcBef>
                          <a:spcPts val="600"/>
                        </a:spcBef>
                        <a:spcAft>
                          <a:spcPts val="1200"/>
                        </a:spcAft>
                        <a:buFont typeface="Arial" panose="020B0604020202020204" pitchFamily="34" charset="0"/>
                        <a:defRPr sz="2400">
                          <a:solidFill>
                            <a:schemeClr val="accent1"/>
                          </a:solidFill>
                          <a:latin typeface="Gill Sans MT" panose="020B0502020104020203" pitchFamily="34" charset="0"/>
                          <a:ea typeface="ＭＳ Ｐゴシック" panose="020B0600070205080204" pitchFamily="34" charset="-128"/>
                        </a:defRPr>
                      </a:lvl1pPr>
                      <a:lvl2pPr marL="742950" indent="-285750">
                        <a:spcAft>
                          <a:spcPts val="600"/>
                        </a:spcAft>
                        <a:buFont typeface="Arial" panose="020B0604020202020204" pitchFamily="34" charset="0"/>
                        <a:defRPr sz="2400">
                          <a:solidFill>
                            <a:schemeClr val="tx2"/>
                          </a:solidFill>
                          <a:latin typeface="Gill Sans MT" panose="020B0502020104020203" pitchFamily="34" charset="0"/>
                          <a:ea typeface="ＭＳ Ｐゴシック" panose="020B0600070205080204" pitchFamily="34" charset="-128"/>
                        </a:defRPr>
                      </a:lvl2pPr>
                      <a:lvl3pPr marL="1143000" indent="-228600">
                        <a:lnSpc>
                          <a:spcPct val="110000"/>
                        </a:lnSpc>
                        <a:spcBef>
                          <a:spcPts val="600"/>
                        </a:spcBef>
                        <a:buFont typeface="Arial" panose="020B0604020202020204" pitchFamily="34" charset="0"/>
                        <a:defRPr b="1">
                          <a:solidFill>
                            <a:srgbClr val="FF9012"/>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defRPr sz="1400">
                          <a:solidFill>
                            <a:schemeClr val="tx2"/>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dirty="0">
                          <a:ln>
                            <a:noFill/>
                          </a:ln>
                          <a:solidFill>
                            <a:srgbClr val="000000"/>
                          </a:solidFill>
                          <a:effectLst/>
                          <a:latin typeface="Gill Sans MT" panose="020B0502020104020203" pitchFamily="34" charset="0"/>
                          <a:cs typeface="Arial" panose="020B0604020202020204" pitchFamily="34" charset="0"/>
                        </a:rPr>
                        <a:t>4,933</a:t>
                      </a:r>
                      <a:endParaRPr kumimoji="0" lang="en-US" altLang="en-US" sz="2700" b="1" i="0" u="none" strike="noStrike" cap="none" normalizeH="0" baseline="0" dirty="0">
                        <a:ln>
                          <a:noFill/>
                        </a:ln>
                        <a:solidFill>
                          <a:srgbClr val="000000"/>
                        </a:solidFill>
                        <a:effectLst/>
                        <a:latin typeface="Calibri" panose="020F0502020204030204" pitchFamily="34" charset="0"/>
                        <a:cs typeface="Times New Roman" panose="02020603050405020304" pitchFamily="18" charset="0"/>
                      </a:endParaRPr>
                    </a:p>
                  </a:txBody>
                  <a:tcPr marL="86564" marR="8656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EE7"/>
                    </a:solidFill>
                  </a:tcPr>
                </a:tc>
                <a:extLst>
                  <a:ext uri="{0D108BD9-81ED-4DB2-BD59-A6C34878D82A}">
                    <a16:rowId xmlns:a16="http://schemas.microsoft.com/office/drawing/2014/main" val="528453349"/>
                  </a:ext>
                </a:extLst>
              </a:tr>
            </a:tbl>
          </a:graphicData>
        </a:graphic>
      </p:graphicFrame>
      <p:sp>
        <p:nvSpPr>
          <p:cNvPr id="5" name="Rounded Rectangle 4"/>
          <p:cNvSpPr/>
          <p:nvPr/>
        </p:nvSpPr>
        <p:spPr>
          <a:xfrm>
            <a:off x="6902669" y="7130488"/>
            <a:ext cx="8067129" cy="2103225"/>
          </a:xfrm>
          <a:prstGeom prst="roundRect">
            <a:avLst/>
          </a:prstGeom>
          <a:noFill/>
          <a:ln w="28575">
            <a:solidFill>
              <a:schemeClr val="tx1">
                <a:lumMod val="75000"/>
                <a:lumOff val="25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95000"/>
              </a:lnSpc>
              <a:spcBef>
                <a:spcPct val="0"/>
              </a:spcBef>
              <a:spcAft>
                <a:spcPct val="0"/>
              </a:spcAft>
              <a:defRPr/>
            </a:pPr>
            <a:endParaRPr lang="en-US" sz="2700" b="1" dirty="0">
              <a:solidFill>
                <a:srgbClr val="002855"/>
              </a:solidFill>
              <a:latin typeface="Gill Sans MT"/>
            </a:endParaRPr>
          </a:p>
        </p:txBody>
      </p:sp>
      <p:grpSp>
        <p:nvGrpSpPr>
          <p:cNvPr id="7" name="Group 6"/>
          <p:cNvGrpSpPr/>
          <p:nvPr/>
        </p:nvGrpSpPr>
        <p:grpSpPr>
          <a:xfrm>
            <a:off x="508390" y="5478887"/>
            <a:ext cx="6452520" cy="3963404"/>
            <a:chOff x="3037182" y="1677988"/>
            <a:chExt cx="6216805" cy="4254500"/>
          </a:xfrm>
        </p:grpSpPr>
        <p:pic>
          <p:nvPicPr>
            <p:cNvPr id="8" name="Picture 3" descr="A person holding a sign&#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b="3148"/>
            <a:stretch>
              <a:fillRect/>
            </a:stretch>
          </p:blipFill>
          <p:spPr bwMode="auto">
            <a:xfrm>
              <a:off x="3092450" y="1677988"/>
              <a:ext cx="3289300" cy="4254500"/>
            </a:xfrm>
            <a:prstGeom prst="rect">
              <a:avLst/>
            </a:prstGeom>
            <a:noFill/>
            <a:ln w="31750" cap="rnd" cmpd="thinThick" algn="ctr">
              <a:solidFill>
                <a:schemeClr val="tx2"/>
              </a:solidFill>
              <a:round/>
              <a:headEnd/>
              <a:tailEnd/>
            </a:ln>
            <a:extLst>
              <a:ext uri="{909E8E84-426E-40DD-AFC4-6F175D3DCCD1}">
                <a14:hiddenFill xmlns:a14="http://schemas.microsoft.com/office/drawing/2010/main">
                  <a:solidFill>
                    <a:srgbClr val="FFFFFF"/>
                  </a:solidFill>
                </a14:hiddenFill>
              </a:ext>
            </a:extLst>
          </p:spPr>
        </p:pic>
        <p:pic>
          <p:nvPicPr>
            <p:cNvPr id="9" name="Picture 4" descr="A picture containing person, indoor&#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r="1863" b="30225"/>
            <a:stretch>
              <a:fillRect/>
            </a:stretch>
          </p:blipFill>
          <p:spPr bwMode="auto">
            <a:xfrm>
              <a:off x="6599238" y="1677988"/>
              <a:ext cx="2500312" cy="2374900"/>
            </a:xfrm>
            <a:prstGeom prst="rect">
              <a:avLst/>
            </a:prstGeom>
            <a:noFill/>
            <a:ln w="31750" cap="rnd" cmpd="thinThick" algn="ctr">
              <a:solidFill>
                <a:schemeClr val="tx2"/>
              </a:solidFill>
              <a:round/>
              <a:headEnd/>
              <a:tailEnd/>
            </a:ln>
            <a:extLst>
              <a:ext uri="{909E8E84-426E-40DD-AFC4-6F175D3DCCD1}">
                <a14:hiddenFill xmlns:a14="http://schemas.microsoft.com/office/drawing/2010/main">
                  <a:solidFill>
                    <a:srgbClr val="FFFFFF"/>
                  </a:solidFill>
                </a14:hiddenFill>
              </a:ext>
            </a:extLst>
          </p:spPr>
        </p:pic>
        <p:pic>
          <p:nvPicPr>
            <p:cNvPr id="10" name="Picture 5" descr="A close up of text on a whiteboard&#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t="11127" r="14943" b="46425"/>
            <a:stretch>
              <a:fillRect/>
            </a:stretch>
          </p:blipFill>
          <p:spPr bwMode="auto">
            <a:xfrm>
              <a:off x="6597650" y="4256089"/>
              <a:ext cx="2501900" cy="1666875"/>
            </a:xfrm>
            <a:prstGeom prst="rect">
              <a:avLst/>
            </a:prstGeom>
            <a:noFill/>
            <a:ln w="31750" cap="rnd" cmpd="thinThick" algn="ctr">
              <a:solidFill>
                <a:schemeClr val="tx2"/>
              </a:solidFill>
              <a:round/>
              <a:headEnd/>
              <a:tailEnd/>
            </a:ln>
            <a:extLst>
              <a:ext uri="{909E8E84-426E-40DD-AFC4-6F175D3DCCD1}">
                <a14:hiddenFill xmlns:a14="http://schemas.microsoft.com/office/drawing/2010/main">
                  <a:solidFill>
                    <a:srgbClr val="FFFFFF"/>
                  </a:solidFill>
                </a14:hiddenFill>
              </a:ext>
            </a:extLst>
          </p:spPr>
        </p:pic>
        <p:sp>
          <p:nvSpPr>
            <p:cNvPr id="11" name="Text Box 18476"/>
            <p:cNvSpPr txBox="1">
              <a:spLocks noChangeArrowheads="1"/>
            </p:cNvSpPr>
            <p:nvPr/>
          </p:nvSpPr>
          <p:spPr bwMode="auto">
            <a:xfrm>
              <a:off x="3037182" y="5298534"/>
              <a:ext cx="6216805" cy="297152"/>
            </a:xfrm>
            <a:prstGeom prst="rect">
              <a:avLst/>
            </a:prstGeom>
            <a:solidFill>
              <a:schemeClr val="tx2">
                <a:alpha val="38823"/>
              </a:schemeClr>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lnSpc>
                  <a:spcPct val="120000"/>
                </a:lnSpc>
                <a:spcBef>
                  <a:spcPts val="600"/>
                </a:spcBef>
                <a:spcAft>
                  <a:spcPts val="1200"/>
                </a:spcAft>
                <a:buFont typeface="Arial" panose="020B0604020202020204" pitchFamily="34" charset="0"/>
                <a:buChar char="​"/>
                <a:defRPr sz="2800">
                  <a:solidFill>
                    <a:schemeClr val="accent1"/>
                  </a:solidFill>
                  <a:latin typeface="Gill Sans MT" panose="020B0502020104020203" pitchFamily="34" charset="0"/>
                  <a:ea typeface="MS PGothic" panose="020B0600070205080204" pitchFamily="34" charset="-128"/>
                </a:defRPr>
              </a:lvl1pPr>
              <a:lvl2pPr marL="742950" indent="-285750">
                <a:spcAft>
                  <a:spcPts val="600"/>
                </a:spcAft>
                <a:buFont typeface="Arial" panose="020B0604020202020204" pitchFamily="34" charset="0"/>
                <a:buChar char="​"/>
                <a:defRPr sz="2800">
                  <a:solidFill>
                    <a:schemeClr val="tx2"/>
                  </a:solidFill>
                  <a:latin typeface="Gill Sans MT" panose="020B0502020104020203" pitchFamily="34" charset="0"/>
                  <a:ea typeface="MS PGothic" panose="020B0600070205080204" pitchFamily="34" charset="-128"/>
                </a:defRPr>
              </a:lvl2pPr>
              <a:lvl3pPr marL="1143000" indent="-228600">
                <a:lnSpc>
                  <a:spcPct val="110000"/>
                </a:lnSpc>
                <a:spcBef>
                  <a:spcPts val="600"/>
                </a:spcBef>
                <a:buFont typeface="Arial" panose="020B0604020202020204" pitchFamily="34" charset="0"/>
                <a:buChar char="​"/>
                <a:defRPr sz="2000" b="1">
                  <a:solidFill>
                    <a:srgbClr val="FF9012"/>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0" fontAlgn="base" hangingPunct="0">
                <a:lnSpc>
                  <a:spcPct val="100000"/>
                </a:lnSpc>
                <a:spcBef>
                  <a:spcPct val="0"/>
                </a:spcBef>
                <a:spcAft>
                  <a:spcPct val="0"/>
                </a:spcAft>
                <a:buNone/>
              </a:pPr>
              <a:r>
                <a:rPr lang="en-US" altLang="en-US" sz="1800" i="1" dirty="0">
                  <a:solidFill>
                    <a:srgbClr val="FFFFFF"/>
                  </a:solidFill>
                  <a:latin typeface="Times New Roman" panose="02020603050405020304" pitchFamily="18" charset="0"/>
                  <a:cs typeface="Times New Roman" panose="02020603050405020304" pitchFamily="18" charset="0"/>
                </a:rPr>
                <a:t>The village health worker with the ZEPI register and Village Head with MVMH tool</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grpSp>
      <p:pic>
        <p:nvPicPr>
          <p:cNvPr id="12"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49697" y="1096885"/>
            <a:ext cx="4484980" cy="4124749"/>
          </a:xfrm>
          <a:prstGeom prst="rect">
            <a:avLst/>
          </a:prstGeom>
        </p:spPr>
      </p:pic>
    </p:spTree>
    <p:extLst>
      <p:ext uri="{BB962C8B-B14F-4D97-AF65-F5344CB8AC3E}">
        <p14:creationId xmlns:p14="http://schemas.microsoft.com/office/powerpoint/2010/main" val="271382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95288"/>
            <a:ext cx="17221200" cy="1166812"/>
          </a:xfrm>
        </p:spPr>
        <p:txBody>
          <a:bodyPr lIns="91440" tIns="45720" rIns="91440" bIns="45720" anchor="t">
            <a:normAutofit/>
          </a:bodyPr>
          <a:lstStyle/>
          <a:p>
            <a:pPr>
              <a:defRPr/>
            </a:pPr>
            <a:r>
              <a:rPr lang="en-US" sz="3200" dirty="0" err="1">
                <a:solidFill>
                  <a:schemeClr val="tx1"/>
                </a:solidFill>
                <a:latin typeface="Poppins"/>
                <a:ea typeface="ＭＳ Ｐゴシック"/>
                <a:cs typeface="Poppins"/>
              </a:rPr>
              <a:t>Exemple</a:t>
            </a:r>
            <a:r>
              <a:rPr lang="en-US" sz="3200" dirty="0">
                <a:solidFill>
                  <a:schemeClr val="tx1"/>
                </a:solidFill>
                <a:latin typeface="Poppins"/>
                <a:ea typeface="ＭＳ Ｐゴシック"/>
                <a:cs typeface="Poppins"/>
              </a:rPr>
              <a:t> 2: </a:t>
            </a:r>
            <a:r>
              <a:rPr lang="en-US" sz="3200" dirty="0" err="1">
                <a:solidFill>
                  <a:schemeClr val="tx1"/>
                </a:solidFill>
                <a:latin typeface="Poppins"/>
                <a:ea typeface="ＭＳ Ｐゴシック"/>
                <a:cs typeface="Poppins"/>
              </a:rPr>
              <a:t>Méthodologie</a:t>
            </a:r>
            <a:r>
              <a:rPr lang="en-US" sz="3200" dirty="0">
                <a:solidFill>
                  <a:schemeClr val="tx1"/>
                </a:solidFill>
                <a:latin typeface="Poppins"/>
                <a:ea typeface="ＭＳ Ｐゴシック"/>
                <a:cs typeface="Poppins"/>
              </a:rPr>
              <a:t> </a:t>
            </a:r>
            <a:r>
              <a:rPr lang="en-US" sz="3200" dirty="0" err="1">
                <a:solidFill>
                  <a:schemeClr val="tx1"/>
                </a:solidFill>
                <a:latin typeface="Poppins"/>
                <a:ea typeface="ＭＳ Ｐゴシック"/>
                <a:cs typeface="Poppins"/>
              </a:rPr>
              <a:t>d'évaluation</a:t>
            </a:r>
            <a:r>
              <a:rPr lang="en-US" sz="3200" dirty="0">
                <a:solidFill>
                  <a:schemeClr val="tx1"/>
                </a:solidFill>
                <a:latin typeface="Poppins"/>
                <a:ea typeface="ＭＳ Ｐゴシック"/>
                <a:cs typeface="Poppins"/>
              </a:rPr>
              <a:t> de la MVMH et de </a:t>
            </a:r>
            <a:r>
              <a:rPr lang="en-US" sz="3200" dirty="0" err="1">
                <a:solidFill>
                  <a:schemeClr val="tx1"/>
                </a:solidFill>
                <a:latin typeface="Poppins"/>
                <a:ea typeface="ＭＳ Ｐゴシック"/>
                <a:cs typeface="Poppins"/>
              </a:rPr>
              <a:t>l'ED</a:t>
            </a:r>
            <a:r>
              <a:rPr lang="en-US" sz="3200" dirty="0">
                <a:solidFill>
                  <a:schemeClr val="tx1"/>
                </a:solidFill>
                <a:latin typeface="Poppins"/>
                <a:ea typeface="ＭＳ Ｐゴシック"/>
                <a:cs typeface="Poppins"/>
              </a:rPr>
              <a:t> au Zimbabwe </a:t>
            </a:r>
            <a:endParaRPr lang="en-US" sz="3200" dirty="0">
              <a:solidFill>
                <a:schemeClr val="tx1"/>
              </a:solidFill>
              <a:ea typeface="ＭＳ Ｐゴシック" pitchFamily="8"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609490424"/>
              </p:ext>
            </p:extLst>
          </p:nvPr>
        </p:nvGraphicFramePr>
        <p:xfrm>
          <a:off x="762000" y="952500"/>
          <a:ext cx="10058400" cy="8760910"/>
        </p:xfrm>
        <a:graphic>
          <a:graphicData uri="http://schemas.openxmlformats.org/drawingml/2006/table">
            <a:tbl>
              <a:tblPr firstRow="1" firstCol="1" bandRow="1">
                <a:tableStyleId>{21E4AEA4-8DFA-4A89-87EB-49C32662AFE0}</a:tableStyleId>
              </a:tblPr>
              <a:tblGrid>
                <a:gridCol w="3893390">
                  <a:extLst>
                    <a:ext uri="{9D8B030D-6E8A-4147-A177-3AD203B41FA5}">
                      <a16:colId xmlns:a16="http://schemas.microsoft.com/office/drawing/2014/main" val="1580768204"/>
                    </a:ext>
                  </a:extLst>
                </a:gridCol>
                <a:gridCol w="3879010">
                  <a:extLst>
                    <a:ext uri="{9D8B030D-6E8A-4147-A177-3AD203B41FA5}">
                      <a16:colId xmlns:a16="http://schemas.microsoft.com/office/drawing/2014/main" val="1139407432"/>
                    </a:ext>
                  </a:extLst>
                </a:gridCol>
                <a:gridCol w="2286000">
                  <a:extLst>
                    <a:ext uri="{9D8B030D-6E8A-4147-A177-3AD203B41FA5}">
                      <a16:colId xmlns:a16="http://schemas.microsoft.com/office/drawing/2014/main" val="2052891909"/>
                    </a:ext>
                  </a:extLst>
                </a:gridCol>
              </a:tblGrid>
              <a:tr h="756947">
                <a:tc>
                  <a:txBody>
                    <a:bodyPr/>
                    <a:lstStyle/>
                    <a:p>
                      <a:pPr marL="0" marR="0">
                        <a:spcBef>
                          <a:spcPts val="0"/>
                        </a:spcBef>
                        <a:spcAft>
                          <a:spcPts val="0"/>
                        </a:spcAft>
                      </a:pPr>
                      <a:r>
                        <a:rPr lang="en-GB" sz="2200" dirty="0">
                          <a:effectLst/>
                          <a:latin typeface="Poppins Light" panose="020B0604020202020204" charset="0"/>
                          <a:cs typeface="Poppins Light" panose="020B0604020202020204" charset="0"/>
                        </a:rPr>
                        <a:t>Questionnaire</a:t>
                      </a:r>
                      <a:endParaRPr lang="en-US" sz="2200" b="1" dirty="0">
                        <a:solidFill>
                          <a:srgbClr val="FFFFFF"/>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200" dirty="0">
                          <a:effectLst/>
                          <a:latin typeface="Poppins Light" panose="020B0604020202020204" charset="0"/>
                          <a:cs typeface="Poppins Light" panose="020B0604020202020204" charset="0"/>
                        </a:rPr>
                        <a:t>Qui a </a:t>
                      </a:r>
                      <a:r>
                        <a:rPr lang="en-GB" sz="2200" dirty="0" err="1">
                          <a:effectLst/>
                          <a:latin typeface="Poppins Light" panose="020B0604020202020204" charset="0"/>
                          <a:cs typeface="Poppins Light" panose="020B0604020202020204" charset="0"/>
                        </a:rPr>
                        <a:t>été</a:t>
                      </a:r>
                      <a:r>
                        <a:rPr lang="en-GB" sz="2200" dirty="0">
                          <a:effectLst/>
                          <a:latin typeface="Poppins Light" panose="020B0604020202020204" charset="0"/>
                          <a:cs typeface="Poppins Light" panose="020B0604020202020204" charset="0"/>
                        </a:rPr>
                        <a:t> </a:t>
                      </a:r>
                      <a:r>
                        <a:rPr lang="en-GB" sz="2200" dirty="0" err="1">
                          <a:effectLst/>
                          <a:latin typeface="Poppins Light" panose="020B0604020202020204" charset="0"/>
                          <a:cs typeface="Poppins Light" panose="020B0604020202020204" charset="0"/>
                        </a:rPr>
                        <a:t>interrogé</a:t>
                      </a:r>
                      <a:endParaRPr lang="en-US" sz="2200" b="1" dirty="0">
                        <a:solidFill>
                          <a:srgbClr val="FFFFFF"/>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000" dirty="0">
                          <a:effectLst/>
                          <a:latin typeface="Poppins Light"/>
                          <a:cs typeface="Poppins Light"/>
                        </a:rPr>
                        <a:t>Nombre de </a:t>
                      </a:r>
                      <a:r>
                        <a:rPr lang="en-GB" sz="2000" dirty="0" err="1">
                          <a:effectLst/>
                          <a:latin typeface="Poppins Light"/>
                          <a:cs typeface="Poppins Light"/>
                        </a:rPr>
                        <a:t>personnes</a:t>
                      </a:r>
                      <a:r>
                        <a:rPr lang="en-GB" sz="2000" dirty="0">
                          <a:effectLst/>
                          <a:latin typeface="Poppins Light"/>
                          <a:cs typeface="Poppins Light"/>
                        </a:rPr>
                        <a:t> </a:t>
                      </a:r>
                      <a:r>
                        <a:rPr lang="en-GB" sz="2000" dirty="0" err="1">
                          <a:effectLst/>
                          <a:latin typeface="Poppins Light"/>
                          <a:cs typeface="Poppins Light"/>
                        </a:rPr>
                        <a:t>interrogées</a:t>
                      </a:r>
                      <a:endParaRPr lang="en-US" sz="2000" b="1" dirty="0">
                        <a:solidFill>
                          <a:srgbClr val="FFFFFF"/>
                        </a:solidFill>
                        <a:effectLst/>
                        <a:latin typeface="Poppins Light"/>
                        <a:ea typeface="Calibri" panose="020F0502020204030204" pitchFamily="34" charset="0"/>
                        <a:cs typeface="Poppins Light"/>
                      </a:endParaRPr>
                    </a:p>
                  </a:txBody>
                  <a:tcPr marL="23735" marR="23735" marT="0" marB="0"/>
                </a:tc>
                <a:extLst>
                  <a:ext uri="{0D108BD9-81ED-4DB2-BD59-A6C34878D82A}">
                    <a16:rowId xmlns:a16="http://schemas.microsoft.com/office/drawing/2014/main" val="408179692"/>
                  </a:ext>
                </a:extLst>
              </a:tr>
              <a:tr h="904659">
                <a:tc>
                  <a:txBody>
                    <a:bodyPr/>
                    <a:lstStyle/>
                    <a:p>
                      <a:pPr marL="0" marR="0">
                        <a:spcBef>
                          <a:spcPts val="0"/>
                        </a:spcBef>
                        <a:spcAft>
                          <a:spcPts val="0"/>
                        </a:spcAft>
                      </a:pPr>
                      <a:r>
                        <a:rPr lang="fr-FR" sz="2000" dirty="0">
                          <a:effectLst/>
                          <a:latin typeface="Poppins Light"/>
                          <a:cs typeface="Poppins Light"/>
                        </a:rPr>
                        <a:t>Entretien de sortie des soignants</a:t>
                      </a:r>
                      <a:endParaRPr lang="en-US" sz="2000" b="1" dirty="0">
                        <a:solidFill>
                          <a:srgbClr val="000000"/>
                        </a:solidFill>
                        <a:effectLst/>
                        <a:latin typeface="Poppins Light"/>
                        <a:ea typeface="Calibri" panose="020F0502020204030204" pitchFamily="34" charset="0"/>
                        <a:cs typeface="Poppins Light"/>
                      </a:endParaRPr>
                    </a:p>
                  </a:txBody>
                  <a:tcPr marL="23735" marR="23735" marT="0" marB="0"/>
                </a:tc>
                <a:tc>
                  <a:txBody>
                    <a:bodyPr/>
                    <a:lstStyle/>
                    <a:p>
                      <a:pPr marL="0" marR="0">
                        <a:spcBef>
                          <a:spcPts val="0"/>
                        </a:spcBef>
                        <a:spcAft>
                          <a:spcPts val="0"/>
                        </a:spcAft>
                      </a:pPr>
                      <a:r>
                        <a:rPr lang="fr-FR" sz="2200" dirty="0">
                          <a:effectLst/>
                          <a:latin typeface="Poppins Light" panose="020B0604020202020204" charset="0"/>
                          <a:cs typeface="Poppins Light" panose="020B0604020202020204" charset="0"/>
                        </a:rPr>
                        <a:t>Soignants qui avaient visité l'établissement de santé</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200" dirty="0">
                          <a:effectLst/>
                          <a:latin typeface="Poppins Light" panose="020B0604020202020204" charset="0"/>
                          <a:cs typeface="Poppins Light" panose="020B0604020202020204" charset="0"/>
                        </a:rPr>
                        <a:t>45</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extLst>
                  <a:ext uri="{0D108BD9-81ED-4DB2-BD59-A6C34878D82A}">
                    <a16:rowId xmlns:a16="http://schemas.microsoft.com/office/drawing/2014/main" val="2902769667"/>
                  </a:ext>
                </a:extLst>
              </a:tr>
              <a:tr h="904659">
                <a:tc>
                  <a:txBody>
                    <a:bodyPr/>
                    <a:lstStyle/>
                    <a:p>
                      <a:pPr marL="0" marR="0">
                        <a:spcBef>
                          <a:spcPts val="0"/>
                        </a:spcBef>
                        <a:spcAft>
                          <a:spcPts val="0"/>
                        </a:spcAft>
                      </a:pPr>
                      <a:r>
                        <a:rPr lang="fr-FR" sz="2000" dirty="0">
                          <a:effectLst/>
                          <a:latin typeface="Poppins Light" panose="020B0604020202020204" charset="0"/>
                          <a:cs typeface="Poppins Light" panose="020B0604020202020204" charset="0"/>
                        </a:rPr>
                        <a:t>Entretien du personnel de santé</a:t>
                      </a:r>
                      <a:endParaRPr lang="en-US" sz="20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fr-FR" sz="2200" dirty="0">
                          <a:effectLst/>
                          <a:latin typeface="Poppins Light" panose="020B0604020202020204" charset="0"/>
                          <a:cs typeface="Poppins Light" panose="020B0604020202020204" charset="0"/>
                        </a:rPr>
                        <a:t>Infirmière en service dans l'établissement de santé</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200" dirty="0">
                          <a:effectLst/>
                          <a:latin typeface="Poppins Light" panose="020B0604020202020204" charset="0"/>
                          <a:cs typeface="Poppins Light" panose="020B0604020202020204" charset="0"/>
                        </a:rPr>
                        <a:t>10</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extLst>
                  <a:ext uri="{0D108BD9-81ED-4DB2-BD59-A6C34878D82A}">
                    <a16:rowId xmlns:a16="http://schemas.microsoft.com/office/drawing/2014/main" val="3038002112"/>
                  </a:ext>
                </a:extLst>
              </a:tr>
              <a:tr h="1206213">
                <a:tc>
                  <a:txBody>
                    <a:bodyPr/>
                    <a:lstStyle/>
                    <a:p>
                      <a:pPr marL="0" marR="0">
                        <a:spcBef>
                          <a:spcPts val="0"/>
                        </a:spcBef>
                        <a:spcAft>
                          <a:spcPts val="0"/>
                        </a:spcAft>
                      </a:pPr>
                      <a:r>
                        <a:rPr lang="fr-FR" sz="2000" dirty="0">
                          <a:effectLst/>
                          <a:latin typeface="Poppins Light"/>
                          <a:cs typeface="Poppins Light"/>
                        </a:rPr>
                        <a:t>Interview des agents sanitaires villageois (ASV)</a:t>
                      </a:r>
                      <a:endParaRPr lang="en-US" sz="20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lvl="0">
                        <a:spcBef>
                          <a:spcPts val="0"/>
                        </a:spcBef>
                        <a:spcAft>
                          <a:spcPts val="0"/>
                        </a:spcAft>
                        <a:buNone/>
                      </a:pPr>
                      <a:r>
                        <a:rPr lang="fr-FR" sz="2200" b="0" i="0" u="none" strike="noStrike" baseline="0" noProof="0" dirty="0">
                          <a:solidFill>
                            <a:srgbClr val="000000"/>
                          </a:solidFill>
                          <a:effectLst/>
                          <a:latin typeface="Poppins Light"/>
                        </a:rPr>
                        <a:t>Agents sanitaires villageois</a:t>
                      </a:r>
                      <a:r>
                        <a:rPr lang="fr-FR" sz="2200" dirty="0">
                          <a:effectLst/>
                          <a:latin typeface="Poppins Light"/>
                          <a:cs typeface="Poppins Light"/>
                        </a:rPr>
                        <a:t> qui a été orienté sur le MVMH HBR</a:t>
                      </a:r>
                      <a:endParaRPr lang="en-US" sz="2200" b="1">
                        <a:solidFill>
                          <a:srgbClr val="000000"/>
                        </a:solidFill>
                        <a:effectLst/>
                        <a:latin typeface="Poppins Light"/>
                        <a:ea typeface="Calibri" panose="020F0502020204030204" pitchFamily="34" charset="0"/>
                        <a:cs typeface="Poppins Light"/>
                      </a:endParaRPr>
                    </a:p>
                  </a:txBody>
                  <a:tcPr marL="23735" marR="23735" marT="0" marB="0"/>
                </a:tc>
                <a:tc>
                  <a:txBody>
                    <a:bodyPr/>
                    <a:lstStyle/>
                    <a:p>
                      <a:pPr marL="0" marR="0">
                        <a:spcBef>
                          <a:spcPts val="0"/>
                        </a:spcBef>
                        <a:spcAft>
                          <a:spcPts val="0"/>
                        </a:spcAft>
                      </a:pPr>
                      <a:r>
                        <a:rPr lang="en-GB" sz="2200" dirty="0">
                          <a:effectLst/>
                          <a:latin typeface="Poppins Light" panose="020B0604020202020204" charset="0"/>
                          <a:cs typeface="Poppins Light" panose="020B0604020202020204" charset="0"/>
                        </a:rPr>
                        <a:t>17</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extLst>
                  <a:ext uri="{0D108BD9-81ED-4DB2-BD59-A6C34878D82A}">
                    <a16:rowId xmlns:a16="http://schemas.microsoft.com/office/drawing/2014/main" val="1697675635"/>
                  </a:ext>
                </a:extLst>
              </a:tr>
              <a:tr h="904659">
                <a:tc>
                  <a:txBody>
                    <a:bodyPr/>
                    <a:lstStyle/>
                    <a:p>
                      <a:pPr marL="0" marR="0">
                        <a:spcBef>
                          <a:spcPts val="0"/>
                        </a:spcBef>
                        <a:spcAft>
                          <a:spcPts val="0"/>
                        </a:spcAft>
                      </a:pPr>
                      <a:r>
                        <a:rPr lang="fr-FR" sz="2000" dirty="0">
                          <a:effectLst/>
                          <a:latin typeface="Poppins Light" panose="020B0604020202020204" charset="0"/>
                          <a:cs typeface="Poppins Light" panose="020B0604020202020204" charset="0"/>
                        </a:rPr>
                        <a:t>Interview d'un chef de village</a:t>
                      </a:r>
                      <a:endParaRPr lang="en-US" sz="20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fr-FR" sz="2200" dirty="0">
                          <a:effectLst/>
                          <a:latin typeface="Poppins Light"/>
                          <a:cs typeface="Poppins Light"/>
                        </a:rPr>
                        <a:t>Chef de village qui a été orienté sur le MVMH ED</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200" dirty="0">
                          <a:effectLst/>
                          <a:latin typeface="Poppins Light"/>
                          <a:cs typeface="Poppins Light"/>
                        </a:rPr>
                        <a:t>18</a:t>
                      </a:r>
                      <a:endParaRPr lang="en-US" sz="2200" b="1" dirty="0">
                        <a:solidFill>
                          <a:srgbClr val="000000"/>
                        </a:solidFill>
                        <a:effectLst/>
                        <a:latin typeface="Poppins Light"/>
                        <a:ea typeface="Calibri" panose="020F0502020204030204" pitchFamily="34" charset="0"/>
                        <a:cs typeface="Poppins Light"/>
                      </a:endParaRPr>
                    </a:p>
                  </a:txBody>
                  <a:tcPr marL="23735" marR="23735" marT="0" marB="0"/>
                </a:tc>
                <a:extLst>
                  <a:ext uri="{0D108BD9-81ED-4DB2-BD59-A6C34878D82A}">
                    <a16:rowId xmlns:a16="http://schemas.microsoft.com/office/drawing/2014/main" val="3645308386"/>
                  </a:ext>
                </a:extLst>
              </a:tr>
              <a:tr h="756947">
                <a:tc>
                  <a:txBody>
                    <a:bodyPr/>
                    <a:lstStyle/>
                    <a:p>
                      <a:pPr marL="0" marR="0">
                        <a:spcBef>
                          <a:spcPts val="0"/>
                        </a:spcBef>
                        <a:spcAft>
                          <a:spcPts val="0"/>
                        </a:spcAft>
                      </a:pPr>
                      <a:r>
                        <a:rPr lang="fr-FR" sz="2000" dirty="0">
                          <a:effectLst/>
                          <a:latin typeface="Poppins Light" panose="020B0604020202020204" charset="0"/>
                          <a:cs typeface="Poppins Light" panose="020B0604020202020204" charset="0"/>
                        </a:rPr>
                        <a:t>Entretien approfondi avec le Responsable PEV</a:t>
                      </a:r>
                      <a:endParaRPr lang="en-US" sz="20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200" dirty="0" err="1">
                          <a:effectLst/>
                          <a:latin typeface="Poppins Light" panose="020B0604020202020204" charset="0"/>
                          <a:cs typeface="Poppins Light" panose="020B0604020202020204" charset="0"/>
                        </a:rPr>
                        <a:t>Responsable</a:t>
                      </a:r>
                      <a:r>
                        <a:rPr lang="en-GB" sz="2200" dirty="0">
                          <a:effectLst/>
                          <a:latin typeface="Poppins Light" panose="020B0604020202020204" charset="0"/>
                          <a:cs typeface="Poppins Light" panose="020B0604020202020204" charset="0"/>
                        </a:rPr>
                        <a:t> national PEV</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200" dirty="0">
                          <a:effectLst/>
                          <a:latin typeface="Poppins Light"/>
                          <a:cs typeface="Poppins Light"/>
                        </a:rPr>
                        <a:t>1</a:t>
                      </a:r>
                      <a:endParaRPr lang="en-US" sz="2200" b="1" dirty="0">
                        <a:solidFill>
                          <a:srgbClr val="000000"/>
                        </a:solidFill>
                        <a:effectLst/>
                        <a:latin typeface="Poppins Light"/>
                        <a:ea typeface="Calibri" panose="020F0502020204030204" pitchFamily="34" charset="0"/>
                        <a:cs typeface="Poppins Light"/>
                      </a:endParaRPr>
                    </a:p>
                  </a:txBody>
                  <a:tcPr marL="23735" marR="23735" marT="0" marB="0"/>
                </a:tc>
                <a:extLst>
                  <a:ext uri="{0D108BD9-81ED-4DB2-BD59-A6C34878D82A}">
                    <a16:rowId xmlns:a16="http://schemas.microsoft.com/office/drawing/2014/main" val="2878224161"/>
                  </a:ext>
                </a:extLst>
              </a:tr>
              <a:tr h="1206213">
                <a:tc>
                  <a:txBody>
                    <a:bodyPr/>
                    <a:lstStyle/>
                    <a:p>
                      <a:pPr marL="0" marR="0">
                        <a:spcBef>
                          <a:spcPts val="0"/>
                        </a:spcBef>
                        <a:spcAft>
                          <a:spcPts val="0"/>
                        </a:spcAft>
                      </a:pPr>
                      <a:r>
                        <a:rPr lang="fr-FR" sz="2000" dirty="0">
                          <a:effectLst/>
                          <a:latin typeface="Poppins Light" panose="020B0604020202020204" charset="0"/>
                          <a:cs typeface="Poppins Light" panose="020B0604020202020204" charset="0"/>
                        </a:rPr>
                        <a:t>Entretien approfondi avec Infirmier provincial</a:t>
                      </a:r>
                      <a:endParaRPr lang="en-US" sz="20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fr-FR" sz="2200" dirty="0">
                          <a:effectLst/>
                          <a:latin typeface="Poppins Light" panose="020B0604020202020204" charset="0"/>
                          <a:cs typeface="Poppins Light" panose="020B0604020202020204" charset="0"/>
                        </a:rPr>
                        <a:t>Infirmiers provinciaux de Mat South et Midlands</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200" dirty="0">
                          <a:effectLst/>
                          <a:latin typeface="Poppins Light" panose="020B0604020202020204" charset="0"/>
                          <a:cs typeface="Poppins Light" panose="020B0604020202020204" charset="0"/>
                        </a:rPr>
                        <a:t>2</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extLst>
                  <a:ext uri="{0D108BD9-81ED-4DB2-BD59-A6C34878D82A}">
                    <a16:rowId xmlns:a16="http://schemas.microsoft.com/office/drawing/2014/main" val="1866116902"/>
                  </a:ext>
                </a:extLst>
              </a:tr>
              <a:tr h="1206213">
                <a:tc>
                  <a:txBody>
                    <a:bodyPr/>
                    <a:lstStyle/>
                    <a:p>
                      <a:pPr marL="0" marR="0">
                        <a:spcBef>
                          <a:spcPts val="0"/>
                        </a:spcBef>
                        <a:spcAft>
                          <a:spcPts val="0"/>
                        </a:spcAft>
                      </a:pPr>
                      <a:r>
                        <a:rPr lang="fr-FR" sz="2000" dirty="0">
                          <a:effectLst/>
                          <a:latin typeface="Poppins Light"/>
                          <a:cs typeface="Poppins Light"/>
                        </a:rPr>
                        <a:t>Entretien approfondi avec l’infirmier de district</a:t>
                      </a:r>
                      <a:endParaRPr lang="en-US" sz="2000" b="1" dirty="0">
                        <a:solidFill>
                          <a:srgbClr val="000000"/>
                        </a:solidFill>
                        <a:effectLst/>
                        <a:latin typeface="Poppins Light"/>
                        <a:ea typeface="Calibri" panose="020F0502020204030204" pitchFamily="34" charset="0"/>
                        <a:cs typeface="Poppins Light"/>
                      </a:endParaRPr>
                    </a:p>
                  </a:txBody>
                  <a:tcPr marL="23735" marR="23735" marT="0" marB="0"/>
                </a:tc>
                <a:tc>
                  <a:txBody>
                    <a:bodyPr/>
                    <a:lstStyle/>
                    <a:p>
                      <a:pPr marL="0" marR="0">
                        <a:spcBef>
                          <a:spcPts val="0"/>
                        </a:spcBef>
                        <a:spcAft>
                          <a:spcPts val="0"/>
                        </a:spcAft>
                      </a:pPr>
                      <a:r>
                        <a:rPr lang="fr-FR" sz="2200" dirty="0" err="1">
                          <a:effectLst/>
                          <a:latin typeface="Poppins Light" panose="020B0604020202020204" charset="0"/>
                          <a:cs typeface="Poppins Light" panose="020B0604020202020204" charset="0"/>
                        </a:rPr>
                        <a:t>Infirmièrs</a:t>
                      </a:r>
                      <a:r>
                        <a:rPr lang="fr-FR" sz="2200" dirty="0">
                          <a:effectLst/>
                          <a:latin typeface="Poppins Light" panose="020B0604020202020204" charset="0"/>
                          <a:cs typeface="Poppins Light" panose="020B0604020202020204" charset="0"/>
                        </a:rPr>
                        <a:t> de district de </a:t>
                      </a:r>
                      <a:r>
                        <a:rPr lang="fr-FR" sz="2200" dirty="0" err="1">
                          <a:effectLst/>
                          <a:latin typeface="Poppins Light" panose="020B0604020202020204" charset="0"/>
                          <a:cs typeface="Poppins Light" panose="020B0604020202020204" charset="0"/>
                        </a:rPr>
                        <a:t>Bulilima</a:t>
                      </a:r>
                      <a:r>
                        <a:rPr lang="fr-FR" sz="2200" dirty="0">
                          <a:effectLst/>
                          <a:latin typeface="Poppins Light" panose="020B0604020202020204" charset="0"/>
                          <a:cs typeface="Poppins Light" panose="020B0604020202020204" charset="0"/>
                        </a:rPr>
                        <a:t> et de </a:t>
                      </a:r>
                      <a:r>
                        <a:rPr lang="fr-FR" sz="2200" dirty="0" err="1">
                          <a:effectLst/>
                          <a:latin typeface="Poppins Light" panose="020B0604020202020204" charset="0"/>
                          <a:cs typeface="Poppins Light" panose="020B0604020202020204" charset="0"/>
                        </a:rPr>
                        <a:t>Gokwe</a:t>
                      </a:r>
                      <a:r>
                        <a:rPr lang="fr-FR" sz="2200" dirty="0">
                          <a:effectLst/>
                          <a:latin typeface="Poppins Light" panose="020B0604020202020204" charset="0"/>
                          <a:cs typeface="Poppins Light" panose="020B0604020202020204" charset="0"/>
                        </a:rPr>
                        <a:t> South.</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a:txBody>
                    <a:bodyPr/>
                    <a:lstStyle/>
                    <a:p>
                      <a:pPr marL="0" marR="0">
                        <a:spcBef>
                          <a:spcPts val="0"/>
                        </a:spcBef>
                        <a:spcAft>
                          <a:spcPts val="0"/>
                        </a:spcAft>
                      </a:pPr>
                      <a:r>
                        <a:rPr lang="en-GB" sz="2200" dirty="0">
                          <a:effectLst/>
                          <a:latin typeface="Poppins Light" panose="020B0604020202020204" charset="0"/>
                          <a:cs typeface="Poppins Light" panose="020B0604020202020204" charset="0"/>
                        </a:rPr>
                        <a:t>2</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extLst>
                  <a:ext uri="{0D108BD9-81ED-4DB2-BD59-A6C34878D82A}">
                    <a16:rowId xmlns:a16="http://schemas.microsoft.com/office/drawing/2014/main" val="1159523113"/>
                  </a:ext>
                </a:extLst>
              </a:tr>
              <a:tr h="756947">
                <a:tc>
                  <a:txBody>
                    <a:bodyPr/>
                    <a:lstStyle/>
                    <a:p>
                      <a:pPr marL="0" marR="0">
                        <a:spcBef>
                          <a:spcPts val="0"/>
                        </a:spcBef>
                        <a:spcAft>
                          <a:spcPts val="0"/>
                        </a:spcAft>
                      </a:pPr>
                      <a:r>
                        <a:rPr lang="fr-FR" sz="2000" dirty="0">
                          <a:effectLst/>
                          <a:latin typeface="Poppins Light" panose="020B0604020202020204" charset="0"/>
                          <a:cs typeface="Poppins Light" panose="020B0604020202020204" charset="0"/>
                        </a:rPr>
                        <a:t>Nombre total de personnes interrogées</a:t>
                      </a:r>
                      <a:endParaRPr lang="en-US" sz="20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gridSpan="2">
                  <a:txBody>
                    <a:bodyPr/>
                    <a:lstStyle/>
                    <a:p>
                      <a:pPr marL="0" marR="0">
                        <a:spcBef>
                          <a:spcPts val="0"/>
                        </a:spcBef>
                        <a:spcAft>
                          <a:spcPts val="0"/>
                        </a:spcAft>
                      </a:pPr>
                      <a:r>
                        <a:rPr lang="en-GB" sz="2200" dirty="0">
                          <a:effectLst/>
                          <a:latin typeface="Poppins Light" panose="020B0604020202020204" charset="0"/>
                          <a:cs typeface="Poppins Light" panose="020B0604020202020204" charset="0"/>
                        </a:rPr>
                        <a:t>95</a:t>
                      </a:r>
                      <a:endParaRPr lang="en-US" sz="2200" b="1" dirty="0">
                        <a:solidFill>
                          <a:srgbClr val="000000"/>
                        </a:solidFill>
                        <a:effectLst/>
                        <a:latin typeface="Poppins Light" panose="020B0604020202020204" charset="0"/>
                        <a:ea typeface="Calibri" panose="020F0502020204030204" pitchFamily="34" charset="0"/>
                        <a:cs typeface="Poppins Light" panose="020B0604020202020204" charset="0"/>
                      </a:endParaRPr>
                    </a:p>
                  </a:txBody>
                  <a:tcPr marL="23735" marR="23735" marT="0" marB="0"/>
                </a:tc>
                <a:tc hMerge="1">
                  <a:txBody>
                    <a:bodyPr/>
                    <a:lstStyle/>
                    <a:p>
                      <a:endParaRPr lang="en-US"/>
                    </a:p>
                  </a:txBody>
                  <a:tcPr/>
                </a:tc>
                <a:extLst>
                  <a:ext uri="{0D108BD9-81ED-4DB2-BD59-A6C34878D82A}">
                    <a16:rowId xmlns:a16="http://schemas.microsoft.com/office/drawing/2014/main" val="2650422658"/>
                  </a:ext>
                </a:extLst>
              </a:tr>
            </a:tbl>
          </a:graphicData>
        </a:graphic>
      </p:graphicFrame>
      <p:sp>
        <p:nvSpPr>
          <p:cNvPr id="3" name="Rounded Rectangle 2"/>
          <p:cNvSpPr/>
          <p:nvPr/>
        </p:nvSpPr>
        <p:spPr>
          <a:xfrm>
            <a:off x="431042" y="1587690"/>
            <a:ext cx="10385199" cy="4114800"/>
          </a:xfrm>
          <a:prstGeom prst="roundRect">
            <a:avLst/>
          </a:prstGeom>
          <a:noFill/>
          <a:ln w="28575">
            <a:solidFill>
              <a:schemeClr val="tx1">
                <a:lumMod val="75000"/>
                <a:lumOff val="25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95000"/>
              </a:lnSpc>
              <a:spcBef>
                <a:spcPct val="0"/>
              </a:spcBef>
              <a:spcAft>
                <a:spcPct val="0"/>
              </a:spcAft>
              <a:defRPr/>
            </a:pPr>
            <a:endParaRPr lang="en-US" sz="2700" b="1" dirty="0">
              <a:solidFill>
                <a:srgbClr val="002855"/>
              </a:solidFill>
              <a:latin typeface="Gill Sans MT"/>
            </a:endParaRPr>
          </a:p>
        </p:txBody>
      </p:sp>
      <p:sp>
        <p:nvSpPr>
          <p:cNvPr id="20483" name="Content Placeholder 2"/>
          <p:cNvSpPr>
            <a:spLocks noGrp="1"/>
          </p:cNvSpPr>
          <p:nvPr>
            <p:ph sz="half" idx="1"/>
          </p:nvPr>
        </p:nvSpPr>
        <p:spPr>
          <a:xfrm>
            <a:off x="11151358" y="1434131"/>
            <a:ext cx="5867400" cy="7666262"/>
          </a:xfrm>
          <a:solidFill>
            <a:schemeClr val="accent4">
              <a:lumMod val="40000"/>
              <a:lumOff val="60000"/>
            </a:schemeClr>
          </a:solidFill>
        </p:spPr>
        <p:txBody>
          <a:bodyPr/>
          <a:lstStyle/>
          <a:p>
            <a:pPr>
              <a:lnSpc>
                <a:spcPct val="114000"/>
              </a:lnSpc>
              <a:spcBef>
                <a:spcPts val="600"/>
              </a:spcBef>
              <a:spcAft>
                <a:spcPts val="600"/>
              </a:spcAft>
              <a:defRPr/>
            </a:pPr>
            <a:r>
              <a:rPr lang="en-ZW" altLang="en-US" sz="2400" b="1" dirty="0">
                <a:solidFill>
                  <a:srgbClr val="0072CE"/>
                </a:solidFill>
                <a:latin typeface="Poppins" panose="020B0604020202020204" charset="0"/>
                <a:cs typeface="Poppins" panose="020B0604020202020204" charset="0"/>
              </a:rPr>
              <a:t>Location: </a:t>
            </a:r>
            <a:r>
              <a:rPr lang="en-ZW" altLang="en-US" sz="2400" dirty="0">
                <a:solidFill>
                  <a:srgbClr val="0072CE"/>
                </a:solidFill>
                <a:latin typeface="Poppins" panose="020B0604020202020204" charset="0"/>
                <a:cs typeface="Poppins" panose="020B0604020202020204" charset="0"/>
              </a:rPr>
              <a:t>Matabeleland South and Midlands provinces in </a:t>
            </a:r>
            <a:r>
              <a:rPr lang="en-ZW" altLang="en-US" sz="2400" u="sng" dirty="0">
                <a:solidFill>
                  <a:srgbClr val="0072CE"/>
                </a:solidFill>
                <a:latin typeface="Poppins" panose="020B0604020202020204" charset="0"/>
                <a:cs typeface="Poppins" panose="020B0604020202020204" charset="0"/>
              </a:rPr>
              <a:t>2 randomly selected districts</a:t>
            </a:r>
            <a:r>
              <a:rPr lang="en-ZW" altLang="en-US" sz="2400" dirty="0">
                <a:solidFill>
                  <a:srgbClr val="0072CE"/>
                </a:solidFill>
                <a:latin typeface="Poppins" panose="020B0604020202020204" charset="0"/>
                <a:cs typeface="Poppins" panose="020B0604020202020204" charset="0"/>
              </a:rPr>
              <a:t>: </a:t>
            </a:r>
            <a:r>
              <a:rPr lang="en-ZW" altLang="en-US" sz="2400" dirty="0" err="1">
                <a:solidFill>
                  <a:srgbClr val="0072CE"/>
                </a:solidFill>
                <a:latin typeface="Poppins" panose="020B0604020202020204" charset="0"/>
                <a:cs typeface="Poppins" panose="020B0604020202020204" charset="0"/>
              </a:rPr>
              <a:t>Bulilima</a:t>
            </a:r>
            <a:r>
              <a:rPr lang="en-ZW" altLang="en-US" sz="2400" dirty="0">
                <a:solidFill>
                  <a:srgbClr val="0072CE"/>
                </a:solidFill>
                <a:latin typeface="Poppins" panose="020B0604020202020204" charset="0"/>
                <a:cs typeface="Poppins" panose="020B0604020202020204" charset="0"/>
              </a:rPr>
              <a:t> and </a:t>
            </a:r>
            <a:r>
              <a:rPr lang="en-ZW" altLang="en-US" sz="2400" dirty="0" err="1">
                <a:solidFill>
                  <a:srgbClr val="0072CE"/>
                </a:solidFill>
                <a:latin typeface="Poppins" panose="020B0604020202020204" charset="0"/>
                <a:cs typeface="Poppins" panose="020B0604020202020204" charset="0"/>
              </a:rPr>
              <a:t>Gokwe</a:t>
            </a:r>
            <a:r>
              <a:rPr lang="en-ZW" altLang="en-US" sz="2400" dirty="0">
                <a:solidFill>
                  <a:srgbClr val="0072CE"/>
                </a:solidFill>
                <a:latin typeface="Poppins" panose="020B0604020202020204" charset="0"/>
                <a:cs typeface="Poppins" panose="020B0604020202020204" charset="0"/>
              </a:rPr>
              <a:t> South</a:t>
            </a:r>
          </a:p>
          <a:p>
            <a:pPr>
              <a:lnSpc>
                <a:spcPct val="114000"/>
              </a:lnSpc>
              <a:spcBef>
                <a:spcPts val="600"/>
              </a:spcBef>
              <a:spcAft>
                <a:spcPts val="600"/>
              </a:spcAft>
              <a:defRPr/>
            </a:pPr>
            <a:r>
              <a:rPr lang="en-ZW" altLang="en-US" sz="2400" b="1" dirty="0">
                <a:solidFill>
                  <a:srgbClr val="0072CE"/>
                </a:solidFill>
                <a:latin typeface="Poppins" panose="020B0604020202020204" charset="0"/>
                <a:cs typeface="Poppins" panose="020B0604020202020204" charset="0"/>
              </a:rPr>
              <a:t>Timeline: </a:t>
            </a:r>
            <a:r>
              <a:rPr lang="en-ZW" altLang="en-US" sz="2400" dirty="0">
                <a:solidFill>
                  <a:srgbClr val="0072CE"/>
                </a:solidFill>
                <a:latin typeface="Poppins" panose="020B0604020202020204" charset="0"/>
                <a:cs typeface="Poppins" panose="020B0604020202020204" charset="0"/>
              </a:rPr>
              <a:t>4 – 10 November 2019</a:t>
            </a:r>
          </a:p>
          <a:p>
            <a:pPr>
              <a:lnSpc>
                <a:spcPct val="114000"/>
              </a:lnSpc>
              <a:spcBef>
                <a:spcPts val="600"/>
              </a:spcBef>
              <a:spcAft>
                <a:spcPts val="600"/>
              </a:spcAft>
              <a:defRPr/>
            </a:pPr>
            <a:r>
              <a:rPr lang="en-ZW" altLang="en-US" sz="2400" b="1" dirty="0">
                <a:solidFill>
                  <a:srgbClr val="0072CE"/>
                </a:solidFill>
                <a:latin typeface="Poppins" panose="020B0604020202020204" charset="0"/>
                <a:cs typeface="Poppins" panose="020B0604020202020204" charset="0"/>
              </a:rPr>
              <a:t>Approach: </a:t>
            </a:r>
          </a:p>
          <a:p>
            <a:pPr lvl="1">
              <a:lnSpc>
                <a:spcPct val="114000"/>
              </a:lnSpc>
              <a:spcBef>
                <a:spcPts val="600"/>
              </a:spcBef>
              <a:spcAft>
                <a:spcPts val="600"/>
              </a:spcAft>
              <a:buFont typeface="Arial" panose="020B0604020202020204" pitchFamily="34" charset="0"/>
              <a:buChar char="•"/>
              <a:defRPr/>
            </a:pPr>
            <a:r>
              <a:rPr lang="en-ZW" altLang="en-US" sz="2400" dirty="0">
                <a:solidFill>
                  <a:srgbClr val="0072CE"/>
                </a:solidFill>
                <a:latin typeface="Poppins" panose="020B0604020202020204" charset="0"/>
                <a:cs typeface="Poppins" panose="020B0604020202020204" charset="0"/>
              </a:rPr>
              <a:t>10 randomly selected rural health centres (5 per district) </a:t>
            </a:r>
          </a:p>
          <a:p>
            <a:pPr lvl="1">
              <a:lnSpc>
                <a:spcPct val="114000"/>
              </a:lnSpc>
              <a:spcBef>
                <a:spcPts val="600"/>
              </a:spcBef>
              <a:spcAft>
                <a:spcPts val="600"/>
              </a:spcAft>
              <a:buFont typeface="Arial" panose="020B0604020202020204" pitchFamily="34" charset="0"/>
              <a:buChar char="•"/>
              <a:defRPr/>
            </a:pPr>
            <a:r>
              <a:rPr lang="en-ZW" altLang="en-US" sz="2400" dirty="0">
                <a:solidFill>
                  <a:srgbClr val="0072CE"/>
                </a:solidFill>
                <a:latin typeface="Poppins" panose="020B0604020202020204" charset="0"/>
                <a:cs typeface="Poppins" panose="020B0604020202020204" charset="0"/>
              </a:rPr>
              <a:t>Exit interviews with caregivers</a:t>
            </a:r>
          </a:p>
          <a:p>
            <a:pPr lvl="1">
              <a:lnSpc>
                <a:spcPct val="114000"/>
              </a:lnSpc>
              <a:spcBef>
                <a:spcPts val="600"/>
              </a:spcBef>
              <a:spcAft>
                <a:spcPts val="600"/>
              </a:spcAft>
              <a:buFont typeface="Arial" panose="020B0604020202020204" pitchFamily="34" charset="0"/>
              <a:buChar char="•"/>
              <a:defRPr/>
            </a:pPr>
            <a:r>
              <a:rPr lang="en-ZW" altLang="en-US" sz="2400" dirty="0">
                <a:solidFill>
                  <a:srgbClr val="0072CE"/>
                </a:solidFill>
                <a:latin typeface="Poppins" panose="020B0604020202020204" charset="0"/>
                <a:cs typeface="Poppins" panose="020B0604020202020204" charset="0"/>
              </a:rPr>
              <a:t>In-depth interviews conducted with staff from the selected facilities, VHWs, and VHs</a:t>
            </a:r>
          </a:p>
          <a:p>
            <a:pPr lvl="1">
              <a:lnSpc>
                <a:spcPct val="114000"/>
              </a:lnSpc>
              <a:spcBef>
                <a:spcPts val="600"/>
              </a:spcBef>
              <a:spcAft>
                <a:spcPts val="600"/>
              </a:spcAft>
              <a:buFont typeface="Arial" panose="020B0604020202020204" pitchFamily="34" charset="0"/>
              <a:buChar char="•"/>
              <a:defRPr/>
            </a:pPr>
            <a:r>
              <a:rPr lang="en-ZW" altLang="en-US" sz="2400" dirty="0">
                <a:solidFill>
                  <a:srgbClr val="0072CE"/>
                </a:solidFill>
                <a:latin typeface="Poppins" panose="020B0604020202020204" charset="0"/>
                <a:cs typeface="Poppins" panose="020B0604020202020204" charset="0"/>
              </a:rPr>
              <a:t>Evaluators examined completeness and use of the VHW register</a:t>
            </a:r>
          </a:p>
        </p:txBody>
      </p:sp>
      <p:sp>
        <p:nvSpPr>
          <p:cNvPr id="4" name="TextBox 3"/>
          <p:cNvSpPr txBox="1"/>
          <p:nvPr/>
        </p:nvSpPr>
        <p:spPr>
          <a:xfrm>
            <a:off x="11150221" y="1363618"/>
            <a:ext cx="5860120" cy="7600903"/>
          </a:xfrm>
          <a:prstGeom prst="rect">
            <a:avLst/>
          </a:prstGeom>
          <a:solidFill>
            <a:srgbClr val="FFE699"/>
          </a:solidFill>
        </p:spPr>
        <p:txBody>
          <a:bodyPr wrap="square" lIns="91440" tIns="45720" rIns="91440" bIns="45720" rtlCol="0" anchor="t">
            <a:spAutoFit/>
          </a:bodyPr>
          <a:lstStyle/>
          <a:p>
            <a:pPr>
              <a:spcAft>
                <a:spcPts val="600"/>
              </a:spcAft>
            </a:pPr>
            <a:r>
              <a:rPr lang="fr-FR" sz="2400" dirty="0">
                <a:solidFill>
                  <a:srgbClr val="0072CE"/>
                </a:solidFill>
                <a:latin typeface="Arial" panose="020B0604020202020204" pitchFamily="34" charset="0"/>
                <a:cs typeface="Arial" panose="020B0604020202020204" pitchFamily="34" charset="0"/>
              </a:rPr>
              <a:t>•</a:t>
            </a:r>
            <a:r>
              <a:rPr lang="fr-FR" sz="2400" b="1" dirty="0">
                <a:solidFill>
                  <a:srgbClr val="0072CE"/>
                </a:solidFill>
                <a:latin typeface="Poppins" panose="020B0604020202020204" charset="0"/>
                <a:cs typeface="Poppins" panose="020B0604020202020204" charset="0"/>
              </a:rPr>
              <a:t>Lieu</a:t>
            </a:r>
            <a:r>
              <a:rPr lang="fr-FR" sz="2400" dirty="0">
                <a:solidFill>
                  <a:srgbClr val="0072CE"/>
                </a:solidFill>
                <a:latin typeface="Poppins" panose="020B0604020202020204" charset="0"/>
                <a:cs typeface="Poppins" panose="020B0604020202020204" charset="0"/>
              </a:rPr>
              <a:t>: Provinces de Matabeleland South et Midlands dans 2 districts sélectionnés au hasard : </a:t>
            </a:r>
            <a:r>
              <a:rPr lang="fr-FR" sz="2400" dirty="0" err="1">
                <a:solidFill>
                  <a:srgbClr val="0072CE"/>
                </a:solidFill>
                <a:latin typeface="Poppins" panose="020B0604020202020204" charset="0"/>
                <a:cs typeface="Poppins" panose="020B0604020202020204" charset="0"/>
              </a:rPr>
              <a:t>Bulilima</a:t>
            </a:r>
            <a:r>
              <a:rPr lang="fr-FR" sz="2400" dirty="0">
                <a:solidFill>
                  <a:srgbClr val="0072CE"/>
                </a:solidFill>
                <a:latin typeface="Poppins" panose="020B0604020202020204" charset="0"/>
                <a:cs typeface="Poppins" panose="020B0604020202020204" charset="0"/>
              </a:rPr>
              <a:t> et </a:t>
            </a:r>
            <a:r>
              <a:rPr lang="fr-FR" sz="2400" dirty="0" err="1">
                <a:solidFill>
                  <a:srgbClr val="0072CE"/>
                </a:solidFill>
                <a:latin typeface="Poppins" panose="020B0604020202020204" charset="0"/>
                <a:cs typeface="Poppins" panose="020B0604020202020204" charset="0"/>
              </a:rPr>
              <a:t>Gokwe</a:t>
            </a:r>
            <a:r>
              <a:rPr lang="fr-FR" sz="2400" dirty="0">
                <a:solidFill>
                  <a:srgbClr val="0072CE"/>
                </a:solidFill>
                <a:latin typeface="Poppins" panose="020B0604020202020204" charset="0"/>
                <a:cs typeface="Poppins" panose="020B0604020202020204" charset="0"/>
              </a:rPr>
              <a:t> South</a:t>
            </a:r>
          </a:p>
          <a:p>
            <a:pPr>
              <a:spcAft>
                <a:spcPts val="600"/>
              </a:spcAft>
            </a:pPr>
            <a:r>
              <a:rPr lang="fr-FR" sz="2400" dirty="0">
                <a:solidFill>
                  <a:srgbClr val="0072CE"/>
                </a:solidFill>
                <a:latin typeface="Poppins" panose="020B0604020202020204" charset="0"/>
                <a:cs typeface="Poppins" panose="020B0604020202020204" charset="0"/>
              </a:rPr>
              <a:t>•</a:t>
            </a:r>
            <a:r>
              <a:rPr lang="fr-FR" sz="2400" b="1" dirty="0">
                <a:solidFill>
                  <a:srgbClr val="0072CE"/>
                </a:solidFill>
                <a:latin typeface="Poppins" panose="020B0604020202020204" charset="0"/>
                <a:cs typeface="Poppins" panose="020B0604020202020204" charset="0"/>
              </a:rPr>
              <a:t>Calendrier</a:t>
            </a:r>
            <a:r>
              <a:rPr lang="fr-FR" sz="2400" dirty="0">
                <a:solidFill>
                  <a:srgbClr val="0072CE"/>
                </a:solidFill>
                <a:latin typeface="Poppins" panose="020B0604020202020204" charset="0"/>
                <a:cs typeface="Poppins" panose="020B0604020202020204" charset="0"/>
              </a:rPr>
              <a:t>: du 4 au 10 novembre 2019</a:t>
            </a:r>
          </a:p>
          <a:p>
            <a:pPr>
              <a:spcAft>
                <a:spcPts val="600"/>
              </a:spcAft>
            </a:pPr>
            <a:r>
              <a:rPr lang="fr-FR" sz="2400" dirty="0">
                <a:solidFill>
                  <a:srgbClr val="0072CE"/>
                </a:solidFill>
                <a:latin typeface="Poppins" panose="020B0604020202020204" charset="0"/>
                <a:cs typeface="Poppins" panose="020B0604020202020204" charset="0"/>
              </a:rPr>
              <a:t>•</a:t>
            </a:r>
            <a:r>
              <a:rPr lang="fr-FR" sz="2400" b="1" dirty="0">
                <a:solidFill>
                  <a:srgbClr val="0072CE"/>
                </a:solidFill>
                <a:latin typeface="Poppins" panose="020B0604020202020204" charset="0"/>
                <a:cs typeface="Poppins" panose="020B0604020202020204" charset="0"/>
              </a:rPr>
              <a:t>Approche</a:t>
            </a:r>
            <a:r>
              <a:rPr lang="fr-FR" sz="2400" dirty="0">
                <a:solidFill>
                  <a:srgbClr val="0072CE"/>
                </a:solidFill>
                <a:latin typeface="Poppins" panose="020B0604020202020204" charset="0"/>
                <a:cs typeface="Poppins" panose="020B0604020202020204" charset="0"/>
              </a:rPr>
              <a:t>: </a:t>
            </a:r>
          </a:p>
          <a:p>
            <a:pPr lvl="1">
              <a:spcAft>
                <a:spcPts val="800"/>
              </a:spcAft>
            </a:pPr>
            <a:r>
              <a:rPr lang="fr-FR" sz="2400" dirty="0">
                <a:solidFill>
                  <a:srgbClr val="0072CE"/>
                </a:solidFill>
                <a:latin typeface="Poppins" panose="020B0604020202020204" charset="0"/>
                <a:cs typeface="Poppins" panose="020B0604020202020204" charset="0"/>
              </a:rPr>
              <a:t>•</a:t>
            </a:r>
            <a:r>
              <a:rPr lang="fr-FR" sz="2200" dirty="0">
                <a:solidFill>
                  <a:srgbClr val="0072CE"/>
                </a:solidFill>
                <a:latin typeface="Poppins" panose="020B0604020202020204" charset="0"/>
                <a:cs typeface="Poppins" panose="020B0604020202020204" charset="0"/>
              </a:rPr>
              <a:t>10 centres de santé ruraux sélectionnés de manière aléatoire (5 par district). </a:t>
            </a:r>
          </a:p>
          <a:p>
            <a:pPr lvl="1">
              <a:spcAft>
                <a:spcPts val="800"/>
              </a:spcAft>
            </a:pPr>
            <a:r>
              <a:rPr lang="fr-FR" sz="2200" dirty="0">
                <a:solidFill>
                  <a:srgbClr val="0072CE"/>
                </a:solidFill>
                <a:latin typeface="Poppins" panose="020B0604020202020204" charset="0"/>
                <a:cs typeface="Poppins" panose="020B0604020202020204" charset="0"/>
              </a:rPr>
              <a:t>•Entretiens de sortie avec les soignants</a:t>
            </a:r>
          </a:p>
          <a:p>
            <a:pPr lvl="1">
              <a:spcAft>
                <a:spcPts val="800"/>
              </a:spcAft>
            </a:pPr>
            <a:r>
              <a:rPr lang="fr-FR" sz="2200" dirty="0">
                <a:solidFill>
                  <a:srgbClr val="0072CE"/>
                </a:solidFill>
                <a:latin typeface="Poppins"/>
                <a:cs typeface="Poppins"/>
              </a:rPr>
              <a:t>•Entretiens approfondis menés avec le personnel des établissements sélectionnés, les agents de santé villageois et les chefs de village.</a:t>
            </a:r>
          </a:p>
          <a:p>
            <a:pPr lvl="1">
              <a:spcAft>
                <a:spcPts val="800"/>
              </a:spcAft>
            </a:pPr>
            <a:r>
              <a:rPr lang="fr-FR" sz="2200" dirty="0">
                <a:solidFill>
                  <a:srgbClr val="0072CE"/>
                </a:solidFill>
                <a:latin typeface="Poppins"/>
                <a:cs typeface="Poppins"/>
              </a:rPr>
              <a:t>•Les évaluateurs ont examiné l'exhaustivité et l'utilisation du registre ASV.</a:t>
            </a:r>
          </a:p>
        </p:txBody>
      </p:sp>
    </p:spTree>
    <p:extLst>
      <p:ext uri="{BB962C8B-B14F-4D97-AF65-F5344CB8AC3E}">
        <p14:creationId xmlns:p14="http://schemas.microsoft.com/office/powerpoint/2010/main" val="152595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19100"/>
            <a:ext cx="17221200" cy="1166812"/>
          </a:xfrm>
        </p:spPr>
        <p:txBody>
          <a:bodyPr>
            <a:normAutofit/>
          </a:bodyPr>
          <a:lstStyle/>
          <a:p>
            <a:pPr>
              <a:defRPr/>
            </a:pPr>
            <a:r>
              <a:rPr lang="en-US" sz="4000" dirty="0" err="1">
                <a:solidFill>
                  <a:schemeClr val="tx1"/>
                </a:solidFill>
                <a:ea typeface="ＭＳ Ｐゴシック" pitchFamily="8" charset="-128"/>
              </a:rPr>
              <a:t>Exemple</a:t>
            </a:r>
            <a:r>
              <a:rPr lang="en-US" sz="4000" dirty="0">
                <a:solidFill>
                  <a:schemeClr val="tx1"/>
                </a:solidFill>
                <a:ea typeface="ＭＳ Ｐゴシック" pitchFamily="8" charset="-128"/>
              </a:rPr>
              <a:t> 2 : Résumé des </a:t>
            </a:r>
            <a:r>
              <a:rPr lang="en-US" sz="4000" dirty="0" err="1">
                <a:solidFill>
                  <a:schemeClr val="tx1"/>
                </a:solidFill>
                <a:ea typeface="ＭＳ Ｐゴシック" pitchFamily="8" charset="-128"/>
              </a:rPr>
              <a:t>résultats</a:t>
            </a:r>
            <a:r>
              <a:rPr lang="en-US" sz="4000" dirty="0">
                <a:solidFill>
                  <a:schemeClr val="tx1"/>
                </a:solidFill>
                <a:ea typeface="ＭＳ Ｐゴシック" pitchFamily="8" charset="-128"/>
              </a:rPr>
              <a:t> de </a:t>
            </a:r>
            <a:r>
              <a:rPr lang="en-US" sz="4000" dirty="0" err="1">
                <a:solidFill>
                  <a:schemeClr val="tx1"/>
                </a:solidFill>
                <a:ea typeface="ＭＳ Ｐゴシック" pitchFamily="8" charset="-128"/>
              </a:rPr>
              <a:t>l'évaluation</a:t>
            </a:r>
            <a:r>
              <a:rPr lang="en-US" sz="4000" dirty="0">
                <a:solidFill>
                  <a:schemeClr val="tx1"/>
                </a:solidFill>
                <a:ea typeface="ＭＳ Ｐゴシック" pitchFamily="8" charset="-128"/>
              </a:rPr>
              <a:t> participative</a:t>
            </a:r>
          </a:p>
        </p:txBody>
      </p:sp>
      <p:sp>
        <p:nvSpPr>
          <p:cNvPr id="8" name="Title 2"/>
          <p:cNvSpPr txBox="1">
            <a:spLocks/>
          </p:cNvSpPr>
          <p:nvPr/>
        </p:nvSpPr>
        <p:spPr>
          <a:xfrm>
            <a:off x="786629" y="2065122"/>
            <a:ext cx="4814071" cy="1089025"/>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7100" b="1" i="0" kern="1200">
                <a:solidFill>
                  <a:srgbClr val="292929"/>
                </a:solidFill>
                <a:latin typeface="Poppins" pitchFamily="2" charset="77"/>
                <a:ea typeface="+mj-ea"/>
                <a:cs typeface="Poppins" pitchFamily="2" charset="77"/>
              </a:defRPr>
            </a:lvl1pPr>
          </a:lstStyle>
          <a:p>
            <a:pPr algn="ctr">
              <a:defRPr/>
            </a:pPr>
            <a:r>
              <a:rPr lang="fr-FR" sz="2200" b="0" dirty="0">
                <a:latin typeface="Poppins"/>
                <a:ea typeface="ＭＳ Ｐゴシック"/>
                <a:cs typeface="Poppins"/>
              </a:rPr>
              <a:t>Connaissances des soignants : importance des carnets de santé des enfants, vaccins et dates d'échéance</a:t>
            </a:r>
            <a:endParaRPr lang="en-ZW" sz="2200" b="0" dirty="0">
              <a:latin typeface="Poppins"/>
              <a:ea typeface="ＭＳ Ｐゴシック"/>
              <a:cs typeface="Poppins"/>
            </a:endParaRPr>
          </a:p>
        </p:txBody>
      </p:sp>
      <p:sp>
        <p:nvSpPr>
          <p:cNvPr id="9" name="Title 2"/>
          <p:cNvSpPr txBox="1">
            <a:spLocks/>
          </p:cNvSpPr>
          <p:nvPr/>
        </p:nvSpPr>
        <p:spPr>
          <a:xfrm>
            <a:off x="384606" y="7976091"/>
            <a:ext cx="1889175" cy="1752903"/>
          </a:xfrm>
          <a:prstGeom prst="rect">
            <a:avLst/>
          </a:prstGeom>
        </p:spPr>
        <p:txBody>
          <a:bodyPr lIns="0" tIns="0" rIns="0" bIns="0" anchor="t"/>
          <a:lstStyle>
            <a:lvl1pPr algn="l" rtl="0" eaLnBrk="0" fontAlgn="base" hangingPunct="0">
              <a:lnSpc>
                <a:spcPct val="95000"/>
              </a:lnSpc>
              <a:spcBef>
                <a:spcPct val="0"/>
              </a:spcBef>
              <a:spcAft>
                <a:spcPct val="0"/>
              </a:spcAft>
              <a:defRPr sz="4000" b="1" kern="1200" spc="-150">
                <a:solidFill>
                  <a:schemeClr val="tx2"/>
                </a:solidFill>
                <a:latin typeface="+mj-lt"/>
                <a:ea typeface="MS PGothic" panose="020B0600070205080204" pitchFamily="34" charset="-128"/>
                <a:cs typeface="+mj-cs"/>
              </a:defRPr>
            </a:lvl1pPr>
            <a:lvl2pPr algn="l" rtl="0" eaLnBrk="0" fontAlgn="base" hangingPunct="0">
              <a:lnSpc>
                <a:spcPct val="95000"/>
              </a:lnSpc>
              <a:spcBef>
                <a:spcPct val="0"/>
              </a:spcBef>
              <a:spcAft>
                <a:spcPct val="0"/>
              </a:spcAft>
              <a:defRPr sz="4000" b="1">
                <a:solidFill>
                  <a:schemeClr val="tx2"/>
                </a:solidFill>
                <a:latin typeface="Gill Sans MT" pitchFamily="34" charset="0"/>
                <a:ea typeface="MS PGothic" panose="020B0600070205080204" pitchFamily="34" charset="-128"/>
              </a:defRPr>
            </a:lvl2pPr>
            <a:lvl3pPr algn="l" rtl="0" eaLnBrk="0" fontAlgn="base" hangingPunct="0">
              <a:lnSpc>
                <a:spcPct val="95000"/>
              </a:lnSpc>
              <a:spcBef>
                <a:spcPct val="0"/>
              </a:spcBef>
              <a:spcAft>
                <a:spcPct val="0"/>
              </a:spcAft>
              <a:defRPr sz="4000" b="1">
                <a:solidFill>
                  <a:schemeClr val="tx2"/>
                </a:solidFill>
                <a:latin typeface="Gill Sans MT" pitchFamily="34" charset="0"/>
                <a:ea typeface="MS PGothic" panose="020B0600070205080204" pitchFamily="34" charset="-128"/>
              </a:defRPr>
            </a:lvl3pPr>
            <a:lvl4pPr algn="l" rtl="0" eaLnBrk="0" fontAlgn="base" hangingPunct="0">
              <a:lnSpc>
                <a:spcPct val="95000"/>
              </a:lnSpc>
              <a:spcBef>
                <a:spcPct val="0"/>
              </a:spcBef>
              <a:spcAft>
                <a:spcPct val="0"/>
              </a:spcAft>
              <a:defRPr sz="4000" b="1">
                <a:solidFill>
                  <a:schemeClr val="tx2"/>
                </a:solidFill>
                <a:latin typeface="Gill Sans MT" pitchFamily="34" charset="0"/>
                <a:ea typeface="MS PGothic" panose="020B0600070205080204" pitchFamily="34" charset="-128"/>
              </a:defRPr>
            </a:lvl4pPr>
            <a:lvl5pPr algn="l" rtl="0" eaLnBrk="0" fontAlgn="base" hangingPunct="0">
              <a:lnSpc>
                <a:spcPct val="95000"/>
              </a:lnSpc>
              <a:spcBef>
                <a:spcPct val="0"/>
              </a:spcBef>
              <a:spcAft>
                <a:spcPct val="0"/>
              </a:spcAft>
              <a:defRPr sz="4000" b="1">
                <a:solidFill>
                  <a:schemeClr val="tx2"/>
                </a:solidFill>
                <a:latin typeface="Gill Sans MT" pitchFamily="34" charset="0"/>
                <a:ea typeface="MS PGothic" panose="020B0600070205080204" pitchFamily="34" charset="-128"/>
              </a:defRPr>
            </a:lvl5pPr>
            <a:lvl6pPr marL="457200" algn="l" rtl="0" eaLnBrk="1" fontAlgn="base" hangingPunct="1">
              <a:lnSpc>
                <a:spcPct val="95000"/>
              </a:lnSpc>
              <a:spcBef>
                <a:spcPct val="0"/>
              </a:spcBef>
              <a:spcAft>
                <a:spcPct val="0"/>
              </a:spcAft>
              <a:defRPr sz="4000" b="1">
                <a:solidFill>
                  <a:schemeClr val="tx2"/>
                </a:solidFill>
                <a:latin typeface="Gill Sans MT" pitchFamily="34" charset="0"/>
              </a:defRPr>
            </a:lvl6pPr>
            <a:lvl7pPr marL="914400" algn="l" rtl="0" eaLnBrk="1" fontAlgn="base" hangingPunct="1">
              <a:lnSpc>
                <a:spcPct val="95000"/>
              </a:lnSpc>
              <a:spcBef>
                <a:spcPct val="0"/>
              </a:spcBef>
              <a:spcAft>
                <a:spcPct val="0"/>
              </a:spcAft>
              <a:defRPr sz="4000" b="1">
                <a:solidFill>
                  <a:schemeClr val="tx2"/>
                </a:solidFill>
                <a:latin typeface="Gill Sans MT" pitchFamily="34" charset="0"/>
              </a:defRPr>
            </a:lvl7pPr>
            <a:lvl8pPr marL="1371600" algn="l" rtl="0" eaLnBrk="1" fontAlgn="base" hangingPunct="1">
              <a:lnSpc>
                <a:spcPct val="95000"/>
              </a:lnSpc>
              <a:spcBef>
                <a:spcPct val="0"/>
              </a:spcBef>
              <a:spcAft>
                <a:spcPct val="0"/>
              </a:spcAft>
              <a:defRPr sz="4000" b="1">
                <a:solidFill>
                  <a:schemeClr val="tx2"/>
                </a:solidFill>
                <a:latin typeface="Gill Sans MT" pitchFamily="34" charset="0"/>
              </a:defRPr>
            </a:lvl8pPr>
            <a:lvl9pPr marL="1828800" algn="l" rtl="0" eaLnBrk="1" fontAlgn="base" hangingPunct="1">
              <a:lnSpc>
                <a:spcPct val="95000"/>
              </a:lnSpc>
              <a:spcBef>
                <a:spcPct val="0"/>
              </a:spcBef>
              <a:spcAft>
                <a:spcPct val="0"/>
              </a:spcAft>
              <a:defRPr sz="4000" b="1">
                <a:solidFill>
                  <a:schemeClr val="tx2"/>
                </a:solidFill>
                <a:latin typeface="Gill Sans MT" pitchFamily="34" charset="0"/>
              </a:defRPr>
            </a:lvl9pPr>
          </a:lstStyle>
          <a:p>
            <a:pPr algn="r">
              <a:defRPr/>
            </a:pPr>
            <a:r>
              <a:rPr lang="fr-FR" sz="2000" b="0" dirty="0">
                <a:solidFill>
                  <a:srgbClr val="002855"/>
                </a:solidFill>
                <a:latin typeface="Poppins"/>
                <a:ea typeface="MS PGothic"/>
                <a:cs typeface="Poppins"/>
              </a:rPr>
              <a:t>Responsabilités des agents sanitaires villageois</a:t>
            </a:r>
            <a:endParaRPr lang="en-US" sz="2000" b="0" dirty="0">
              <a:solidFill>
                <a:srgbClr val="002855"/>
              </a:solidFill>
              <a:latin typeface="Poppins" panose="020B0604020202020204" charset="0"/>
              <a:cs typeface="Poppins" panose="020B0604020202020204" charset="0"/>
            </a:endParaRPr>
          </a:p>
        </p:txBody>
      </p:sp>
      <p:graphicFrame>
        <p:nvGraphicFramePr>
          <p:cNvPr id="10" name="Google Shape;250;p13"/>
          <p:cNvGraphicFramePr/>
          <p:nvPr>
            <p:extLst>
              <p:ext uri="{D42A27DB-BD31-4B8C-83A1-F6EECF244321}">
                <p14:modId xmlns:p14="http://schemas.microsoft.com/office/powerpoint/2010/main" val="3433969182"/>
              </p:ext>
            </p:extLst>
          </p:nvPr>
        </p:nvGraphicFramePr>
        <p:xfrm>
          <a:off x="5562600" y="1257300"/>
          <a:ext cx="10591800" cy="6324600"/>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2"/>
          <p:cNvSpPr>
            <a:spLocks noGrp="1"/>
          </p:cNvSpPr>
          <p:nvPr>
            <p:ph idx="1"/>
          </p:nvPr>
        </p:nvSpPr>
        <p:spPr>
          <a:xfrm>
            <a:off x="2286000" y="7658100"/>
            <a:ext cx="15544799" cy="2133600"/>
          </a:xfrm>
        </p:spPr>
        <p:txBody>
          <a:bodyPr lIns="91440" tIns="45720" rIns="91440" bIns="45720" anchor="t"/>
          <a:lstStyle/>
          <a:p>
            <a:pPr>
              <a:lnSpc>
                <a:spcPct val="100000"/>
              </a:lnSpc>
              <a:buFont typeface="Wingdings" panose="05000000000000000000" pitchFamily="2" charset="2"/>
              <a:buChar char="§"/>
            </a:pPr>
            <a:r>
              <a:rPr lang="fr-FR" altLang="en-US" sz="1500" dirty="0">
                <a:solidFill>
                  <a:srgbClr val="0072CE"/>
                </a:solidFill>
                <a:latin typeface="Poppins"/>
                <a:cs typeface="Poppins"/>
              </a:rPr>
              <a:t>14/17 (82%) des agents sanitaires villageois interrogés ont indiqué qu'ils sont maintenant en mesure d'atteindre plus d'enfants grâce à l'utilisation de l'outil MVMH</a:t>
            </a:r>
            <a:r>
              <a:rPr lang="en-ZW" altLang="en-US" sz="1500" dirty="0">
                <a:solidFill>
                  <a:srgbClr val="0072CE"/>
                </a:solidFill>
                <a:latin typeface="Poppins"/>
                <a:cs typeface="Poppins"/>
              </a:rPr>
              <a:t>  </a:t>
            </a:r>
            <a:endParaRPr lang="en-ZW" altLang="en-US" sz="1500" dirty="0">
              <a:solidFill>
                <a:srgbClr val="0072CE"/>
              </a:solidFill>
              <a:latin typeface="Poppins" panose="020B0604020202020204" charset="0"/>
              <a:cs typeface="Poppins" panose="020B0604020202020204" charset="0"/>
            </a:endParaRPr>
          </a:p>
          <a:p>
            <a:pPr>
              <a:lnSpc>
                <a:spcPct val="100000"/>
              </a:lnSpc>
              <a:buFont typeface="Wingdings" panose="05000000000000000000" pitchFamily="2" charset="2"/>
              <a:buChar char="§"/>
            </a:pPr>
            <a:r>
              <a:rPr lang="fr-FR" altLang="en-US" sz="1500" dirty="0">
                <a:solidFill>
                  <a:srgbClr val="0072CE"/>
                </a:solidFill>
                <a:latin typeface="Poppins"/>
                <a:cs typeface="Poppins"/>
              </a:rPr>
              <a:t>17/17 (100%) </a:t>
            </a:r>
            <a:r>
              <a:rPr lang="fr-FR" altLang="en-US" sz="1500" b="1" dirty="0">
                <a:solidFill>
                  <a:srgbClr val="0072CE"/>
                </a:solidFill>
                <a:latin typeface="Poppins"/>
                <a:cs typeface="Poppins"/>
              </a:rPr>
              <a:t>des agents de santé du village effectuent le suivi des mauvais payeurs, mettent à jour le registre ZEPI des agents sanitaires villageois et connaissent la carte de santé</a:t>
            </a:r>
            <a:r>
              <a:rPr lang="fr-FR" altLang="en-US" sz="1500" dirty="0">
                <a:solidFill>
                  <a:srgbClr val="0072CE"/>
                </a:solidFill>
                <a:latin typeface="Poppins"/>
                <a:cs typeface="Poppins"/>
              </a:rPr>
              <a:t>.</a:t>
            </a:r>
          </a:p>
          <a:p>
            <a:pPr>
              <a:lnSpc>
                <a:spcPct val="100000"/>
              </a:lnSpc>
              <a:buFont typeface="Wingdings" panose="05000000000000000000" pitchFamily="2" charset="2"/>
              <a:buChar char="§"/>
            </a:pPr>
            <a:r>
              <a:rPr lang="en-ZW" altLang="en-US" sz="1500" dirty="0">
                <a:solidFill>
                  <a:srgbClr val="0072CE"/>
                </a:solidFill>
                <a:latin typeface="Poppins"/>
                <a:cs typeface="Poppins"/>
              </a:rPr>
              <a:t>5/17 (29%) </a:t>
            </a:r>
            <a:r>
              <a:rPr lang="fr-FR" altLang="en-US" sz="1500" dirty="0">
                <a:solidFill>
                  <a:srgbClr val="0072CE"/>
                </a:solidFill>
                <a:latin typeface="Poppins"/>
                <a:cs typeface="Poppins"/>
              </a:rPr>
              <a:t>des agents sanitaires villageois ont signalé l'absence de briques dans l'outil MVMH depuis le début de la mise en œuvre. </a:t>
            </a:r>
            <a:endParaRPr lang="fr-FR" altLang="en-US" sz="1500" dirty="0">
              <a:solidFill>
                <a:srgbClr val="0072CE"/>
              </a:solidFill>
              <a:latin typeface="Poppins" panose="020B0604020202020204" charset="0"/>
              <a:cs typeface="Poppins" panose="020B0604020202020204" charset="0"/>
            </a:endParaRPr>
          </a:p>
          <a:p>
            <a:pPr>
              <a:lnSpc>
                <a:spcPct val="100000"/>
              </a:lnSpc>
              <a:buFont typeface="Wingdings" panose="05000000000000000000" pitchFamily="2" charset="2"/>
              <a:buChar char="§"/>
            </a:pPr>
            <a:r>
              <a:rPr lang="fr-FR" altLang="en-US" sz="1600" b="1" dirty="0">
                <a:latin typeface="Poppins Light" panose="020B0604020202020204" charset="0"/>
                <a:cs typeface="Poppins Light" panose="020B0604020202020204" charset="0"/>
              </a:rPr>
              <a:t>La vérification avec les chefs de village a permis d'identifier les soignants par leur nom, les raisons des manquements étant les suivantes : déplacement du soignant, manque de connaissances, croyances religieuses.</a:t>
            </a:r>
            <a:endParaRPr lang="en-ZW" altLang="en-US" sz="1600" dirty="0">
              <a:solidFill>
                <a:srgbClr val="0072CE"/>
              </a:solidFill>
              <a:latin typeface="Poppins Light" panose="020B0604020202020204" charset="0"/>
              <a:cs typeface="Poppins Light" panose="020B0604020202020204" charset="0"/>
            </a:endParaRPr>
          </a:p>
        </p:txBody>
      </p:sp>
      <p:sp>
        <p:nvSpPr>
          <p:cNvPr id="12" name="TextBox 11"/>
          <p:cNvSpPr txBox="1"/>
          <p:nvPr/>
        </p:nvSpPr>
        <p:spPr>
          <a:xfrm>
            <a:off x="786629" y="4603995"/>
            <a:ext cx="4814071" cy="1631216"/>
          </a:xfrm>
          <a:prstGeom prst="rect">
            <a:avLst/>
          </a:prstGeom>
          <a:noFill/>
        </p:spPr>
        <p:txBody>
          <a:bodyPr wrap="square">
            <a:spAutoFit/>
          </a:bodyPr>
          <a:lstStyle/>
          <a:p>
            <a:pPr eaLnBrk="0" fontAlgn="base" hangingPunct="0">
              <a:spcBef>
                <a:spcPct val="0"/>
              </a:spcBef>
              <a:spcAft>
                <a:spcPct val="0"/>
              </a:spcAft>
              <a:defRPr/>
            </a:pPr>
            <a:r>
              <a:rPr lang="fr-FR" sz="2000" b="1" i="1" dirty="0">
                <a:solidFill>
                  <a:srgbClr val="67B2E8">
                    <a:lumMod val="75000"/>
                  </a:srgbClr>
                </a:solidFill>
                <a:latin typeface="Poppins Light" panose="020B0604020202020204" charset="0"/>
                <a:cs typeface="Poppins Light" panose="020B0604020202020204" charset="0"/>
              </a:rPr>
              <a:t>Meilleure compréhension de la carte, mais l’agent de santé doit communiquer davantage sur les dates d'échéance et les vaccins reçus. </a:t>
            </a:r>
            <a:endParaRPr lang="en-US" sz="2000" b="1" i="1" dirty="0">
              <a:solidFill>
                <a:srgbClr val="67B2E8">
                  <a:lumMod val="75000"/>
                </a:srgbClr>
              </a:solidFill>
              <a:latin typeface="Poppins Light" panose="020B0604020202020204" charset="0"/>
              <a:cs typeface="Poppins Light" panose="020B0604020202020204" charset="0"/>
            </a:endParaRPr>
          </a:p>
        </p:txBody>
      </p:sp>
      <p:sp>
        <p:nvSpPr>
          <p:cNvPr id="13" name="Rectangle 3"/>
          <p:cNvSpPr>
            <a:spLocks noChangeArrowheads="1"/>
          </p:cNvSpPr>
          <p:nvPr/>
        </p:nvSpPr>
        <p:spPr bwMode="auto">
          <a:xfrm>
            <a:off x="4452046" y="3065632"/>
            <a:ext cx="962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600"/>
              </a:spcBef>
              <a:spcAft>
                <a:spcPts val="1200"/>
              </a:spcAft>
              <a:buFont typeface="Arial" panose="020B0604020202020204" pitchFamily="34" charset="0"/>
              <a:buChar char="​"/>
              <a:defRPr sz="2800">
                <a:solidFill>
                  <a:schemeClr val="accent1"/>
                </a:solidFill>
                <a:latin typeface="Gill Sans MT" panose="020B0502020104020203" pitchFamily="34" charset="0"/>
                <a:ea typeface="MS PGothic" panose="020B0600070205080204" pitchFamily="34" charset="-128"/>
              </a:defRPr>
            </a:lvl1pPr>
            <a:lvl2pPr marL="742950" indent="-285750">
              <a:spcAft>
                <a:spcPts val="600"/>
              </a:spcAft>
              <a:buFont typeface="Arial" panose="020B0604020202020204" pitchFamily="34" charset="0"/>
              <a:buChar char="​"/>
              <a:defRPr sz="2800">
                <a:solidFill>
                  <a:schemeClr val="tx2"/>
                </a:solidFill>
                <a:latin typeface="Gill Sans MT" panose="020B0502020104020203" pitchFamily="34" charset="0"/>
                <a:ea typeface="MS PGothic" panose="020B0600070205080204" pitchFamily="34" charset="-128"/>
              </a:defRPr>
            </a:lvl2pPr>
            <a:lvl3pPr marL="1143000" indent="-228600">
              <a:lnSpc>
                <a:spcPct val="110000"/>
              </a:lnSpc>
              <a:spcBef>
                <a:spcPts val="600"/>
              </a:spcBef>
              <a:buFont typeface="Arial" panose="020B0604020202020204" pitchFamily="34" charset="0"/>
              <a:buChar char="​"/>
              <a:defRPr sz="2000" b="1">
                <a:solidFill>
                  <a:srgbClr val="FF9012"/>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lnSpc>
                <a:spcPct val="114000"/>
              </a:lnSpc>
              <a:spcBef>
                <a:spcPts val="60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lnSpc>
                <a:spcPct val="95000"/>
              </a:lnSpc>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lnSpc>
                <a:spcPct val="95000"/>
              </a:lnSpc>
              <a:spcBef>
                <a:spcPct val="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lnSpc>
                <a:spcPct val="95000"/>
              </a:lnSpc>
              <a:spcBef>
                <a:spcPct val="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lnSpc>
                <a:spcPct val="95000"/>
              </a:lnSpc>
              <a:spcBef>
                <a:spcPct val="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lnSpc>
                <a:spcPct val="95000"/>
              </a:lnSpc>
              <a:spcBef>
                <a:spcPct val="0"/>
              </a:spcBef>
              <a:spcAft>
                <a:spcPts val="600"/>
              </a:spcAft>
              <a:buFont typeface="Arial" panose="020B0604020202020204" pitchFamily="34" charset="0"/>
              <a:buChar char="•"/>
              <a:defRPr sz="1600">
                <a:solidFill>
                  <a:schemeClr val="tx2"/>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0" fontAlgn="base" hangingPunct="0">
              <a:lnSpc>
                <a:spcPct val="100000"/>
              </a:lnSpc>
              <a:spcBef>
                <a:spcPct val="0"/>
              </a:spcBef>
              <a:spcAft>
                <a:spcPct val="0"/>
              </a:spcAft>
              <a:buNone/>
            </a:pPr>
            <a:r>
              <a:rPr lang="en-GB" altLang="en-US" sz="1800" dirty="0">
                <a:solidFill>
                  <a:srgbClr val="000000"/>
                </a:solidFill>
                <a:latin typeface="Poppins Light" panose="020B0604020202020204" charset="0"/>
                <a:cs typeface="Poppins Light" panose="020B0604020202020204" charset="0"/>
              </a:rPr>
              <a:t>(n=45)</a:t>
            </a:r>
            <a:endParaRPr lang="en-US" altLang="en-US" sz="1800" dirty="0">
              <a:solidFill>
                <a:prstClr val="black"/>
              </a:solidFill>
              <a:latin typeface="Poppins Light" panose="020B0604020202020204" charset="0"/>
              <a:cs typeface="Poppins Light" panose="020B0604020202020204" charset="0"/>
            </a:endParaRPr>
          </a:p>
        </p:txBody>
      </p:sp>
      <p:cxnSp>
        <p:nvCxnSpPr>
          <p:cNvPr id="14" name="Straight Connector 13"/>
          <p:cNvCxnSpPr/>
          <p:nvPr/>
        </p:nvCxnSpPr>
        <p:spPr>
          <a:xfrm>
            <a:off x="381000" y="7636329"/>
            <a:ext cx="174498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B8CDB82-AF5A-D91A-D281-7503AE86E154}"/>
              </a:ext>
            </a:extLst>
          </p:cNvPr>
          <p:cNvSpPr txBox="1"/>
          <p:nvPr/>
        </p:nvSpPr>
        <p:spPr>
          <a:xfrm>
            <a:off x="12693853" y="7062575"/>
            <a:ext cx="173852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solidFill>
                  <a:schemeClr val="accent2">
                    <a:lumMod val="75000"/>
                  </a:schemeClr>
                </a:solidFill>
              </a:rPr>
              <a:t>connaissance</a:t>
            </a:r>
            <a:r>
              <a:rPr lang="en-US" sz="1200" dirty="0">
                <a:solidFill>
                  <a:schemeClr val="accent2">
                    <a:lumMod val="75000"/>
                  </a:schemeClr>
                </a:solidFill>
              </a:rPr>
              <a:t> </a:t>
            </a:r>
            <a:r>
              <a:rPr lang="en-US" sz="1200" dirty="0" err="1">
                <a:solidFill>
                  <a:schemeClr val="accent2">
                    <a:lumMod val="75000"/>
                  </a:schemeClr>
                </a:solidFill>
              </a:rPr>
              <a:t>d'outil</a:t>
            </a:r>
            <a:r>
              <a:rPr lang="en-US" sz="1200" dirty="0">
                <a:solidFill>
                  <a:schemeClr val="accent2">
                    <a:lumMod val="75000"/>
                  </a:schemeClr>
                </a:solidFill>
              </a:rPr>
              <a:t> MVMH</a:t>
            </a:r>
            <a:endParaRPr lang="en-US" sz="1200" dirty="0">
              <a:solidFill>
                <a:schemeClr val="accent2">
                  <a:lumMod val="75000"/>
                </a:schemeClr>
              </a:solidFill>
              <a:cs typeface="Calibri"/>
            </a:endParaRPr>
          </a:p>
        </p:txBody>
      </p:sp>
      <p:sp>
        <p:nvSpPr>
          <p:cNvPr id="4" name="TextBox 3">
            <a:extLst>
              <a:ext uri="{FF2B5EF4-FFF2-40B4-BE49-F238E27FC236}">
                <a16:creationId xmlns:a16="http://schemas.microsoft.com/office/drawing/2014/main" id="{26657441-8F28-52D0-A70D-223DA1A69952}"/>
              </a:ext>
            </a:extLst>
          </p:cNvPr>
          <p:cNvSpPr txBox="1"/>
          <p:nvPr/>
        </p:nvSpPr>
        <p:spPr>
          <a:xfrm>
            <a:off x="10946591" y="7128097"/>
            <a:ext cx="184044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accent2">
                    <a:lumMod val="75000"/>
                  </a:schemeClr>
                </a:solidFill>
              </a:rPr>
              <a:t>Retention des CSE</a:t>
            </a:r>
            <a:endParaRPr lang="en-US" sz="1200" dirty="0">
              <a:solidFill>
                <a:schemeClr val="accent2">
                  <a:lumMod val="75000"/>
                </a:schemeClr>
              </a:solidFill>
              <a:cs typeface="Calibri"/>
            </a:endParaRPr>
          </a:p>
        </p:txBody>
      </p:sp>
      <p:sp>
        <p:nvSpPr>
          <p:cNvPr id="5" name="TextBox 4">
            <a:extLst>
              <a:ext uri="{FF2B5EF4-FFF2-40B4-BE49-F238E27FC236}">
                <a16:creationId xmlns:a16="http://schemas.microsoft.com/office/drawing/2014/main" id="{E12DF2EE-2E4B-D247-B202-C28264C4DCC3}"/>
              </a:ext>
            </a:extLst>
          </p:cNvPr>
          <p:cNvSpPr txBox="1"/>
          <p:nvPr/>
        </p:nvSpPr>
        <p:spPr>
          <a:xfrm>
            <a:off x="9374056" y="7135378"/>
            <a:ext cx="1680283"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solidFill>
                  <a:schemeClr val="accent2">
                    <a:lumMod val="75000"/>
                  </a:schemeClr>
                </a:solidFill>
              </a:rPr>
              <a:t>connaissance</a:t>
            </a:r>
            <a:r>
              <a:rPr lang="en-US" sz="1200" dirty="0">
                <a:solidFill>
                  <a:schemeClr val="accent2">
                    <a:lumMod val="75000"/>
                  </a:schemeClr>
                </a:solidFill>
              </a:rPr>
              <a:t> des CSE</a:t>
            </a:r>
            <a:endParaRPr lang="en-US" sz="1200" dirty="0">
              <a:solidFill>
                <a:schemeClr val="accent2">
                  <a:lumMod val="75000"/>
                </a:schemeClr>
              </a:solidFill>
              <a:cs typeface="Calibri"/>
            </a:endParaRPr>
          </a:p>
        </p:txBody>
      </p:sp>
      <p:sp>
        <p:nvSpPr>
          <p:cNvPr id="6" name="TextBox 5">
            <a:extLst>
              <a:ext uri="{FF2B5EF4-FFF2-40B4-BE49-F238E27FC236}">
                <a16:creationId xmlns:a16="http://schemas.microsoft.com/office/drawing/2014/main" id="{390102B6-748D-1AAB-7D6F-EEA95384B681}"/>
              </a:ext>
            </a:extLst>
          </p:cNvPr>
          <p:cNvSpPr txBox="1"/>
          <p:nvPr/>
        </p:nvSpPr>
        <p:spPr>
          <a:xfrm>
            <a:off x="5981458" y="7062575"/>
            <a:ext cx="1658442"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solidFill>
                  <a:schemeClr val="accent2">
                    <a:lumMod val="75000"/>
                  </a:schemeClr>
                </a:solidFill>
              </a:rPr>
              <a:t>connaissance</a:t>
            </a:r>
            <a:r>
              <a:rPr lang="en-US" sz="1200" dirty="0">
                <a:solidFill>
                  <a:schemeClr val="accent2">
                    <a:lumMod val="75000"/>
                  </a:schemeClr>
                </a:solidFill>
              </a:rPr>
              <a:t> des </a:t>
            </a:r>
            <a:r>
              <a:rPr lang="en-US" sz="1200" dirty="0" err="1">
                <a:solidFill>
                  <a:schemeClr val="accent2">
                    <a:lumMod val="75000"/>
                  </a:schemeClr>
                </a:solidFill>
              </a:rPr>
              <a:t>vaccins</a:t>
            </a:r>
            <a:r>
              <a:rPr lang="en-US" sz="1200" dirty="0">
                <a:solidFill>
                  <a:schemeClr val="accent2">
                    <a:lumMod val="75000"/>
                  </a:schemeClr>
                </a:solidFill>
              </a:rPr>
              <a:t> </a:t>
            </a:r>
            <a:r>
              <a:rPr lang="en-US" sz="1200" dirty="0" err="1">
                <a:solidFill>
                  <a:schemeClr val="accent2">
                    <a:lumMod val="75000"/>
                  </a:schemeClr>
                </a:solidFill>
              </a:rPr>
              <a:t>administrés</a:t>
            </a:r>
            <a:endParaRPr lang="en-US" sz="1600" dirty="0" err="1">
              <a:solidFill>
                <a:schemeClr val="accent2">
                  <a:lumMod val="75000"/>
                </a:schemeClr>
              </a:solidFill>
              <a:cs typeface="Calibri"/>
            </a:endParaRPr>
          </a:p>
        </p:txBody>
      </p:sp>
      <p:sp>
        <p:nvSpPr>
          <p:cNvPr id="7" name="TextBox 6">
            <a:extLst>
              <a:ext uri="{FF2B5EF4-FFF2-40B4-BE49-F238E27FC236}">
                <a16:creationId xmlns:a16="http://schemas.microsoft.com/office/drawing/2014/main" id="{45ECC806-BF2C-5C7D-6A6A-11F06FC78282}"/>
              </a:ext>
            </a:extLst>
          </p:cNvPr>
          <p:cNvSpPr txBox="1"/>
          <p:nvPr/>
        </p:nvSpPr>
        <p:spPr>
          <a:xfrm>
            <a:off x="7532151" y="7135377"/>
            <a:ext cx="2007894"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err="1">
                <a:solidFill>
                  <a:schemeClr val="accent2">
                    <a:lumMod val="75000"/>
                  </a:schemeClr>
                </a:solidFill>
              </a:rPr>
              <a:t>connaissance</a:t>
            </a:r>
            <a:r>
              <a:rPr lang="en-US" sz="1200" dirty="0">
                <a:solidFill>
                  <a:schemeClr val="accent2">
                    <a:lumMod val="75000"/>
                  </a:schemeClr>
                </a:solidFill>
              </a:rPr>
              <a:t> des dates </a:t>
            </a:r>
            <a:r>
              <a:rPr lang="en-US" sz="1200" dirty="0" err="1">
                <a:solidFill>
                  <a:schemeClr val="accent2">
                    <a:lumMod val="75000"/>
                  </a:schemeClr>
                </a:solidFill>
              </a:rPr>
              <a:t>d'échéance</a:t>
            </a:r>
            <a:endParaRPr lang="en-US" sz="1200" dirty="0" err="1">
              <a:solidFill>
                <a:schemeClr val="accent2">
                  <a:lumMod val="75000"/>
                </a:schemeClr>
              </a:solidFill>
              <a:cs typeface="Calibri"/>
            </a:endParaRPr>
          </a:p>
        </p:txBody>
      </p:sp>
      <p:sp>
        <p:nvSpPr>
          <p:cNvPr id="15" name="TextBox 14">
            <a:extLst>
              <a:ext uri="{FF2B5EF4-FFF2-40B4-BE49-F238E27FC236}">
                <a16:creationId xmlns:a16="http://schemas.microsoft.com/office/drawing/2014/main" id="{1126D5C9-0F6E-5DC1-C0F7-8FCDAC8B0AE9}"/>
              </a:ext>
            </a:extLst>
          </p:cNvPr>
          <p:cNvSpPr txBox="1"/>
          <p:nvPr/>
        </p:nvSpPr>
        <p:spPr>
          <a:xfrm>
            <a:off x="14353750" y="7040734"/>
            <a:ext cx="176764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accent2">
                    <a:lumMod val="75000"/>
                  </a:schemeClr>
                </a:solidFill>
              </a:rPr>
              <a:t>enfant </a:t>
            </a:r>
            <a:r>
              <a:rPr lang="en-US" sz="1200" dirty="0" err="1">
                <a:solidFill>
                  <a:schemeClr val="accent2">
                    <a:lumMod val="75000"/>
                  </a:schemeClr>
                </a:solidFill>
              </a:rPr>
              <a:t>enregistré</a:t>
            </a:r>
            <a:r>
              <a:rPr lang="en-US" sz="1200" dirty="0">
                <a:solidFill>
                  <a:schemeClr val="accent2">
                    <a:lumMod val="75000"/>
                  </a:schemeClr>
                </a:solidFill>
              </a:rPr>
              <a:t> dans </a:t>
            </a:r>
          </a:p>
          <a:p>
            <a:pPr algn="ctr"/>
            <a:r>
              <a:rPr lang="en-US" sz="1200" dirty="0" err="1">
                <a:solidFill>
                  <a:schemeClr val="accent2">
                    <a:lumMod val="75000"/>
                  </a:schemeClr>
                </a:solidFill>
              </a:rPr>
              <a:t>l'outil</a:t>
            </a:r>
            <a:r>
              <a:rPr lang="en-US" sz="1200" dirty="0">
                <a:solidFill>
                  <a:schemeClr val="accent2">
                    <a:lumMod val="75000"/>
                  </a:schemeClr>
                </a:solidFill>
              </a:rPr>
              <a:t> MVMH</a:t>
            </a:r>
            <a:endParaRPr lang="en-US" sz="1200">
              <a:solidFill>
                <a:schemeClr val="accent2">
                  <a:lumMod val="75000"/>
                </a:schemeClr>
              </a:solidFill>
              <a:cs typeface="Calibri"/>
            </a:endParaRPr>
          </a:p>
        </p:txBody>
      </p:sp>
    </p:spTree>
    <p:extLst>
      <p:ext uri="{BB962C8B-B14F-4D97-AF65-F5344CB8AC3E}">
        <p14:creationId xmlns:p14="http://schemas.microsoft.com/office/powerpoint/2010/main" val="1888098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1066800" y="8723811"/>
            <a:ext cx="16002000" cy="742950"/>
          </a:xfrm>
        </p:spPr>
        <p:txBody>
          <a:bodyPr>
            <a:normAutofit/>
          </a:bodyPr>
          <a:lstStyle/>
          <a:p>
            <a:pPr marL="0" indent="0">
              <a:buNone/>
              <a:defRPr/>
            </a:pPr>
            <a:r>
              <a:rPr lang="fr-FR" sz="2100" dirty="0">
                <a:solidFill>
                  <a:schemeClr val="bg1">
                    <a:lumMod val="50000"/>
                  </a:schemeClr>
                </a:solidFill>
                <a:latin typeface="Poppins Light" panose="020B0604020202020204" charset="0"/>
                <a:ea typeface="ＭＳ Ｐゴシック" pitchFamily="8" charset="-128"/>
                <a:cs typeface="Poppins Light" panose="020B0604020202020204" charset="0"/>
              </a:rPr>
              <a:t>Remarque: comme il s'agit de pourcentages, il est utile de les </a:t>
            </a:r>
            <a:r>
              <a:rPr lang="fr-FR" sz="2100" b="1" dirty="0">
                <a:solidFill>
                  <a:schemeClr val="bg1">
                    <a:lumMod val="50000"/>
                  </a:schemeClr>
                </a:solidFill>
                <a:latin typeface="Poppins Light" panose="020B0604020202020204" charset="0"/>
                <a:ea typeface="ＭＳ Ｐゴシック" pitchFamily="8" charset="-128"/>
                <a:cs typeface="Poppins Light" panose="020B0604020202020204" charset="0"/>
              </a:rPr>
              <a:t>comparer aux tendances en matière de nombre de vaccins sur une période de 3 à 4 ans</a:t>
            </a:r>
            <a:r>
              <a:rPr lang="fr-FR" sz="2100" dirty="0">
                <a:solidFill>
                  <a:schemeClr val="bg1">
                    <a:lumMod val="50000"/>
                  </a:schemeClr>
                </a:solidFill>
                <a:latin typeface="Poppins Light" panose="020B0604020202020204" charset="0"/>
                <a:ea typeface="ＭＳ Ｐゴシック" pitchFamily="8" charset="-128"/>
                <a:cs typeface="Poppins Light" panose="020B0604020202020204" charset="0"/>
              </a:rPr>
              <a:t>, en particulier lorsqu'il existe des problèmes connus au niveau du dénominateur.</a:t>
            </a:r>
            <a:endParaRPr lang="en-US" sz="2100" dirty="0">
              <a:solidFill>
                <a:schemeClr val="bg1">
                  <a:lumMod val="50000"/>
                </a:schemeClr>
              </a:solidFill>
              <a:latin typeface="Poppins Light" panose="020B0604020202020204" charset="0"/>
              <a:ea typeface="ＭＳ Ｐゴシック" pitchFamily="8" charset="-128"/>
              <a:cs typeface="Poppins Light" panose="020B0604020202020204" charset="0"/>
            </a:endParaRPr>
          </a:p>
        </p:txBody>
      </p:sp>
      <p:graphicFrame>
        <p:nvGraphicFramePr>
          <p:cNvPr id="8" name="Chart 7">
            <a:extLst>
              <a:ext uri="{FF2B5EF4-FFF2-40B4-BE49-F238E27FC236}">
                <a16:creationId xmlns:a16="http://schemas.microsoft.com/office/drawing/2014/main" id="{92314961-F4FC-734E-B7AD-02EAC3FC625E}"/>
              </a:ext>
            </a:extLst>
          </p:cNvPr>
          <p:cNvGraphicFramePr/>
          <p:nvPr>
            <p:extLst>
              <p:ext uri="{D42A27DB-BD31-4B8C-83A1-F6EECF244321}">
                <p14:modId xmlns:p14="http://schemas.microsoft.com/office/powerpoint/2010/main" val="72334497"/>
              </p:ext>
            </p:extLst>
          </p:nvPr>
        </p:nvGraphicFramePr>
        <p:xfrm>
          <a:off x="757646" y="1714501"/>
          <a:ext cx="16230600" cy="7010399"/>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p:cNvSpPr>
            <a:spLocks noGrp="1"/>
          </p:cNvSpPr>
          <p:nvPr>
            <p:ph type="title"/>
          </p:nvPr>
        </p:nvSpPr>
        <p:spPr>
          <a:xfrm>
            <a:off x="762000" y="419100"/>
            <a:ext cx="17221200" cy="1166812"/>
          </a:xfrm>
        </p:spPr>
        <p:txBody>
          <a:bodyPr>
            <a:normAutofit/>
          </a:bodyPr>
          <a:lstStyle/>
          <a:p>
            <a:pPr>
              <a:defRPr/>
            </a:pPr>
            <a:r>
              <a:rPr lang="en-US" sz="4000" dirty="0" err="1">
                <a:solidFill>
                  <a:schemeClr val="tx1"/>
                </a:solidFill>
                <a:ea typeface="ＭＳ Ｐゴシック" pitchFamily="8" charset="-128"/>
              </a:rPr>
              <a:t>Exemple</a:t>
            </a:r>
            <a:r>
              <a:rPr lang="en-US" sz="4000" dirty="0">
                <a:solidFill>
                  <a:schemeClr val="tx1"/>
                </a:solidFill>
                <a:ea typeface="ＭＳ Ｐゴシック" pitchFamily="8" charset="-128"/>
              </a:rPr>
              <a:t> 2 : Lien avec </a:t>
            </a:r>
            <a:r>
              <a:rPr lang="en-US" sz="4000" dirty="0" err="1">
                <a:solidFill>
                  <a:schemeClr val="tx1"/>
                </a:solidFill>
                <a:ea typeface="ＭＳ Ｐゴシック" pitchFamily="8" charset="-128"/>
              </a:rPr>
              <a:t>l'amélioration</a:t>
            </a:r>
            <a:r>
              <a:rPr lang="en-US" sz="4000" dirty="0">
                <a:solidFill>
                  <a:schemeClr val="tx1"/>
                </a:solidFill>
                <a:ea typeface="ＭＳ Ｐゴシック" pitchFamily="8" charset="-128"/>
              </a:rPr>
              <a:t> de la couverture </a:t>
            </a:r>
            <a:r>
              <a:rPr lang="en-US" sz="4000" dirty="0" err="1">
                <a:solidFill>
                  <a:schemeClr val="tx1"/>
                </a:solidFill>
                <a:ea typeface="ＭＳ Ｐゴシック" pitchFamily="8" charset="-128"/>
              </a:rPr>
              <a:t>zéro</a:t>
            </a:r>
            <a:r>
              <a:rPr lang="en-US" sz="4000" dirty="0">
                <a:solidFill>
                  <a:schemeClr val="tx1"/>
                </a:solidFill>
                <a:ea typeface="ＭＳ Ｐゴシック" pitchFamily="8" charset="-128"/>
              </a:rPr>
              <a:t> dose.</a:t>
            </a:r>
          </a:p>
        </p:txBody>
      </p:sp>
    </p:spTree>
    <p:extLst>
      <p:ext uri="{BB962C8B-B14F-4D97-AF65-F5344CB8AC3E}">
        <p14:creationId xmlns:p14="http://schemas.microsoft.com/office/powerpoint/2010/main" val="3478744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62000" y="419099"/>
            <a:ext cx="17221200" cy="2630907"/>
          </a:xfrm>
        </p:spPr>
        <p:txBody>
          <a:bodyPr>
            <a:normAutofit/>
          </a:bodyPr>
          <a:lstStyle/>
          <a:p>
            <a:pPr>
              <a:defRPr/>
            </a:pPr>
            <a:r>
              <a:rPr lang="en-US" sz="4000" dirty="0" err="1">
                <a:solidFill>
                  <a:schemeClr val="tx1"/>
                </a:solidFill>
                <a:ea typeface="ＭＳ Ｐゴシック" pitchFamily="8" charset="-128"/>
              </a:rPr>
              <a:t>Exemple</a:t>
            </a:r>
            <a:r>
              <a:rPr lang="en-US" sz="4000" dirty="0">
                <a:solidFill>
                  <a:schemeClr val="tx1"/>
                </a:solidFill>
                <a:ea typeface="ＭＳ Ｐゴシック" pitchFamily="8" charset="-128"/>
              </a:rPr>
              <a:t> 2: </a:t>
            </a:r>
            <a:r>
              <a:rPr lang="fr-FR" sz="3800" dirty="0">
                <a:solidFill>
                  <a:schemeClr val="tx1"/>
                </a:solidFill>
                <a:ea typeface="ＭＳ Ｐゴシック" pitchFamily="8" charset="-128"/>
              </a:rPr>
              <a:t>Perceptions communautaires sur les services de santé et la vaccination dans quatre pays (Burkina Faso, Ghana, Mali et Nigeria)</a:t>
            </a:r>
            <a:br>
              <a:rPr lang="en-US" sz="4000" dirty="0">
                <a:solidFill>
                  <a:schemeClr val="tx1"/>
                </a:solidFill>
                <a:ea typeface="ＭＳ Ｐゴシック" pitchFamily="8" charset="-128"/>
              </a:rPr>
            </a:br>
            <a:r>
              <a:rPr lang="fr-FR" sz="2500" b="0" dirty="0">
                <a:solidFill>
                  <a:schemeClr val="tx1"/>
                </a:solidFill>
                <a:ea typeface="ＭＳ Ｐゴシック" pitchFamily="8" charset="-128"/>
              </a:rPr>
              <a:t>Enquêtes sur les réponses vocales interactives, déc. 2021</a:t>
            </a:r>
            <a:endParaRPr lang="en-US" sz="2500" b="0" dirty="0">
              <a:solidFill>
                <a:schemeClr val="tx1"/>
              </a:solidFill>
              <a:ea typeface="ＭＳ Ｐゴシック" pitchFamily="8" charset="-128"/>
            </a:endParaRPr>
          </a:p>
        </p:txBody>
      </p:sp>
      <p:sp>
        <p:nvSpPr>
          <p:cNvPr id="7" name="TextBox 6">
            <a:extLst>
              <a:ext uri="{FF2B5EF4-FFF2-40B4-BE49-F238E27FC236}">
                <a16:creationId xmlns:a16="http://schemas.microsoft.com/office/drawing/2014/main" id="{029065E6-DB07-DB3A-B531-0EE2600EF9E5}"/>
              </a:ext>
            </a:extLst>
          </p:cNvPr>
          <p:cNvSpPr txBox="1"/>
          <p:nvPr/>
        </p:nvSpPr>
        <p:spPr>
          <a:xfrm>
            <a:off x="838200" y="3238500"/>
            <a:ext cx="16840200" cy="5490157"/>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marL="514350" indent="-514350">
              <a:lnSpc>
                <a:spcPct val="114000"/>
              </a:lnSpc>
              <a:spcAft>
                <a:spcPts val="1800"/>
              </a:spcAft>
              <a:buFont typeface="+mj-lt"/>
              <a:buAutoNum type="arabicPeriod"/>
            </a:pPr>
            <a:r>
              <a:rPr lang="fr-FR" sz="2800" b="1" dirty="0">
                <a:latin typeface="Poppins" panose="020B0604020202020204" charset="0"/>
                <a:cs typeface="Poppins" panose="020B0604020202020204" charset="0"/>
              </a:rPr>
              <a:t>Pourquoi</a:t>
            </a:r>
            <a:r>
              <a:rPr lang="fr-FR" sz="2800" dirty="0">
                <a:latin typeface="Poppins" panose="020B0604020202020204" charset="0"/>
                <a:cs typeface="Poppins" panose="020B0604020202020204" charset="0"/>
              </a:rPr>
              <a:t> : Pour en savoir plus sur les perceptions des membres de la communauté sur :  1) l'accès aux services de santé ; 2) les opinions sur la vaccination de routine ; 3) les opinions sur la vaccination COVID ; 4) la volonté de promouvoir la vaccination.</a:t>
            </a:r>
          </a:p>
          <a:p>
            <a:pPr marL="514350" indent="-514350">
              <a:lnSpc>
                <a:spcPct val="114000"/>
              </a:lnSpc>
              <a:spcAft>
                <a:spcPts val="1800"/>
              </a:spcAft>
              <a:buFont typeface="+mj-lt"/>
              <a:buAutoNum type="arabicPeriod"/>
            </a:pPr>
            <a:r>
              <a:rPr lang="fr-FR" sz="2800" b="1" dirty="0">
                <a:latin typeface="Poppins" panose="020B0604020202020204" charset="0"/>
                <a:cs typeface="Poppins" panose="020B0604020202020204" charset="0"/>
              </a:rPr>
              <a:t>Quoi</a:t>
            </a:r>
            <a:r>
              <a:rPr lang="fr-FR" sz="2800" dirty="0">
                <a:latin typeface="Poppins" panose="020B0604020202020204" charset="0"/>
                <a:cs typeface="Poppins" panose="020B0604020202020204" charset="0"/>
              </a:rPr>
              <a:t> : Enquêtes par réponse vocale interactive via la plateforme de service </a:t>
            </a:r>
            <a:r>
              <a:rPr lang="fr-FR" sz="2800" dirty="0" err="1">
                <a:latin typeface="Poppins" panose="020B0604020202020204" charset="0"/>
                <a:cs typeface="Poppins" panose="020B0604020202020204" charset="0"/>
              </a:rPr>
              <a:t>Viamo</a:t>
            </a:r>
            <a:r>
              <a:rPr lang="fr-FR" sz="2800" dirty="0">
                <a:latin typeface="Poppins" panose="020B0604020202020204" charset="0"/>
                <a:cs typeface="Poppins" panose="020B0604020202020204" charset="0"/>
              </a:rPr>
              <a:t> "3-2-1", en collaboration avec des opérateurs de réseaux de téléphonie mobile (ORM) dans quatre pays.   </a:t>
            </a:r>
          </a:p>
          <a:p>
            <a:pPr marL="514350" indent="-514350">
              <a:lnSpc>
                <a:spcPct val="114000"/>
              </a:lnSpc>
              <a:spcAft>
                <a:spcPts val="1800"/>
              </a:spcAft>
              <a:buFont typeface="+mj-lt"/>
              <a:buAutoNum type="arabicPeriod"/>
            </a:pPr>
            <a:r>
              <a:rPr lang="fr-FR" sz="2800" b="1" dirty="0">
                <a:latin typeface="Poppins" panose="020B0604020202020204" charset="0"/>
                <a:cs typeface="Poppins" panose="020B0604020202020204" charset="0"/>
              </a:rPr>
              <a:t>Où</a:t>
            </a:r>
            <a:r>
              <a:rPr lang="fr-FR" sz="2800" dirty="0">
                <a:latin typeface="Poppins" panose="020B0604020202020204" charset="0"/>
                <a:cs typeface="Poppins" panose="020B0604020202020204" charset="0"/>
              </a:rPr>
              <a:t> :  Au Burkina Faso, au Ghana, au Mali et au Nigeria. Les pays ont été choisis pour l'enquête en collaboration avec les bureaux de pays de l'UNICEF, en fonction de la disponibilité du service </a:t>
            </a:r>
            <a:r>
              <a:rPr lang="fr-FR" sz="2800" dirty="0" err="1">
                <a:latin typeface="Poppins" panose="020B0604020202020204" charset="0"/>
                <a:cs typeface="Poppins" panose="020B0604020202020204" charset="0"/>
              </a:rPr>
              <a:t>Viamo</a:t>
            </a:r>
            <a:r>
              <a:rPr lang="fr-FR" sz="2800" dirty="0">
                <a:latin typeface="Poppins" panose="020B0604020202020204" charset="0"/>
                <a:cs typeface="Poppins" panose="020B0604020202020204" charset="0"/>
              </a:rPr>
              <a:t>/MNO "3-2-1" dans leur pays et de leur capacité à mener des enquêtes en plusieurs langues. </a:t>
            </a:r>
            <a:endParaRPr lang="en-US" sz="2800" dirty="0">
              <a:latin typeface="Poppins" panose="020B0604020202020204" charset="0"/>
              <a:cs typeface="Poppins" panose="020B0604020202020204" charset="0"/>
            </a:endParaRPr>
          </a:p>
        </p:txBody>
      </p:sp>
      <p:sp>
        <p:nvSpPr>
          <p:cNvPr id="4" name="TextBox 3">
            <a:extLst>
              <a:ext uri="{FF2B5EF4-FFF2-40B4-BE49-F238E27FC236}">
                <a16:creationId xmlns:a16="http://schemas.microsoft.com/office/drawing/2014/main" id="{36771064-B556-E017-0979-D9406282A73F}"/>
              </a:ext>
            </a:extLst>
          </p:cNvPr>
          <p:cNvSpPr txBox="1"/>
          <p:nvPr/>
        </p:nvSpPr>
        <p:spPr>
          <a:xfrm>
            <a:off x="7086600" y="4800601"/>
            <a:ext cx="4114800"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endParaRPr lang="en-US" sz="2700"/>
          </a:p>
        </p:txBody>
      </p:sp>
      <p:sp>
        <p:nvSpPr>
          <p:cNvPr id="5" name="TextBox 4">
            <a:extLst>
              <a:ext uri="{FF2B5EF4-FFF2-40B4-BE49-F238E27FC236}">
                <a16:creationId xmlns:a16="http://schemas.microsoft.com/office/drawing/2014/main" id="{AF54EFAE-AD41-149A-4ABE-24806B5A0301}"/>
              </a:ext>
            </a:extLst>
          </p:cNvPr>
          <p:cNvSpPr txBox="1"/>
          <p:nvPr/>
        </p:nvSpPr>
        <p:spPr>
          <a:xfrm>
            <a:off x="7086600" y="4800601"/>
            <a:ext cx="4114800"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endParaRPr lang="en-US" sz="2700"/>
          </a:p>
        </p:txBody>
      </p:sp>
      <p:sp>
        <p:nvSpPr>
          <p:cNvPr id="3" name="Rectangle 2"/>
          <p:cNvSpPr/>
          <p:nvPr/>
        </p:nvSpPr>
        <p:spPr>
          <a:xfrm>
            <a:off x="9539560" y="1972235"/>
            <a:ext cx="7453536" cy="507831"/>
          </a:xfrm>
          <a:prstGeom prst="rect">
            <a:avLst/>
          </a:prstGeom>
        </p:spPr>
        <p:txBody>
          <a:bodyPr wrap="square">
            <a:spAutoFit/>
          </a:bodyPr>
          <a:lstStyle/>
          <a:p>
            <a:pPr lvl="1"/>
            <a:r>
              <a:rPr lang="en-US" sz="2700" dirty="0" err="1">
                <a:latin typeface="Poppins Light" panose="020B0604020202020204" charset="0"/>
                <a:cs typeface="Poppins Light" panose="020B0604020202020204" charset="0"/>
                <a:hlinkClick r:id="rId2"/>
              </a:rPr>
              <a:t>Plateforme</a:t>
            </a:r>
            <a:r>
              <a:rPr lang="en-US" sz="2700" dirty="0">
                <a:latin typeface="Poppins Light" panose="020B0604020202020204" charset="0"/>
                <a:cs typeface="Poppins Light" panose="020B0604020202020204" charset="0"/>
                <a:hlinkClick r:id="rId2"/>
              </a:rPr>
              <a:t> </a:t>
            </a:r>
            <a:r>
              <a:rPr lang="en-US" sz="2700" dirty="0" err="1">
                <a:latin typeface="Poppins Light" panose="020B0604020202020204" charset="0"/>
                <a:cs typeface="Poppins Light" panose="020B0604020202020204" charset="0"/>
                <a:hlinkClick r:id="rId2"/>
              </a:rPr>
              <a:t>utilis</a:t>
            </a:r>
            <a:r>
              <a:rPr lang="en-US" sz="2700" dirty="0" err="1">
                <a:latin typeface="Calibri" panose="020F0502020204030204" pitchFamily="34" charset="0"/>
                <a:cs typeface="Calibri" panose="020F0502020204030204" pitchFamily="34" charset="0"/>
                <a:hlinkClick r:id="rId2"/>
              </a:rPr>
              <a:t>e</a:t>
            </a:r>
            <a:r>
              <a:rPr lang="en-US" sz="2700" dirty="0" err="1">
                <a:latin typeface="Poppins Light" panose="020B0604020202020204" charset="0"/>
                <a:cs typeface="Poppins Light" panose="020B0604020202020204" charset="0"/>
                <a:hlinkClick r:id="rId2"/>
              </a:rPr>
              <a:t>e</a:t>
            </a:r>
            <a:r>
              <a:rPr lang="en-US" sz="2700" dirty="0">
                <a:latin typeface="Poppins Light" panose="020B0604020202020204" charset="0"/>
                <a:cs typeface="Poppins Light" panose="020B0604020202020204" charset="0"/>
                <a:hlinkClick r:id="rId2"/>
              </a:rPr>
              <a:t>: https://viamo.io/</a:t>
            </a:r>
            <a:endParaRPr lang="en-US" sz="27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3961821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dirty="0" err="1"/>
              <a:t>Exemple</a:t>
            </a:r>
            <a:r>
              <a:rPr lang="en-US" sz="4300" dirty="0"/>
              <a:t> 3: </a:t>
            </a:r>
            <a:r>
              <a:rPr lang="fr-FR" sz="4300" dirty="0"/>
              <a:t>Résultats des réponses vocales interactives </a:t>
            </a:r>
            <a:endParaRPr lang="en-US" sz="4300" dirty="0"/>
          </a:p>
        </p:txBody>
      </p:sp>
      <p:pic>
        <p:nvPicPr>
          <p:cNvPr id="4" name="Content Placeholder 6"/>
          <p:cNvPicPr>
            <a:picLocks noGrp="1" noChangeAspect="1"/>
          </p:cNvPicPr>
          <p:nvPr>
            <p:ph sz="half" idx="1"/>
          </p:nvPr>
        </p:nvPicPr>
        <p:blipFill>
          <a:blip r:embed="rId2"/>
          <a:stretch>
            <a:fillRect/>
          </a:stretch>
        </p:blipFill>
        <p:spPr>
          <a:xfrm>
            <a:off x="457200" y="1790700"/>
            <a:ext cx="9677400" cy="5459552"/>
          </a:xfrm>
          <a:prstGeom prst="rect">
            <a:avLst/>
          </a:prstGeom>
        </p:spPr>
      </p:pic>
      <p:pic>
        <p:nvPicPr>
          <p:cNvPr id="5" name="Picture 4"/>
          <p:cNvPicPr>
            <a:picLocks noChangeAspect="1"/>
          </p:cNvPicPr>
          <p:nvPr/>
        </p:nvPicPr>
        <p:blipFill>
          <a:blip r:embed="rId3"/>
          <a:stretch>
            <a:fillRect/>
          </a:stretch>
        </p:blipFill>
        <p:spPr>
          <a:xfrm>
            <a:off x="9448800" y="3923295"/>
            <a:ext cx="8297269" cy="5519356"/>
          </a:xfrm>
          <a:prstGeom prst="rect">
            <a:avLst/>
          </a:prstGeom>
        </p:spPr>
      </p:pic>
      <p:sp>
        <p:nvSpPr>
          <p:cNvPr id="3" name="Rectangle 2"/>
          <p:cNvSpPr/>
          <p:nvPr/>
        </p:nvSpPr>
        <p:spPr>
          <a:xfrm>
            <a:off x="794658" y="1874103"/>
            <a:ext cx="2558142" cy="830997"/>
          </a:xfrm>
          <a:prstGeom prst="rect">
            <a:avLst/>
          </a:prstGeom>
          <a:solidFill>
            <a:srgbClr val="EEEEEE"/>
          </a:solidFill>
        </p:spPr>
        <p:txBody>
          <a:bodyPr wrap="square">
            <a:spAutoFit/>
          </a:bodyPr>
          <a:lstStyle/>
          <a:p>
            <a:r>
              <a:rPr lang="en-US" sz="2400" b="1" dirty="0" err="1"/>
              <a:t>Accès</a:t>
            </a:r>
            <a:r>
              <a:rPr lang="en-US" sz="2400" b="1" dirty="0"/>
              <a:t> aux services de santé</a:t>
            </a:r>
          </a:p>
        </p:txBody>
      </p:sp>
      <p:sp>
        <p:nvSpPr>
          <p:cNvPr id="6" name="Rectangle 5"/>
          <p:cNvSpPr/>
          <p:nvPr/>
        </p:nvSpPr>
        <p:spPr>
          <a:xfrm>
            <a:off x="3810000" y="2439769"/>
            <a:ext cx="5486400" cy="646331"/>
          </a:xfrm>
          <a:prstGeom prst="rect">
            <a:avLst/>
          </a:prstGeom>
          <a:solidFill>
            <a:srgbClr val="EEEEEE"/>
          </a:solidFill>
        </p:spPr>
        <p:txBody>
          <a:bodyPr wrap="square">
            <a:spAutoFit/>
          </a:bodyPr>
          <a:lstStyle/>
          <a:p>
            <a:pPr algn="ctr"/>
            <a:r>
              <a:rPr lang="en-US" dirty="0" err="1"/>
              <a:t>Avez-vous</a:t>
            </a:r>
            <a:r>
              <a:rPr lang="en-US" dirty="0"/>
              <a:t> </a:t>
            </a:r>
            <a:r>
              <a:rPr lang="en-US" dirty="0" err="1"/>
              <a:t>accès</a:t>
            </a:r>
            <a:r>
              <a:rPr lang="en-US" dirty="0"/>
              <a:t> à des services de santé à </a:t>
            </a:r>
            <a:r>
              <a:rPr lang="en-US" dirty="0" err="1"/>
              <a:t>proximité</a:t>
            </a:r>
            <a:r>
              <a:rPr lang="en-US" dirty="0"/>
              <a:t> de </a:t>
            </a:r>
            <a:r>
              <a:rPr lang="en-US" dirty="0" err="1"/>
              <a:t>votre</a:t>
            </a:r>
            <a:r>
              <a:rPr lang="en-US" dirty="0"/>
              <a:t> lieu de </a:t>
            </a:r>
            <a:r>
              <a:rPr lang="en-US" dirty="0" err="1"/>
              <a:t>résidence</a:t>
            </a:r>
            <a:r>
              <a:rPr lang="en-US" dirty="0"/>
              <a:t> ?</a:t>
            </a:r>
          </a:p>
        </p:txBody>
      </p:sp>
      <p:sp>
        <p:nvSpPr>
          <p:cNvPr id="7" name="Rectangle 6"/>
          <p:cNvSpPr/>
          <p:nvPr/>
        </p:nvSpPr>
        <p:spPr>
          <a:xfrm>
            <a:off x="9624824" y="4052029"/>
            <a:ext cx="2088205" cy="1200329"/>
          </a:xfrm>
          <a:prstGeom prst="rect">
            <a:avLst/>
          </a:prstGeom>
          <a:solidFill>
            <a:srgbClr val="EEEEEE"/>
          </a:solidFill>
        </p:spPr>
        <p:txBody>
          <a:bodyPr wrap="square">
            <a:spAutoFit/>
          </a:bodyPr>
          <a:lstStyle/>
          <a:p>
            <a:r>
              <a:rPr lang="en-US" sz="2400" b="1" dirty="0"/>
              <a:t>Perceptions de la vaccination COVID</a:t>
            </a:r>
          </a:p>
        </p:txBody>
      </p:sp>
      <p:sp>
        <p:nvSpPr>
          <p:cNvPr id="8" name="Rectangle 7"/>
          <p:cNvSpPr/>
          <p:nvPr/>
        </p:nvSpPr>
        <p:spPr>
          <a:xfrm>
            <a:off x="11734800" y="4610100"/>
            <a:ext cx="5889171" cy="646331"/>
          </a:xfrm>
          <a:prstGeom prst="rect">
            <a:avLst/>
          </a:prstGeom>
          <a:solidFill>
            <a:srgbClr val="EEEEEE"/>
          </a:solidFill>
        </p:spPr>
        <p:txBody>
          <a:bodyPr wrap="square">
            <a:spAutoFit/>
          </a:bodyPr>
          <a:lstStyle/>
          <a:p>
            <a:pPr algn="ctr"/>
            <a:r>
              <a:rPr lang="en-US" dirty="0"/>
              <a:t>Si </a:t>
            </a:r>
            <a:r>
              <a:rPr lang="en-US" dirty="0" err="1"/>
              <a:t>vous</a:t>
            </a:r>
            <a:r>
              <a:rPr lang="en-US" dirty="0"/>
              <a:t> </a:t>
            </a:r>
            <a:r>
              <a:rPr lang="en-US" dirty="0" err="1"/>
              <a:t>aviez</a:t>
            </a:r>
            <a:r>
              <a:rPr lang="en-US" dirty="0"/>
              <a:t> </a:t>
            </a:r>
            <a:r>
              <a:rPr lang="en-US" dirty="0" err="1"/>
              <a:t>accès</a:t>
            </a:r>
            <a:r>
              <a:rPr lang="en-US" dirty="0"/>
              <a:t> à un </a:t>
            </a:r>
            <a:r>
              <a:rPr lang="en-US" dirty="0" err="1"/>
              <a:t>vaccin</a:t>
            </a:r>
            <a:r>
              <a:rPr lang="en-US" dirty="0"/>
              <a:t> </a:t>
            </a:r>
            <a:r>
              <a:rPr lang="en-US" dirty="0" err="1"/>
              <a:t>contre</a:t>
            </a:r>
            <a:r>
              <a:rPr lang="en-US" dirty="0"/>
              <a:t> le COVID, </a:t>
            </a:r>
            <a:r>
              <a:rPr lang="en-US" dirty="0" err="1"/>
              <a:t>gratuit</a:t>
            </a:r>
            <a:r>
              <a:rPr lang="en-US" dirty="0"/>
              <a:t> et </a:t>
            </a:r>
            <a:r>
              <a:rPr lang="en-US" dirty="0" err="1"/>
              <a:t>proposé</a:t>
            </a:r>
            <a:r>
              <a:rPr lang="en-US" dirty="0"/>
              <a:t> </a:t>
            </a:r>
            <a:r>
              <a:rPr lang="en-US" dirty="0" err="1"/>
              <a:t>près</a:t>
            </a:r>
            <a:r>
              <a:rPr lang="en-US" dirty="0"/>
              <a:t> de chez </a:t>
            </a:r>
            <a:r>
              <a:rPr lang="en-US" dirty="0" err="1"/>
              <a:t>vous</a:t>
            </a:r>
            <a:r>
              <a:rPr lang="en-US" dirty="0"/>
              <a:t>, </a:t>
            </a:r>
            <a:r>
              <a:rPr lang="en-US" dirty="0" err="1"/>
              <a:t>vous</a:t>
            </a:r>
            <a:r>
              <a:rPr lang="en-US" dirty="0"/>
              <a:t> </a:t>
            </a:r>
            <a:r>
              <a:rPr lang="en-US" dirty="0" err="1"/>
              <a:t>feriez-vous</a:t>
            </a:r>
            <a:r>
              <a:rPr lang="en-US" dirty="0"/>
              <a:t> </a:t>
            </a:r>
            <a:r>
              <a:rPr lang="en-US" dirty="0" err="1"/>
              <a:t>vacciner</a:t>
            </a:r>
            <a:r>
              <a:rPr lang="en-US" dirty="0"/>
              <a:t> ?</a:t>
            </a:r>
          </a:p>
        </p:txBody>
      </p:sp>
    </p:spTree>
    <p:extLst>
      <p:ext uri="{BB962C8B-B14F-4D97-AF65-F5344CB8AC3E}">
        <p14:creationId xmlns:p14="http://schemas.microsoft.com/office/powerpoint/2010/main" val="3063012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397429" y="1075963"/>
            <a:ext cx="14428776" cy="2667000"/>
          </a:xfrm>
        </p:spPr>
        <p:txBody>
          <a:bodyPr lIns="91440" tIns="45720" rIns="91440" bIns="45720" anchor="t"/>
          <a:lstStyle/>
          <a:p>
            <a:r>
              <a:rPr lang="fr-FR" sz="4800" dirty="0">
                <a:latin typeface="Poppins"/>
                <a:cs typeface="Poppins"/>
              </a:rPr>
              <a:t>Approches participatives pour le suivi et l'évaluation (pour la communication sur </a:t>
            </a:r>
            <a:br>
              <a:rPr lang="fr-FR" sz="4800" dirty="0">
                <a:latin typeface="Poppins"/>
                <a:cs typeface="Poppins"/>
              </a:rPr>
            </a:br>
            <a:r>
              <a:rPr lang="fr-FR" sz="4800" dirty="0">
                <a:latin typeface="Poppins"/>
                <a:cs typeface="Poppins"/>
              </a:rPr>
              <a:t>la vaccination et la demande)</a:t>
            </a: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686796" y="4808112"/>
            <a:ext cx="10882519" cy="2468987"/>
          </a:xfrm>
        </p:spPr>
        <p:txBody>
          <a:bodyPr lIns="91440" tIns="45720" rIns="91440" bIns="45720" anchor="t"/>
          <a:lstStyle/>
          <a:p>
            <a:r>
              <a:rPr lang="en-US" dirty="0">
                <a:latin typeface="Poppins"/>
                <a:cs typeface="Poppins"/>
              </a:rPr>
              <a:t>Lora Shimp</a:t>
            </a:r>
          </a:p>
          <a:p>
            <a:r>
              <a:rPr lang="en-US" dirty="0" err="1">
                <a:latin typeface="Poppins"/>
                <a:cs typeface="Poppins"/>
              </a:rPr>
              <a:t>Directrice</a:t>
            </a:r>
            <a:endParaRPr lang="en-US" dirty="0">
              <a:latin typeface="Poppins"/>
              <a:cs typeface="Poppins"/>
            </a:endParaRPr>
          </a:p>
          <a:p>
            <a:r>
              <a:rPr lang="en-US" dirty="0">
                <a:latin typeface="Poppins"/>
                <a:cs typeface="Poppins"/>
              </a:rPr>
              <a:t>Centre international </a:t>
            </a:r>
            <a:r>
              <a:rPr lang="en-US" dirty="0" err="1">
                <a:latin typeface="Poppins"/>
                <a:cs typeface="Poppins"/>
              </a:rPr>
              <a:t>d’Immunisation</a:t>
            </a:r>
            <a:endParaRPr lang="en-US" dirty="0"/>
          </a:p>
          <a:p>
            <a:r>
              <a:rPr lang="en-US" dirty="0">
                <a:latin typeface="Poppins"/>
                <a:cs typeface="Poppins"/>
              </a:rPr>
              <a:t>John Snow, Inc</a:t>
            </a:r>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lstStyle/>
          <a:p>
            <a:r>
              <a:rPr lang="en-US" sz="4300" dirty="0" err="1">
                <a:latin typeface="Poppins"/>
                <a:cs typeface="Poppins"/>
              </a:rPr>
              <a:t>Exemple</a:t>
            </a:r>
            <a:r>
              <a:rPr lang="en-US" sz="4300" dirty="0">
                <a:latin typeface="Poppins"/>
                <a:cs typeface="Poppins"/>
              </a:rPr>
              <a:t> 3: </a:t>
            </a:r>
            <a:r>
              <a:rPr lang="fr-FR" sz="4300" dirty="0">
                <a:latin typeface="Poppins"/>
                <a:cs typeface="Poppins"/>
              </a:rPr>
              <a:t>Appliquer les résultats de la RVI</a:t>
            </a:r>
            <a:endParaRPr lang="en-US" sz="4300" dirty="0">
              <a:latin typeface="Poppins"/>
              <a:cs typeface="Poppins"/>
            </a:endParaRPr>
          </a:p>
        </p:txBody>
      </p:sp>
      <p:sp>
        <p:nvSpPr>
          <p:cNvPr id="3" name="Content Placeholder 2"/>
          <p:cNvSpPr>
            <a:spLocks noGrp="1"/>
          </p:cNvSpPr>
          <p:nvPr>
            <p:ph sz="half" idx="1"/>
          </p:nvPr>
        </p:nvSpPr>
        <p:spPr>
          <a:xfrm>
            <a:off x="914400" y="1562100"/>
            <a:ext cx="17068800" cy="8001000"/>
          </a:xfrm>
        </p:spPr>
        <p:txBody>
          <a:bodyPr/>
          <a:lstStyle/>
          <a:p>
            <a:pPr>
              <a:lnSpc>
                <a:spcPct val="114000"/>
              </a:lnSpc>
              <a:spcAft>
                <a:spcPts val="600"/>
              </a:spcAft>
            </a:pPr>
            <a:r>
              <a:rPr lang="fr-FR" dirty="0"/>
              <a:t>Inviter la communauté à agir, même si nous ne sommes pas sûrs que les gens se mobiliseront pour aider (Qu'est-ce que ça fait de demander ?)</a:t>
            </a:r>
          </a:p>
          <a:p>
            <a:pPr>
              <a:lnSpc>
                <a:spcPct val="114000"/>
              </a:lnSpc>
              <a:spcAft>
                <a:spcPts val="600"/>
              </a:spcAft>
            </a:pPr>
            <a:r>
              <a:rPr lang="fr-FR" dirty="0"/>
              <a:t>Question : « Comment savons-nous que les gens sont " réticents? »(Existe-t-il des données, ou est-ce juste un « sentiment » ?)</a:t>
            </a:r>
          </a:p>
          <a:p>
            <a:pPr>
              <a:lnSpc>
                <a:spcPct val="114000"/>
              </a:lnSpc>
              <a:spcAft>
                <a:spcPts val="600"/>
              </a:spcAft>
            </a:pPr>
            <a:r>
              <a:rPr lang="fr-FR" dirty="0"/>
              <a:t>Question : « Quand vous dites "faible adhésion", voulez-vous dire "faible taux de vaccination » ? Parce qu'il ne s'agit peut-être pas d'un problème de demande - il pourrait s'agir d'un problème d'offre ou de service.</a:t>
            </a:r>
          </a:p>
          <a:p>
            <a:pPr>
              <a:lnSpc>
                <a:spcPct val="114000"/>
              </a:lnSpc>
              <a:spcAft>
                <a:spcPts val="600"/>
              </a:spcAft>
            </a:pPr>
            <a:r>
              <a:rPr lang="fr-FR" dirty="0"/>
              <a:t>Essayons d'informer nos collègues du secteur de la santé de la nécessité d'aller "au-delà de la sensibilisation". </a:t>
            </a:r>
          </a:p>
          <a:p>
            <a:pPr>
              <a:lnSpc>
                <a:spcPct val="114000"/>
              </a:lnSpc>
              <a:spcAft>
                <a:spcPts val="600"/>
              </a:spcAft>
            </a:pPr>
            <a:r>
              <a:rPr lang="fr-FR" dirty="0"/>
              <a:t>cela fait partie du "passage" au changement social et comportemental - aller au-delà de la communication. Contribuons à réduire les obstacles et les barrières à l'action.</a:t>
            </a:r>
            <a:endParaRPr lang="en-US" dirty="0"/>
          </a:p>
        </p:txBody>
      </p:sp>
    </p:spTree>
    <p:extLst>
      <p:ext uri="{BB962C8B-B14F-4D97-AF65-F5344CB8AC3E}">
        <p14:creationId xmlns:p14="http://schemas.microsoft.com/office/powerpoint/2010/main" val="209444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 3 Vérités du terrain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219200" y="2628900"/>
            <a:ext cx="15621000" cy="5410200"/>
          </a:xfrm>
        </p:spPr>
        <p:txBody>
          <a:bodyPr/>
          <a:lstStyle/>
          <a:p>
            <a:pPr marL="514350" indent="-514350">
              <a:lnSpc>
                <a:spcPct val="114000"/>
              </a:lnSpc>
              <a:spcAft>
                <a:spcPts val="600"/>
              </a:spcAft>
              <a:buFont typeface="+mj-lt"/>
              <a:buAutoNum type="arabicPeriod"/>
            </a:pPr>
            <a:r>
              <a:rPr lang="fr-FR" dirty="0"/>
              <a:t>Ne proposez pas une solution prédéterminée : impliquer et encourager la participation des bénéficiaires et des agents qui mettent en œuvre l'intervention dans la planification et le S&amp;E.</a:t>
            </a:r>
          </a:p>
          <a:p>
            <a:pPr marL="514350" indent="-514350">
              <a:lnSpc>
                <a:spcPct val="114000"/>
              </a:lnSpc>
              <a:spcAft>
                <a:spcPts val="600"/>
              </a:spcAft>
              <a:buFont typeface="+mj-lt"/>
              <a:buAutoNum type="arabicPeriod"/>
            </a:pPr>
            <a:r>
              <a:rPr lang="fr-FR" dirty="0"/>
              <a:t>Utilisez une technologie appropriée, accessible et facile à personnaliser et à utiliser pour le S&amp;E par votre équipe d'intervention.</a:t>
            </a:r>
          </a:p>
          <a:p>
            <a:pPr marL="514350" indent="-514350">
              <a:lnSpc>
                <a:spcPct val="114000"/>
              </a:lnSpc>
              <a:spcAft>
                <a:spcPts val="600"/>
              </a:spcAft>
              <a:buFont typeface="+mj-lt"/>
              <a:buAutoNum type="arabicPeriod"/>
            </a:pPr>
            <a:r>
              <a:rPr lang="fr-FR" dirty="0"/>
              <a:t>Le S&amp;E n'est pas compris par tout le monde, il faut donc être prêt à s'adapter et à faciliter l'apprentissage et la culture des données (avec la résolution de problèmes et la planification au niveau local, le suivi individuel et le mentorat).</a:t>
            </a:r>
            <a:endParaRPr lang="en-US" dirty="0"/>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spTree>
    <p:extLst>
      <p:ext uri="{BB962C8B-B14F-4D97-AF65-F5344CB8AC3E}">
        <p14:creationId xmlns:p14="http://schemas.microsoft.com/office/powerpoint/2010/main" val="1386761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514600" y="547689"/>
            <a:ext cx="14020800" cy="1166812"/>
          </a:xfrm>
        </p:spPr>
        <p:txBody>
          <a:bodyPr/>
          <a:lstStyle/>
          <a:p>
            <a:r>
              <a:rPr lang="fr-FR" dirty="0"/>
              <a:t>3 Meilleures pratiques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219200" y="2019300"/>
            <a:ext cx="15773400" cy="7246938"/>
          </a:xfrm>
        </p:spPr>
        <p:txBody>
          <a:bodyPr lIns="91440" tIns="45720" rIns="91440" bIns="45720" anchor="t"/>
          <a:lstStyle/>
          <a:p>
            <a:pPr marL="514350" indent="-514350">
              <a:lnSpc>
                <a:spcPct val="114000"/>
              </a:lnSpc>
              <a:spcAft>
                <a:spcPts val="600"/>
              </a:spcAft>
              <a:buFont typeface="+mj-lt"/>
              <a:buAutoNum type="arabicPeriod"/>
            </a:pPr>
            <a:r>
              <a:rPr lang="fr-FR" dirty="0"/>
              <a:t>Engagez les bénéficiaires et les agents de mise en œuvre dans le processus de conception du S&amp;E de l'intervention dès le stade conceptuel.</a:t>
            </a:r>
          </a:p>
          <a:p>
            <a:pPr marL="514350" indent="-514350">
              <a:lnSpc>
                <a:spcPct val="114000"/>
              </a:lnSpc>
              <a:spcAft>
                <a:spcPts val="600"/>
              </a:spcAft>
              <a:buFont typeface="+mj-lt"/>
              <a:buAutoNum type="arabicPeriod"/>
            </a:pPr>
            <a:r>
              <a:rPr lang="fr-FR" dirty="0"/>
              <a:t>Assurez-vous que l'approche participative de S&amp;E inclut un échantillon/groupe suffisamment représentatif des populations avec lesquelles vous interagissez.</a:t>
            </a:r>
          </a:p>
          <a:p>
            <a:pPr marL="514350" indent="-514350">
              <a:lnSpc>
                <a:spcPct val="114000"/>
              </a:lnSpc>
              <a:spcAft>
                <a:spcPts val="600"/>
              </a:spcAft>
              <a:buFont typeface="+mj-lt"/>
              <a:buAutoNum type="arabicPeriod"/>
            </a:pPr>
            <a:r>
              <a:rPr lang="fr-FR" dirty="0"/>
              <a:t>Reconnaissez les limites et les biais de réponse potentiels.</a:t>
            </a:r>
            <a:endParaRPr lang="en-US" dirty="0"/>
          </a:p>
          <a:p>
            <a:pPr lvl="1">
              <a:lnSpc>
                <a:spcPct val="114000"/>
              </a:lnSpc>
              <a:spcAft>
                <a:spcPts val="600"/>
              </a:spcAft>
              <a:buFont typeface="Arial" panose="020B0604020202020204" pitchFamily="34" charset="0"/>
              <a:buChar char="•"/>
            </a:pPr>
            <a:r>
              <a:rPr lang="fr-FR" sz="2800" dirty="0">
                <a:latin typeface="Poppins Light"/>
                <a:cs typeface="Poppins Light"/>
              </a:rPr>
              <a:t>La collecte rapide d'informations, les entretiens par interception, les entretiens avec les informateurs clés auront une certaine partialité (car les personnes interrogées peuvent être choisies à dessein ou représenter déjà des experts ou des personnes qui ont choisi la vaccination).</a:t>
            </a:r>
          </a:p>
          <a:p>
            <a:pPr lvl="1">
              <a:lnSpc>
                <a:spcPct val="114000"/>
              </a:lnSpc>
              <a:spcAft>
                <a:spcPts val="600"/>
              </a:spcAft>
              <a:buFont typeface="Arial" panose="020B0604020202020204" pitchFamily="34" charset="0"/>
              <a:buChar char="•"/>
            </a:pPr>
            <a:r>
              <a:rPr lang="fr-FR" sz="2800" dirty="0"/>
              <a:t>Les approches participatives de suivi et d'évaluation doivent souvent être triangulées avec d'autres données afin de " dresser un tableau complet ".</a:t>
            </a:r>
            <a:endParaRPr lang="en-US" sz="2800" dirty="0"/>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Tree>
    <p:extLst>
      <p:ext uri="{BB962C8B-B14F-4D97-AF65-F5344CB8AC3E}">
        <p14:creationId xmlns:p14="http://schemas.microsoft.com/office/powerpoint/2010/main" val="3689306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20CC-8A73-49C6-8D12-837C4F365CFC}"/>
              </a:ext>
            </a:extLst>
          </p:cNvPr>
          <p:cNvSpPr>
            <a:spLocks noGrp="1"/>
          </p:cNvSpPr>
          <p:nvPr>
            <p:ph type="title"/>
          </p:nvPr>
        </p:nvSpPr>
        <p:spPr>
          <a:xfrm>
            <a:off x="523177" y="359281"/>
            <a:ext cx="16363145" cy="1404971"/>
          </a:xfrm>
        </p:spPr>
        <p:txBody>
          <a:bodyPr>
            <a:noAutofit/>
          </a:bodyPr>
          <a:lstStyle/>
          <a:p>
            <a:r>
              <a:rPr lang="fr-FR" sz="4000" dirty="0"/>
              <a:t>Actions que vous pouvez entreprendre pour aborder le S&amp;E participatif dans différents environnements opérationnels</a:t>
            </a:r>
            <a:endParaRPr lang="en-US" sz="4000" dirty="0"/>
          </a:p>
        </p:txBody>
      </p:sp>
      <p:sp>
        <p:nvSpPr>
          <p:cNvPr id="3" name="Content Placeholder 2">
            <a:extLst>
              <a:ext uri="{FF2B5EF4-FFF2-40B4-BE49-F238E27FC236}">
                <a16:creationId xmlns:a16="http://schemas.microsoft.com/office/drawing/2014/main" id="{D2E5C9A0-9480-4E39-9A19-EB898DA8564A}"/>
              </a:ext>
            </a:extLst>
          </p:cNvPr>
          <p:cNvSpPr>
            <a:spLocks noGrp="1"/>
          </p:cNvSpPr>
          <p:nvPr>
            <p:ph idx="1"/>
          </p:nvPr>
        </p:nvSpPr>
        <p:spPr>
          <a:xfrm>
            <a:off x="4645377" y="2124466"/>
            <a:ext cx="12698473" cy="7149009"/>
          </a:xfrm>
        </p:spPr>
        <p:txBody>
          <a:bodyPr lIns="91440" tIns="45720" rIns="91440" bIns="45720" anchor="t">
            <a:noAutofit/>
          </a:bodyPr>
          <a:lstStyle/>
          <a:p>
            <a:r>
              <a:rPr lang="fr-FR" sz="2400" dirty="0">
                <a:latin typeface="Poppins"/>
                <a:cs typeface="Poppins"/>
              </a:rPr>
              <a:t>Concevoir avec les bénéficiaires et les agents de mise en œuvre afin qu'ils puissent aider à déterminer les méthodes de S&amp;E participatives les plus appropriées en fonction des ressources humaines, financières et technologiques locales.</a:t>
            </a:r>
          </a:p>
          <a:p>
            <a:r>
              <a:rPr lang="fr-FR" sz="2400" dirty="0">
                <a:latin typeface="Poppins"/>
                <a:cs typeface="Poppins"/>
              </a:rPr>
              <a:t>Utiliser des méthodologies qui ne nécessitent pas de ressources intensives</a:t>
            </a:r>
            <a:endParaRPr lang="en-US" sz="2400" dirty="0">
              <a:latin typeface="Poppins"/>
              <a:cs typeface="Poppins"/>
            </a:endParaRPr>
          </a:p>
          <a:p>
            <a:pPr lvl="1"/>
            <a:r>
              <a:rPr lang="fr-FR" dirty="0">
                <a:latin typeface="Poppins"/>
                <a:cs typeface="Poppins"/>
              </a:rPr>
              <a:t>enquêteurs locaux ; listes de vérification simples ou enquêtes faciles comme le </a:t>
            </a:r>
            <a:r>
              <a:rPr lang="fr-FR" dirty="0" err="1">
                <a:latin typeface="Poppins"/>
                <a:cs typeface="Poppins"/>
              </a:rPr>
              <a:t>Mentimeter</a:t>
            </a:r>
            <a:r>
              <a:rPr lang="fr-FR" dirty="0">
                <a:latin typeface="Poppins"/>
                <a:cs typeface="Poppins"/>
              </a:rPr>
              <a:t> pendant les réunions de revue/supervision existantes ; SMS ou technologie mobile qui ne nécessite pas beaucoup de données.</a:t>
            </a:r>
            <a:endParaRPr lang="en-US" sz="2400" b="1" dirty="0">
              <a:latin typeface="Poppins"/>
              <a:cs typeface="Calibri"/>
            </a:endParaRPr>
          </a:p>
          <a:p>
            <a:r>
              <a:rPr lang="fr-FR" sz="2400" dirty="0">
                <a:latin typeface="Poppins"/>
                <a:cs typeface="Poppins"/>
              </a:rPr>
              <a:t>Incorporer les mêmes approches que pour le " vélo de montagne ", et envisager d'ajouter des composantes ou une fréquence de suivi et d'évaluation supplémentaires. </a:t>
            </a:r>
            <a:endParaRPr lang="en-US" sz="2400" dirty="0">
              <a:latin typeface="Poppins"/>
              <a:cs typeface="Poppins"/>
            </a:endParaRPr>
          </a:p>
          <a:p>
            <a:pPr lvl="1"/>
            <a:r>
              <a:rPr lang="fr-FR" dirty="0">
                <a:latin typeface="Poppins"/>
                <a:cs typeface="Poppins"/>
              </a:rPr>
              <a:t>comme l'application de 2 ou 3 méthodes participatives, la réalisation d'activités de suivi trimestrielles et une évaluation annuelle.</a:t>
            </a:r>
            <a:endParaRPr lang="en-US" sz="2400" b="1" dirty="0">
              <a:latin typeface="Poppins"/>
              <a:cs typeface="Calibri"/>
            </a:endParaRPr>
          </a:p>
          <a:p>
            <a:r>
              <a:rPr lang="fr-FR" sz="2400" dirty="0">
                <a:latin typeface="Poppins"/>
                <a:cs typeface="Poppins"/>
              </a:rPr>
              <a:t>Faites appel à une équipe de suivi et d'évaluation pour vous aider à appliquer plusieurs méthodes participatives et pour faciliter l'apprentissage et la mise en œuvre des recommandations après chaque cycle de suivi et d'évaluation.</a:t>
            </a:r>
            <a:endParaRPr lang="en-US" sz="2400" dirty="0">
              <a:latin typeface="Poppins"/>
              <a:cs typeface="Poppins"/>
            </a:endParaRPr>
          </a:p>
          <a:p>
            <a:r>
              <a:rPr lang="fr-FR" sz="2400" dirty="0">
                <a:latin typeface="Poppins"/>
                <a:cs typeface="Poppins"/>
              </a:rPr>
              <a:t>Envisager l'ajout de méthodes électroniques pour le suivi et l'évaluation (par exemple, une enquête par voie électronique plus complète qui peut être administrée au moins deux fois par an).</a:t>
            </a:r>
            <a:endParaRPr lang="en-US" sz="2400" dirty="0">
              <a:latin typeface="Poppins"/>
              <a:cs typeface="Poppins"/>
            </a:endParaRPr>
          </a:p>
        </p:txBody>
      </p:sp>
      <p:sp>
        <p:nvSpPr>
          <p:cNvPr id="5" name="TextBox 4">
            <a:extLst>
              <a:ext uri="{FF2B5EF4-FFF2-40B4-BE49-F238E27FC236}">
                <a16:creationId xmlns:a16="http://schemas.microsoft.com/office/drawing/2014/main" id="{EA8B7959-3F81-45F6-B0C8-17468B9135EE}"/>
              </a:ext>
            </a:extLst>
          </p:cNvPr>
          <p:cNvSpPr txBox="1"/>
          <p:nvPr/>
        </p:nvSpPr>
        <p:spPr>
          <a:xfrm>
            <a:off x="392289" y="9182100"/>
            <a:ext cx="16780953" cy="830997"/>
          </a:xfrm>
          <a:prstGeom prst="rect">
            <a:avLst/>
          </a:prstGeom>
          <a:noFill/>
        </p:spPr>
        <p:txBody>
          <a:bodyPr wrap="square" rtlCol="0">
            <a:spAutoFit/>
          </a:bodyPr>
          <a:lstStyle/>
          <a:p>
            <a:pPr defTabSz="1371600">
              <a:defRPr/>
            </a:pPr>
            <a:r>
              <a:rPr lang="fr-FR" sz="2400" dirty="0">
                <a:solidFill>
                  <a:srgbClr val="FF0000"/>
                </a:solidFill>
                <a:latin typeface="Calibri" panose="020F0502020204030204"/>
              </a:rPr>
              <a:t>Plus grand véhicule = plus grande boîte à outils d'interventions, plus de moyens de promouvoir la demande de vaccins et d'atténuer l'</a:t>
            </a:r>
            <a:r>
              <a:rPr lang="fr-FR" sz="2400" dirty="0" err="1">
                <a:solidFill>
                  <a:srgbClr val="FF0000"/>
                </a:solidFill>
                <a:latin typeface="Calibri" panose="020F0502020204030204"/>
              </a:rPr>
              <a:t>infodémie</a:t>
            </a:r>
            <a:r>
              <a:rPr lang="fr-FR" sz="2400" dirty="0">
                <a:solidFill>
                  <a:srgbClr val="FF0000"/>
                </a:solidFill>
                <a:latin typeface="Calibri" panose="020F0502020204030204"/>
              </a:rPr>
              <a:t>.</a:t>
            </a:r>
            <a:endParaRPr lang="en-US" sz="2400" dirty="0">
              <a:solidFill>
                <a:srgbClr val="FF0000"/>
              </a:solidFill>
              <a:latin typeface="Calibri" panose="020F0502020204030204"/>
            </a:endParaRPr>
          </a:p>
        </p:txBody>
      </p:sp>
      <p:pic>
        <p:nvPicPr>
          <p:cNvPr id="6" name="Picture 6">
            <a:extLst>
              <a:ext uri="{FF2B5EF4-FFF2-40B4-BE49-F238E27FC236}">
                <a16:creationId xmlns:a16="http://schemas.microsoft.com/office/drawing/2014/main" id="{19918C54-C61F-0413-4275-59A0F25B260C}"/>
              </a:ext>
            </a:extLst>
          </p:cNvPr>
          <p:cNvPicPr>
            <a:picLocks noChangeAspect="1"/>
          </p:cNvPicPr>
          <p:nvPr/>
        </p:nvPicPr>
        <p:blipFill>
          <a:blip r:embed="rId3"/>
          <a:stretch>
            <a:fillRect/>
          </a:stretch>
        </p:blipFill>
        <p:spPr>
          <a:xfrm>
            <a:off x="519289" y="2426348"/>
            <a:ext cx="3942643" cy="1765414"/>
          </a:xfrm>
          <a:prstGeom prst="rect">
            <a:avLst/>
          </a:prstGeom>
        </p:spPr>
      </p:pic>
      <p:pic>
        <p:nvPicPr>
          <p:cNvPr id="7" name="Picture 7">
            <a:extLst>
              <a:ext uri="{FF2B5EF4-FFF2-40B4-BE49-F238E27FC236}">
                <a16:creationId xmlns:a16="http://schemas.microsoft.com/office/drawing/2014/main" id="{6392000C-C878-3B94-5D2C-24BCC21AFB10}"/>
              </a:ext>
            </a:extLst>
          </p:cNvPr>
          <p:cNvPicPr>
            <a:picLocks noChangeAspect="1"/>
          </p:cNvPicPr>
          <p:nvPr/>
        </p:nvPicPr>
        <p:blipFill>
          <a:blip r:embed="rId4"/>
          <a:stretch>
            <a:fillRect/>
          </a:stretch>
        </p:blipFill>
        <p:spPr>
          <a:xfrm>
            <a:off x="392289" y="4885016"/>
            <a:ext cx="4253088" cy="1631748"/>
          </a:xfrm>
          <a:prstGeom prst="rect">
            <a:avLst/>
          </a:prstGeom>
        </p:spPr>
      </p:pic>
      <p:pic>
        <p:nvPicPr>
          <p:cNvPr id="8" name="Picture 8" descr="Logo&#10;&#10;Description automatically generated">
            <a:extLst>
              <a:ext uri="{FF2B5EF4-FFF2-40B4-BE49-F238E27FC236}">
                <a16:creationId xmlns:a16="http://schemas.microsoft.com/office/drawing/2014/main" id="{011A5B80-6849-417D-B437-ABD7A75D23F9}"/>
              </a:ext>
            </a:extLst>
          </p:cNvPr>
          <p:cNvPicPr>
            <a:picLocks noChangeAspect="1"/>
          </p:cNvPicPr>
          <p:nvPr/>
        </p:nvPicPr>
        <p:blipFill>
          <a:blip r:embed="rId5"/>
          <a:stretch>
            <a:fillRect/>
          </a:stretch>
        </p:blipFill>
        <p:spPr>
          <a:xfrm>
            <a:off x="194733" y="7172311"/>
            <a:ext cx="4126088" cy="2137156"/>
          </a:xfrm>
          <a:prstGeom prst="rect">
            <a:avLst/>
          </a:prstGeom>
        </p:spPr>
      </p:pic>
    </p:spTree>
    <p:extLst>
      <p:ext uri="{BB962C8B-B14F-4D97-AF65-F5344CB8AC3E}">
        <p14:creationId xmlns:p14="http://schemas.microsoft.com/office/powerpoint/2010/main" val="1629081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4173200" cy="1166812"/>
          </a:xfrm>
        </p:spPr>
        <p:txBody>
          <a:bodyPr/>
          <a:lstStyle/>
          <a:p>
            <a:r>
              <a:rPr lang="fr-FR" dirty="0"/>
              <a:t>Ressources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51114" y="2095500"/>
            <a:ext cx="17221200" cy="7155179"/>
          </a:xfrm>
        </p:spPr>
        <p:txBody>
          <a:bodyPr lIns="91440" tIns="45720" rIns="91440" bIns="45720" anchor="t"/>
          <a:lstStyle/>
          <a:p>
            <a:r>
              <a:rPr lang="en-US" sz="1600" dirty="0">
                <a:latin typeface="Poppins Light"/>
                <a:cs typeface="Poppins Light"/>
                <a:hlinkClick r:id="rId2"/>
              </a:rPr>
              <a:t>Tailoring Immunization Programmes Guide</a:t>
            </a:r>
            <a:r>
              <a:rPr lang="en-US" sz="1600" dirty="0">
                <a:latin typeface="Poppins Light"/>
                <a:cs typeface="Poppins Light"/>
              </a:rPr>
              <a:t> et </a:t>
            </a:r>
            <a:r>
              <a:rPr lang="en-US" sz="1600" dirty="0" err="1">
                <a:latin typeface="Poppins Light"/>
                <a:cs typeface="Poppins Light"/>
              </a:rPr>
              <a:t>l'evaluation</a:t>
            </a:r>
            <a:r>
              <a:rPr lang="en-US" sz="1600" dirty="0">
                <a:latin typeface="Poppins Light"/>
                <a:cs typeface="Poppins Light"/>
              </a:rPr>
              <a:t>: </a:t>
            </a:r>
            <a:r>
              <a:rPr lang="en-US" sz="1600" u="sng" dirty="0">
                <a:latin typeface="Poppins Light"/>
                <a:cs typeface="Poppins Light"/>
                <a:hlinkClick r:id="rId3"/>
              </a:rPr>
              <a:t>The WHO Tailoring Immunization Programmes (TIP) approach: Review of implementation to date – ScienceDirect</a:t>
            </a:r>
            <a:endParaRPr lang="en-US" sz="1600" u="sng" dirty="0">
              <a:latin typeface="Poppins Light"/>
              <a:cs typeface="Poppins Light"/>
            </a:endParaRPr>
          </a:p>
          <a:p>
            <a:r>
              <a:rPr lang="en-US" sz="1600" u="sng" dirty="0">
                <a:latin typeface="Poppins Light"/>
                <a:cs typeface="Poppins Light"/>
                <a:hlinkClick r:id="rId4"/>
              </a:rPr>
              <a:t>Reunions d'examen</a:t>
            </a:r>
            <a:r>
              <a:rPr lang="en-US" sz="1600" u="sng" dirty="0">
                <a:latin typeface="Poppins Light"/>
                <a:cs typeface="Poppins Light"/>
              </a:rPr>
              <a:t> (experience de 4 countries)</a:t>
            </a:r>
            <a:endParaRPr lang="en-US" sz="1600" u="sng">
              <a:latin typeface="Poppins Light"/>
              <a:cs typeface="Poppins Light"/>
            </a:endParaRPr>
          </a:p>
          <a:p>
            <a:r>
              <a:rPr lang="en-US" sz="1600" dirty="0">
                <a:hlinkClick r:id="rId5"/>
              </a:rPr>
              <a:t>https://www.mentimeter.com</a:t>
            </a:r>
            <a:r>
              <a:rPr lang="en-US" sz="1600" dirty="0"/>
              <a:t>, </a:t>
            </a:r>
            <a:r>
              <a:rPr lang="en-US" sz="1600" dirty="0">
                <a:hlinkClick r:id="rId6"/>
              </a:rPr>
              <a:t>https://www.surveymonkey.com</a:t>
            </a:r>
            <a:r>
              <a:rPr lang="en-US" sz="1600" dirty="0"/>
              <a:t>, </a:t>
            </a:r>
            <a:r>
              <a:rPr lang="en-US" sz="1600" dirty="0">
                <a:hlinkClick r:id="rId7"/>
              </a:rPr>
              <a:t>https://viamo.io/</a:t>
            </a:r>
            <a:endParaRPr lang="en-US" sz="1600" dirty="0"/>
          </a:p>
          <a:p>
            <a:pPr marL="0" indent="0">
              <a:buNone/>
            </a:pPr>
            <a:endParaRPr lang="en-US" sz="1600" dirty="0"/>
          </a:p>
          <a:p>
            <a:pPr marL="0" indent="0">
              <a:buNone/>
            </a:pPr>
            <a:r>
              <a:rPr lang="fr-FR" sz="1600" b="1" dirty="0"/>
              <a:t>Recherche/mise en œuvre participative à base communautaire</a:t>
            </a:r>
            <a:endParaRPr lang="en-US" sz="1600" b="1" dirty="0"/>
          </a:p>
          <a:p>
            <a:r>
              <a:rPr lang="en-US" sz="1600" u="sng" dirty="0">
                <a:latin typeface="Poppins Light"/>
                <a:cs typeface="Poppins Light"/>
                <a:hlinkClick r:id="rId8"/>
              </a:rPr>
              <a:t>Notes from the field: Health System and Community Partnerships </a:t>
            </a:r>
            <a:r>
              <a:rPr lang="en-US" sz="1600" dirty="0">
                <a:latin typeface="Poppins Light"/>
                <a:cs typeface="Poppins Light"/>
              </a:rPr>
              <a:t>(ARISE) et </a:t>
            </a:r>
            <a:r>
              <a:rPr lang="en-US" sz="1600" u="sng" dirty="0">
                <a:latin typeface="Poppins Light"/>
                <a:cs typeface="Poppins Light"/>
                <a:hlinkClick r:id="rId9"/>
              </a:rPr>
              <a:t>Drivers of Routine Immunization System Performance at the District Level (netdna-ssl.com)</a:t>
            </a:r>
            <a:endParaRPr lang="en-US" sz="1600" dirty="0">
              <a:latin typeface="Poppins Light"/>
              <a:cs typeface="Poppins Light"/>
            </a:endParaRPr>
          </a:p>
          <a:p>
            <a:r>
              <a:rPr lang="en-US" sz="1600" u="sng" dirty="0">
                <a:latin typeface="Poppins Light"/>
                <a:cs typeface="Poppins Light"/>
                <a:hlinkClick r:id="rId10"/>
              </a:rPr>
              <a:t>Collaborative Community Checklists for Immunisation: A Feasibility and Acceptability Study in Rural Myanmar</a:t>
            </a:r>
            <a:endParaRPr lang="en-US" sz="1600" dirty="0">
              <a:latin typeface="Poppins Light"/>
              <a:cs typeface="Poppins Light"/>
            </a:endParaRPr>
          </a:p>
          <a:p>
            <a:r>
              <a:rPr lang="en-US" sz="1600" dirty="0">
                <a:latin typeface="Poppins Light"/>
                <a:cs typeface="Poppins Light"/>
              </a:rPr>
              <a:t>My Village, My Home (</a:t>
            </a:r>
            <a:r>
              <a:rPr lang="en-US" sz="1600" u="sng" dirty="0">
                <a:latin typeface="Poppins Light"/>
                <a:cs typeface="Poppins Light"/>
                <a:hlinkClick r:id="rId11"/>
              </a:rPr>
              <a:t>www.jsi.com</a:t>
            </a:r>
            <a:r>
              <a:rPr lang="en-US" sz="1600" dirty="0">
                <a:latin typeface="Poppins Light"/>
                <a:cs typeface="Poppins Light"/>
              </a:rPr>
              <a:t> – </a:t>
            </a:r>
            <a:r>
              <a:rPr lang="en-US" sz="1600" dirty="0" err="1">
                <a:latin typeface="Poppins Light"/>
                <a:cs typeface="Poppins Light"/>
              </a:rPr>
              <a:t>rechercher</a:t>
            </a:r>
            <a:r>
              <a:rPr lang="en-US" sz="1600" dirty="0">
                <a:latin typeface="Poppins Light"/>
                <a:cs typeface="Poppins Light"/>
              </a:rPr>
              <a:t> “MVMH” pour </a:t>
            </a:r>
            <a:r>
              <a:rPr lang="en-US" sz="1600" dirty="0" err="1">
                <a:latin typeface="Poppins Light"/>
                <a:cs typeface="Poppins Light"/>
              </a:rPr>
              <a:t>trouver</a:t>
            </a:r>
            <a:r>
              <a:rPr lang="en-US" sz="1600" dirty="0">
                <a:latin typeface="Poppins Light"/>
                <a:cs typeface="Poppins Light"/>
              </a:rPr>
              <a:t> des </a:t>
            </a:r>
            <a:r>
              <a:rPr lang="en-US" sz="1600" dirty="0" err="1">
                <a:latin typeface="Poppins Light"/>
                <a:cs typeface="Poppins Light"/>
              </a:rPr>
              <a:t>ressources</a:t>
            </a:r>
            <a:r>
              <a:rPr lang="en-US" sz="1600" dirty="0">
                <a:latin typeface="Poppins Light"/>
                <a:cs typeface="Poppins Light"/>
              </a:rPr>
              <a:t> de </a:t>
            </a:r>
            <a:r>
              <a:rPr lang="en-US" sz="1600" dirty="0" err="1">
                <a:latin typeface="Poppins Light"/>
                <a:cs typeface="Poppins Light"/>
              </a:rPr>
              <a:t>plusieurs</a:t>
            </a:r>
            <a:r>
              <a:rPr lang="en-US" sz="1600" dirty="0">
                <a:latin typeface="Poppins Light"/>
                <a:cs typeface="Poppins Light"/>
              </a:rPr>
              <a:t> pays) &lt;&lt;Mon village, ma </a:t>
            </a:r>
            <a:r>
              <a:rPr lang="en-US" sz="1600" dirty="0" err="1">
                <a:latin typeface="Poppins Light"/>
                <a:cs typeface="Poppins Light"/>
              </a:rPr>
              <a:t>maison</a:t>
            </a:r>
            <a:r>
              <a:rPr lang="en-US" sz="1600" dirty="0">
                <a:latin typeface="Poppins Light"/>
                <a:cs typeface="Poppins Light"/>
              </a:rPr>
              <a:t>&gt;&gt;</a:t>
            </a:r>
            <a:endParaRPr lang="en-US" sz="1600"/>
          </a:p>
          <a:p>
            <a:r>
              <a:rPr lang="en-US" sz="1600" u="sng" dirty="0">
                <a:hlinkClick r:id="rId12"/>
              </a:rPr>
              <a:t>Coordination and Implementation of Child Health Record Redesigns (Home-Based Records) – JSI</a:t>
            </a:r>
            <a:endParaRPr lang="en-US" sz="1600" u="sng" dirty="0"/>
          </a:p>
          <a:p>
            <a:r>
              <a:rPr lang="en-US" sz="1600" dirty="0">
                <a:hlinkClick r:id="rId13"/>
              </a:rPr>
              <a:t>Champion Community Approach</a:t>
            </a:r>
            <a:endParaRPr lang="en-US" sz="1600" dirty="0"/>
          </a:p>
          <a:p>
            <a:r>
              <a:rPr lang="en-US" sz="1600" dirty="0">
                <a:latin typeface="Poppins Light"/>
                <a:cs typeface="Poppins Light"/>
                <a:hlinkClick r:id="rId14"/>
              </a:rPr>
              <a:t>UIFHS (Planifier-Exécuter-Étudier-Agir (PEÉA))</a:t>
            </a:r>
            <a:r>
              <a:rPr lang="en-US" sz="1600" dirty="0">
                <a:latin typeface="Poppins Light"/>
                <a:cs typeface="Poppins Light"/>
              </a:rPr>
              <a:t>  </a:t>
            </a:r>
            <a:endParaRPr lang="en-US" sz="1600" dirty="0"/>
          </a:p>
          <a:p>
            <a:r>
              <a:rPr lang="en-US" sz="1600" u="sng" dirty="0">
                <a:hlinkClick r:id="rId15"/>
              </a:rPr>
              <a:t>Using participatory action research to improve immunization utilization in areas with pockets of unimmunized children in Nigeria | Health Research Policy and Systems | Full Text (biomedcentral.com)</a:t>
            </a:r>
            <a:endParaRPr lang="en-US" sz="1600" dirty="0"/>
          </a:p>
          <a:p>
            <a:pPr marL="0" indent="0">
              <a:buNone/>
            </a:pPr>
            <a:endParaRPr lang="en-US" sz="1600" u="sng" dirty="0"/>
          </a:p>
          <a:p>
            <a:pPr marL="0" indent="0">
              <a:buNone/>
            </a:pPr>
            <a:r>
              <a:rPr lang="en-US" sz="1600" b="1" dirty="0" err="1"/>
              <a:t>Approches</a:t>
            </a:r>
            <a:r>
              <a:rPr lang="en-US" sz="1600" b="1" dirty="0"/>
              <a:t> </a:t>
            </a:r>
            <a:r>
              <a:rPr lang="en-US" sz="1600" b="1" dirty="0" err="1"/>
              <a:t>participatives</a:t>
            </a:r>
            <a:endParaRPr lang="en-US" sz="1600" b="1" dirty="0"/>
          </a:p>
          <a:p>
            <a:r>
              <a:rPr lang="en-US" sz="1600" u="sng" dirty="0">
                <a:hlinkClick r:id="rId16"/>
              </a:rPr>
              <a:t>KIT-Working-Paper_final.pdf</a:t>
            </a:r>
            <a:r>
              <a:rPr lang="en-US" sz="1600" u="sng" dirty="0"/>
              <a:t> </a:t>
            </a:r>
            <a:endParaRPr lang="en-US" sz="1600" dirty="0"/>
          </a:p>
          <a:p>
            <a:r>
              <a:rPr lang="en-US" sz="1600" u="sng" dirty="0"/>
              <a:t>https://www.participatorymethods.org/page/about-participatory-methods</a:t>
            </a:r>
            <a:endParaRPr lang="en-US" sz="1600" dirty="0"/>
          </a:p>
          <a:p>
            <a:r>
              <a:rPr lang="en-US" sz="1600" u="sng" dirty="0">
                <a:hlinkClick r:id="rId17"/>
              </a:rPr>
              <a:t>Impact evaluation of a community engagement intervention in improving childhood immunization coverage: a cluster randomized controlled trial in Assam, India | BMC Public Health | Full Text (biomedcentral.com)</a:t>
            </a:r>
            <a:endParaRPr lang="en-US" sz="1600" u="sng" dirty="0"/>
          </a:p>
          <a:p>
            <a:r>
              <a:rPr lang="en-US" sz="1600" dirty="0"/>
              <a:t>https://busaracenter.org/our-work/more-insights/</a:t>
            </a:r>
            <a:endParaRPr lang="fr-FR" dirty="0"/>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62000" y="547689"/>
            <a:ext cx="1174432" cy="1174432"/>
          </a:xfrm>
          <a:prstGeom prst="rect">
            <a:avLst/>
          </a:prstGeom>
        </p:spPr>
      </p:pic>
    </p:spTree>
    <p:extLst>
      <p:ext uri="{BB962C8B-B14F-4D97-AF65-F5344CB8AC3E}">
        <p14:creationId xmlns:p14="http://schemas.microsoft.com/office/powerpoint/2010/main" val="501075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3352800" y="3924300"/>
            <a:ext cx="118872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9000" b="1" dirty="0">
                <a:solidFill>
                  <a:srgbClr val="0B81D5"/>
                </a:solidFill>
                <a:latin typeface="Poppins ExtraBold" pitchFamily="2" charset="77"/>
                <a:cs typeface="Poppins ExtraBold" pitchFamily="2" charset="77"/>
              </a:rPr>
              <a:t>Diapositives </a:t>
            </a:r>
            <a:r>
              <a:rPr lang="en-US" sz="9000" b="1" dirty="0" err="1">
                <a:solidFill>
                  <a:srgbClr val="0B81D5"/>
                </a:solidFill>
                <a:latin typeface="Poppins ExtraBold" pitchFamily="2" charset="77"/>
                <a:cs typeface="Poppins ExtraBold" pitchFamily="2" charset="77"/>
              </a:rPr>
              <a:t>supplémentaires</a:t>
            </a:r>
            <a:endParaRPr lang="en-US" sz="9000" b="1" dirty="0">
              <a:solidFill>
                <a:srgbClr val="0B81D5"/>
              </a:solidFill>
              <a:latin typeface="Poppins ExtraBold" pitchFamily="2" charset="77"/>
              <a:cs typeface="Poppins ExtraBold" pitchFamily="2" charset="77"/>
            </a:endParaRPr>
          </a:p>
        </p:txBody>
      </p:sp>
    </p:spTree>
    <p:extLst>
      <p:ext uri="{BB962C8B-B14F-4D97-AF65-F5344CB8AC3E}">
        <p14:creationId xmlns:p14="http://schemas.microsoft.com/office/powerpoint/2010/main" val="2767996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1257300" y="3467100"/>
            <a:ext cx="87249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dirty="0">
                <a:solidFill>
                  <a:schemeClr val="bg1"/>
                </a:solidFill>
                <a:latin typeface="Poppins ExtraBold" pitchFamily="2" charset="77"/>
                <a:cs typeface="Poppins ExtraBold" pitchFamily="2" charset="77"/>
              </a:rPr>
              <a:t>Travail de Groupe</a:t>
            </a: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1604254"/>
            <a:ext cx="7086600" cy="7086600"/>
          </a:xfrm>
          <a:prstGeom prst="rect">
            <a:avLst/>
          </a:prstGeom>
        </p:spPr>
      </p:pic>
    </p:spTree>
    <p:extLst>
      <p:ext uri="{BB962C8B-B14F-4D97-AF65-F5344CB8AC3E}">
        <p14:creationId xmlns:p14="http://schemas.microsoft.com/office/powerpoint/2010/main" val="1034722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4000" dirty="0"/>
              <a:t>Étude de cas : Application des approches participatives de S&amp;E à la communication sur la vaccination </a:t>
            </a:r>
            <a:endParaRPr lang="en-US" sz="4000" dirty="0"/>
          </a:p>
        </p:txBody>
      </p:sp>
      <p:sp>
        <p:nvSpPr>
          <p:cNvPr id="3" name="Content Placeholder 2"/>
          <p:cNvSpPr>
            <a:spLocks noGrp="1"/>
          </p:cNvSpPr>
          <p:nvPr>
            <p:ph sz="half" idx="1"/>
          </p:nvPr>
        </p:nvSpPr>
        <p:spPr/>
        <p:txBody>
          <a:bodyPr>
            <a:noAutofit/>
          </a:bodyPr>
          <a:lstStyle/>
          <a:p>
            <a:pPr marL="0" indent="0">
              <a:lnSpc>
                <a:spcPct val="120000"/>
              </a:lnSpc>
              <a:spcAft>
                <a:spcPts val="600"/>
              </a:spcAft>
              <a:buNone/>
            </a:pPr>
            <a:r>
              <a:rPr lang="fr-FR" sz="1900" dirty="0">
                <a:latin typeface="Poppins Light" panose="020B0604020202020204" charset="0"/>
                <a:cs typeface="Poppins Light" panose="020B0604020202020204" charset="0"/>
              </a:rPr>
              <a:t>Le district périurbain X a une couverture DPT1 inférieure à celle des districts voisins et a du mal à avoir une couverture DPT3 supérieure à 80%. Dix établissements de santé du district ont la plus faible couverture DPT1. Une analyse de la situation en matière de vaccination et un examen des données ont été menés avec ces établissements de santé et quelques dirigeants communautaires locaux. L'une des principales conclusions est que des OSC effectuent des visites à domicile pour la santé reproductive et maternelle dans le district, mais qu'elles ne se sont pas engagées dans les services d'immunisation. </a:t>
            </a:r>
          </a:p>
          <a:p>
            <a:pPr marL="0" indent="0">
              <a:lnSpc>
                <a:spcPct val="120000"/>
              </a:lnSpc>
              <a:spcAft>
                <a:spcPts val="600"/>
              </a:spcAft>
              <a:buNone/>
            </a:pPr>
            <a:r>
              <a:rPr lang="fr-FR" sz="1900" dirty="0">
                <a:latin typeface="Poppins Light" panose="020B0604020202020204" charset="0"/>
                <a:cs typeface="Poppins Light" panose="020B0604020202020204" charset="0"/>
              </a:rPr>
              <a:t>L'année dernière, le district a pu utiliser les ressources de la micro planification pour engager 4 de ces OSC dans la vaccination et pour fournir des </a:t>
            </a:r>
            <a:r>
              <a:rPr lang="fr-FR" sz="1900" dirty="0" err="1">
                <a:latin typeface="Poppins Light" panose="020B0604020202020204" charset="0"/>
                <a:cs typeface="Poppins Light" panose="020B0604020202020204" charset="0"/>
              </a:rPr>
              <a:t>perdiems</a:t>
            </a:r>
            <a:r>
              <a:rPr lang="fr-FR" sz="1900" dirty="0">
                <a:latin typeface="Poppins Light" panose="020B0604020202020204" charset="0"/>
                <a:cs typeface="Poppins Light" panose="020B0604020202020204" charset="0"/>
              </a:rPr>
              <a:t> aux mobilisateurs communautaires. Ils se sont concentrés en particulier sur (1) plusieurs nouveaux établissements urbains denses et (2) sur 3 établissements plus éloignés qui ont des sites de proximité à 10 km mais qui ont eu du mal à trouver les fonds nécessaires pour organiser toutes les sessions prévues. </a:t>
            </a:r>
          </a:p>
          <a:p>
            <a:pPr marL="0" indent="0">
              <a:lnSpc>
                <a:spcPct val="120000"/>
              </a:lnSpc>
              <a:spcAft>
                <a:spcPts val="600"/>
              </a:spcAft>
              <a:buNone/>
            </a:pPr>
            <a:r>
              <a:rPr lang="fr-FR" sz="1900" dirty="0">
                <a:latin typeface="Poppins Light" panose="020B0604020202020204" charset="0"/>
                <a:cs typeface="Poppins Light" panose="020B0604020202020204" charset="0"/>
              </a:rPr>
              <a:t>Les établissements ont organisé des formations interactives d'une journée avec les OSC et les mobilisateurs communautaires sur le calendrier de vaccination et sur la manière de comprendre les cartes de vaccination et de faire des rappels. Ils ont également passé en revue leurs registres communautaires (chaque mobilisateur est responsable de 50 à 100 ménages). Les établissements se sont engagés à organiser des réunions mensuelles d'une heure avec les OSC et les mobilisateurs communautaires, notamment pour comparer les registres des ménages et des femmes enceintes avec les registres de vaccination. Plusieurs des mobilisateurs communautaires ne disposent que de téléphones portables de base. Ils ont communiqué par SMS, mais ni les mobilisateurs ni les établissements de santé ne disposent de fonds pour l’achat des forfaits pour les données.</a:t>
            </a:r>
            <a:endParaRPr lang="en-US" sz="1900" dirty="0">
              <a:latin typeface="Poppins Light" panose="020B0604020202020204" charset="0"/>
              <a:cs typeface="Poppins Light" panose="020B0604020202020204" charset="0"/>
            </a:endParaRPr>
          </a:p>
          <a:p>
            <a:pPr marL="0" indent="0">
              <a:lnSpc>
                <a:spcPct val="120000"/>
              </a:lnSpc>
              <a:spcAft>
                <a:spcPts val="600"/>
              </a:spcAft>
              <a:buNone/>
            </a:pPr>
            <a:r>
              <a:rPr lang="fr-FR" sz="1900" dirty="0">
                <a:latin typeface="Poppins Light" panose="020B0604020202020204" charset="0"/>
                <a:cs typeface="Poppins Light" panose="020B0604020202020204" charset="0"/>
              </a:rPr>
              <a:t>Au cours des neuf derniers mois, les établissements de santé qui avaient la plus faible couverture DPT1 (y compris les trois établissements les plus éloignés) ont vu leur taux de participation mensuel aux séances de vaccination augmenter.  Ils doivent être en mesure de démontrer que l'engagement de la communauté et des OSC y contribue, afin de pouvoir continuer à plaider en faveur de ces ressources pour assurer une meilleure couverture dans les années à venir.</a:t>
            </a:r>
          </a:p>
          <a:p>
            <a:pPr marL="0" indent="0">
              <a:lnSpc>
                <a:spcPct val="120000"/>
              </a:lnSpc>
              <a:spcAft>
                <a:spcPts val="600"/>
              </a:spcAft>
              <a:buNone/>
            </a:pPr>
            <a:endParaRPr lang="en-US" sz="1900" dirty="0">
              <a:latin typeface="Poppins Light" panose="020B0604020202020204" charset="0"/>
              <a:cs typeface="Poppins Light" panose="020B0604020202020204" charset="0"/>
            </a:endParaRPr>
          </a:p>
        </p:txBody>
      </p:sp>
    </p:spTree>
    <p:extLst>
      <p:ext uri="{BB962C8B-B14F-4D97-AF65-F5344CB8AC3E}">
        <p14:creationId xmlns:p14="http://schemas.microsoft.com/office/powerpoint/2010/main" val="2599881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sz="4400" dirty="0">
                <a:solidFill>
                  <a:schemeClr val="tx1"/>
                </a:solidFill>
              </a:rPr>
              <a:t>Dans votre groupe de discussion, discutez et répondez dans </a:t>
            </a:r>
            <a:r>
              <a:rPr lang="fr-FR" sz="4400" dirty="0" err="1">
                <a:solidFill>
                  <a:schemeClr val="tx1"/>
                </a:solidFill>
              </a:rPr>
              <a:t>Slido</a:t>
            </a:r>
            <a:r>
              <a:rPr lang="fr-FR" sz="4400" dirty="0">
                <a:solidFill>
                  <a:schemeClr val="tx1"/>
                </a:solidFill>
              </a:rPr>
              <a:t> aux questions suivantes :</a:t>
            </a:r>
            <a:endParaRPr lang="en-US" sz="4400" dirty="0">
              <a:solidFill>
                <a:schemeClr val="tx1"/>
              </a:solidFill>
            </a:endParaRPr>
          </a:p>
        </p:txBody>
      </p:sp>
      <p:sp>
        <p:nvSpPr>
          <p:cNvPr id="3" name="Content Placeholder 2"/>
          <p:cNvSpPr>
            <a:spLocks noGrp="1"/>
          </p:cNvSpPr>
          <p:nvPr>
            <p:ph sz="half" idx="1"/>
          </p:nvPr>
        </p:nvSpPr>
        <p:spPr>
          <a:xfrm>
            <a:off x="762000" y="2095500"/>
            <a:ext cx="16992600" cy="7170738"/>
          </a:xfrm>
        </p:spPr>
        <p:txBody>
          <a:bodyPr>
            <a:normAutofit/>
          </a:bodyPr>
          <a:lstStyle/>
          <a:p>
            <a:pPr marL="771525" indent="-771525">
              <a:lnSpc>
                <a:spcPct val="114000"/>
              </a:lnSpc>
              <a:spcAft>
                <a:spcPts val="900"/>
              </a:spcAft>
              <a:buFont typeface="+mj-lt"/>
              <a:buAutoNum type="arabicPeriod"/>
            </a:pPr>
            <a:r>
              <a:rPr lang="fr-FR"/>
              <a:t>Quelles </a:t>
            </a:r>
            <a:r>
              <a:rPr lang="fr-FR" b="1" dirty="0"/>
              <a:t>activités participatives </a:t>
            </a:r>
            <a:r>
              <a:rPr lang="fr-FR" dirty="0"/>
              <a:t>ont été utilisées dans le district X pour relever les défis de la vaccination ?</a:t>
            </a:r>
          </a:p>
          <a:p>
            <a:pPr marL="771525" indent="-771525">
              <a:lnSpc>
                <a:spcPct val="114000"/>
              </a:lnSpc>
              <a:spcAft>
                <a:spcPts val="900"/>
              </a:spcAft>
              <a:buFont typeface="+mj-lt"/>
              <a:buAutoNum type="arabicPeriod"/>
            </a:pPr>
            <a:r>
              <a:rPr lang="fr-FR" dirty="0"/>
              <a:t>Quelles sont </a:t>
            </a:r>
            <a:r>
              <a:rPr lang="fr-FR" b="1" dirty="0"/>
              <a:t>les approches participatives de suivi et d'évaluation à faibles ressources </a:t>
            </a:r>
            <a:r>
              <a:rPr lang="fr-FR" dirty="0"/>
              <a:t>que le district X pourrait utiliser </a:t>
            </a:r>
            <a:r>
              <a:rPr lang="fr-FR" b="1" dirty="0"/>
              <a:t>au cours des six prochains mois </a:t>
            </a:r>
            <a:r>
              <a:rPr lang="fr-FR" dirty="0"/>
              <a:t>pour démontrer la contribution de la communication et de l'engagement communautaire à l'augmentation de la fréquence et du taux de vaccination ? </a:t>
            </a:r>
          </a:p>
          <a:p>
            <a:pPr marL="771525" indent="-771525">
              <a:lnSpc>
                <a:spcPct val="114000"/>
              </a:lnSpc>
              <a:spcAft>
                <a:spcPts val="900"/>
              </a:spcAft>
              <a:buFont typeface="+mj-lt"/>
              <a:buAutoNum type="arabicPeriod"/>
            </a:pPr>
            <a:r>
              <a:rPr lang="fr-FR" dirty="0"/>
              <a:t>Comment le district X pourrait-il intégrer </a:t>
            </a:r>
            <a:r>
              <a:rPr lang="fr-FR" b="1" dirty="0"/>
              <a:t>un suivi numérique </a:t>
            </a:r>
            <a:r>
              <a:rPr lang="fr-FR" dirty="0"/>
              <a:t>dans ses activités, étant donné les limites du financement des minutes de données ? Que pourraient-ils suggérer dans leur </a:t>
            </a:r>
            <a:r>
              <a:rPr lang="fr-FR" dirty="0" err="1"/>
              <a:t>microplanification</a:t>
            </a:r>
            <a:r>
              <a:rPr lang="fr-FR" dirty="0"/>
              <a:t> pour plaider en faveur de ressources supplémentaires pour le S&amp;E numérique et pour </a:t>
            </a:r>
            <a:r>
              <a:rPr lang="fr-FR" b="1" dirty="0"/>
              <a:t>soutenir le S&amp;E </a:t>
            </a:r>
            <a:r>
              <a:rPr lang="fr-FR" dirty="0"/>
              <a:t>de ces activités </a:t>
            </a:r>
            <a:r>
              <a:rPr lang="fr-FR" b="1" dirty="0"/>
              <a:t>pendant au moins deux années supplémentaires </a:t>
            </a:r>
            <a:r>
              <a:rPr lang="fr-FR" dirty="0"/>
              <a:t>?</a:t>
            </a:r>
            <a:endParaRPr lang="en-US" dirty="0"/>
          </a:p>
        </p:txBody>
      </p:sp>
    </p:spTree>
    <p:extLst>
      <p:ext uri="{BB962C8B-B14F-4D97-AF65-F5344CB8AC3E}">
        <p14:creationId xmlns:p14="http://schemas.microsoft.com/office/powerpoint/2010/main" val="394714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Plan de présentation</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lIns="91440" tIns="45720" rIns="91440" bIns="45720" anchor="t"/>
          <a:lstStyle/>
          <a:p>
            <a:pPr>
              <a:lnSpc>
                <a:spcPct val="114000"/>
              </a:lnSpc>
              <a:spcAft>
                <a:spcPts val="600"/>
              </a:spcAft>
            </a:pPr>
            <a:r>
              <a:rPr lang="fr-FR" dirty="0"/>
              <a:t>Explication du suivi et de l'évaluation participatifs et de leur application à la communication et à la demande de vaccination</a:t>
            </a:r>
          </a:p>
          <a:p>
            <a:pPr>
              <a:lnSpc>
                <a:spcPct val="114000"/>
              </a:lnSpc>
              <a:spcAft>
                <a:spcPts val="600"/>
              </a:spcAft>
            </a:pPr>
            <a:r>
              <a:rPr lang="fr-FR" dirty="0"/>
              <a:t>Description de plusieurs approches participatives dans le contexte de la vaccination</a:t>
            </a:r>
          </a:p>
          <a:p>
            <a:pPr>
              <a:lnSpc>
                <a:spcPct val="114000"/>
              </a:lnSpc>
              <a:spcAft>
                <a:spcPts val="600"/>
              </a:spcAft>
            </a:pPr>
            <a:r>
              <a:rPr lang="fr-FR" dirty="0">
                <a:latin typeface="Poppins Light"/>
                <a:cs typeface="Poppins Light"/>
              </a:rPr>
              <a:t>Trois exemples nationaux de différentes approches de S&amp;E participatifs</a:t>
            </a:r>
            <a:endParaRPr lang="fr-FR" dirty="0"/>
          </a:p>
          <a:p>
            <a:pPr>
              <a:lnSpc>
                <a:spcPct val="114000"/>
              </a:lnSpc>
              <a:spcAft>
                <a:spcPts val="600"/>
              </a:spcAft>
            </a:pPr>
            <a:r>
              <a:rPr lang="fr-FR" dirty="0"/>
              <a:t>Résumé et moyens d'appliquer le S&amp;E participatif</a:t>
            </a:r>
            <a:endParaRPr lang="en-US" dirty="0"/>
          </a:p>
          <a:p>
            <a:pPr>
              <a:lnSpc>
                <a:spcPct val="114000"/>
              </a:lnSpc>
              <a:spcAft>
                <a:spcPts val="600"/>
              </a:spcAft>
            </a:pPr>
            <a:endParaRPr lang="fr-FR" dirty="0"/>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Tree>
    <p:extLst>
      <p:ext uri="{BB962C8B-B14F-4D97-AF65-F5344CB8AC3E}">
        <p14:creationId xmlns:p14="http://schemas.microsoft.com/office/powerpoint/2010/main" val="3515881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dirty="0"/>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9372600" cy="7246938"/>
          </a:xfrm>
        </p:spPr>
        <p:txBody>
          <a:bodyPr lIns="91440" tIns="45720" rIns="91440" bIns="45720" anchor="t"/>
          <a:lstStyle/>
          <a:p>
            <a:pPr marL="0" indent="0">
              <a:lnSpc>
                <a:spcPct val="114000"/>
              </a:lnSpc>
              <a:buNone/>
            </a:pPr>
            <a:r>
              <a:rPr lang="fr-FR" dirty="0">
                <a:ea typeface="Calibri"/>
                <a:cs typeface="Calibri"/>
              </a:rPr>
              <a:t>A la fin de cette session, les participants seront capables de..</a:t>
            </a:r>
          </a:p>
          <a:p>
            <a:pPr>
              <a:lnSpc>
                <a:spcPct val="114000"/>
              </a:lnSpc>
            </a:pPr>
            <a:r>
              <a:rPr lang="fr-FR" dirty="0">
                <a:ea typeface="Calibri"/>
                <a:cs typeface="Calibri"/>
              </a:rPr>
              <a:t>Décrire au moins 3 approches participatives différentes de suivi et d'évaluation qui peuvent être utilisées pour les communications relatives à la vaccination.</a:t>
            </a:r>
          </a:p>
          <a:p>
            <a:pPr>
              <a:lnSpc>
                <a:spcPct val="114000"/>
              </a:lnSpc>
            </a:pPr>
            <a:r>
              <a:rPr lang="fr-FR" dirty="0">
                <a:ea typeface="Calibri"/>
                <a:cs typeface="Calibri"/>
              </a:rPr>
              <a:t>Sélectionner les approches participatives qui peuvent être utilisées pour le suivi et l'évaluation des programmes de vaccination qu'ils soutiennent.</a:t>
            </a:r>
          </a:p>
          <a:p>
            <a:pPr>
              <a:lnSpc>
                <a:spcPct val="114000"/>
              </a:lnSpc>
            </a:pPr>
            <a:r>
              <a:rPr lang="fr-FR" dirty="0">
                <a:latin typeface="Poppins Light"/>
                <a:ea typeface="Calibri"/>
                <a:cs typeface="Calibri"/>
              </a:rPr>
              <a:t>Élaborer des scénarios de S&amp;E participatif sur la base d'exemples.</a:t>
            </a:r>
          </a:p>
          <a:p>
            <a:pPr>
              <a:lnSpc>
                <a:spcPct val="114000"/>
              </a:lnSpc>
            </a:pPr>
            <a:endParaRPr lang="en-US" dirty="0">
              <a:ea typeface="Calibri"/>
              <a:cs typeface="Calibri"/>
            </a:endParaRP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pic>
        <p:nvPicPr>
          <p:cNvPr id="5" name="Picture 4" descr="Text&#10;&#10;Description automatically generated">
            <a:extLst>
              <a:ext uri="{FF2B5EF4-FFF2-40B4-BE49-F238E27FC236}">
                <a16:creationId xmlns:a16="http://schemas.microsoft.com/office/drawing/2014/main" id="{BC6A73B4-E2D9-9D35-C4CA-BD4924B47D06}"/>
              </a:ext>
            </a:extLst>
          </p:cNvPr>
          <p:cNvPicPr>
            <a:picLocks noChangeAspect="1"/>
          </p:cNvPicPr>
          <p:nvPr/>
        </p:nvPicPr>
        <p:blipFill>
          <a:blip r:embed="rId4"/>
          <a:stretch>
            <a:fillRect/>
          </a:stretch>
        </p:blipFill>
        <p:spPr>
          <a:xfrm>
            <a:off x="10017708" y="2247900"/>
            <a:ext cx="7759735" cy="6172200"/>
          </a:xfrm>
          <a:prstGeom prst="rect">
            <a:avLst/>
          </a:prstGeom>
        </p:spPr>
      </p:pic>
      <p:sp>
        <p:nvSpPr>
          <p:cNvPr id="4" name="TextBox 3">
            <a:extLst>
              <a:ext uri="{FF2B5EF4-FFF2-40B4-BE49-F238E27FC236}">
                <a16:creationId xmlns:a16="http://schemas.microsoft.com/office/drawing/2014/main" id="{26CC9143-0DA5-D93F-0C99-59268FEEFBAC}"/>
              </a:ext>
            </a:extLst>
          </p:cNvPr>
          <p:cNvSpPr txBox="1"/>
          <p:nvPr/>
        </p:nvSpPr>
        <p:spPr>
          <a:xfrm>
            <a:off x="10436974" y="7732359"/>
            <a:ext cx="370419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mn-lt"/>
                <a:cs typeface="+mn-lt"/>
              </a:rPr>
              <a:t>Membres</a:t>
            </a:r>
            <a:r>
              <a:rPr lang="en-US" b="1" dirty="0">
                <a:ea typeface="+mn-lt"/>
                <a:cs typeface="+mn-lt"/>
              </a:rPr>
              <a:t> de la </a:t>
            </a:r>
            <a:r>
              <a:rPr lang="en-US" b="1" dirty="0" err="1">
                <a:ea typeface="+mn-lt"/>
                <a:cs typeface="+mn-lt"/>
              </a:rPr>
              <a:t>communauté</a:t>
            </a:r>
            <a:r>
              <a:rPr lang="en-US" b="1" dirty="0">
                <a:ea typeface="+mn-lt"/>
                <a:cs typeface="+mn-lt"/>
              </a:rPr>
              <a:t> </a:t>
            </a:r>
            <a:r>
              <a:rPr lang="en-US" b="1" dirty="0" err="1">
                <a:ea typeface="+mn-lt"/>
                <a:cs typeface="+mn-lt"/>
              </a:rPr>
              <a:t>utlisent</a:t>
            </a:r>
            <a:endParaRPr lang="en-US" b="1" dirty="0" err="1"/>
          </a:p>
        </p:txBody>
      </p:sp>
    </p:spTree>
    <p:extLst>
      <p:ext uri="{BB962C8B-B14F-4D97-AF65-F5344CB8AC3E}">
        <p14:creationId xmlns:p14="http://schemas.microsoft.com/office/powerpoint/2010/main" val="249842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dirty="0"/>
              <a:t>Définitions</a:t>
            </a:r>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654051"/>
            <a:ext cx="1014080" cy="83915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271850527"/>
              </p:ext>
            </p:extLst>
          </p:nvPr>
        </p:nvGraphicFramePr>
        <p:xfrm>
          <a:off x="1825925" y="2728105"/>
          <a:ext cx="14254080" cy="5399516"/>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val="3817577206"/>
                    </a:ext>
                  </a:extLst>
                </a:gridCol>
                <a:gridCol w="10520280">
                  <a:extLst>
                    <a:ext uri="{9D8B030D-6E8A-4147-A177-3AD203B41FA5}">
                      <a16:colId xmlns:a16="http://schemas.microsoft.com/office/drawing/2014/main" val="1969764743"/>
                    </a:ext>
                  </a:extLst>
                </a:gridCol>
              </a:tblGrid>
              <a:tr h="1647026">
                <a:tc>
                  <a:txBody>
                    <a:bodyPr/>
                    <a:lstStyle/>
                    <a:p>
                      <a:r>
                        <a:rPr lang="en-US" sz="2400" dirty="0" err="1">
                          <a:latin typeface="Poppins" panose="020B0604020202020204" charset="0"/>
                          <a:cs typeface="Poppins" panose="020B0604020202020204" charset="0"/>
                        </a:rPr>
                        <a:t>Participatif</a:t>
                      </a:r>
                      <a:r>
                        <a:rPr lang="en-US" sz="2400" dirty="0">
                          <a:latin typeface="Poppins" panose="020B0604020202020204" charset="0"/>
                          <a:cs typeface="Poppins" panose="020B0604020202020204" charset="0"/>
                        </a:rPr>
                        <a:t>(</a:t>
                      </a:r>
                      <a:r>
                        <a:rPr lang="en-US" sz="2400" dirty="0" err="1">
                          <a:latin typeface="Poppins" panose="020B0604020202020204" charset="0"/>
                          <a:cs typeface="Poppins" panose="020B0604020202020204" charset="0"/>
                        </a:rPr>
                        <a:t>ve</a:t>
                      </a:r>
                      <a:r>
                        <a:rPr lang="en-US" sz="2400" dirty="0">
                          <a:latin typeface="Poppins" panose="020B0604020202020204" charset="0"/>
                          <a:cs typeface="Poppins" panose="020B0604020202020204" charset="0"/>
                        </a:rPr>
                        <a:t>)</a:t>
                      </a:r>
                    </a:p>
                  </a:txBody>
                  <a:tcPr/>
                </a:tc>
                <a:tc>
                  <a:txBody>
                    <a:bodyPr/>
                    <a:lstStyle/>
                    <a:p>
                      <a:r>
                        <a:rPr lang="fr-FR" sz="2400" dirty="0">
                          <a:latin typeface="Poppins"/>
                          <a:cs typeface="Poppins"/>
                        </a:rPr>
                        <a:t>Ce qui offre la possibilité d'une collaboration et d'un engagement individuel et collectif</a:t>
                      </a:r>
                      <a:endParaRPr lang="en-US" sz="2400" dirty="0">
                        <a:latin typeface="Poppins"/>
                        <a:cs typeface="Poppins"/>
                      </a:endParaRPr>
                    </a:p>
                  </a:txBody>
                  <a:tcPr/>
                </a:tc>
                <a:extLst>
                  <a:ext uri="{0D108BD9-81ED-4DB2-BD59-A6C34878D82A}">
                    <a16:rowId xmlns:a16="http://schemas.microsoft.com/office/drawing/2014/main" val="3411964054"/>
                  </a:ext>
                </a:extLst>
              </a:tr>
              <a:tr h="862641">
                <a:tc>
                  <a:txBody>
                    <a:bodyPr/>
                    <a:lstStyle/>
                    <a:p>
                      <a:r>
                        <a:rPr lang="en-US" sz="2400" dirty="0" err="1">
                          <a:latin typeface="Poppins" panose="020B0604020202020204" charset="0"/>
                          <a:cs typeface="Poppins" panose="020B0604020202020204" charset="0"/>
                        </a:rPr>
                        <a:t>Intéractif</a:t>
                      </a:r>
                      <a:r>
                        <a:rPr lang="en-US" sz="2400" dirty="0">
                          <a:latin typeface="Poppins" panose="020B0604020202020204" charset="0"/>
                          <a:cs typeface="Poppins" panose="020B0604020202020204" charset="0"/>
                        </a:rPr>
                        <a:t> (</a:t>
                      </a:r>
                      <a:r>
                        <a:rPr lang="en-US" sz="2400" dirty="0" err="1">
                          <a:latin typeface="Poppins" panose="020B0604020202020204" charset="0"/>
                          <a:cs typeface="Poppins" panose="020B0604020202020204" charset="0"/>
                        </a:rPr>
                        <a:t>ve</a:t>
                      </a:r>
                      <a:r>
                        <a:rPr lang="en-US" sz="2400" dirty="0">
                          <a:latin typeface="Poppins" panose="020B0604020202020204" charset="0"/>
                          <a:cs typeface="Poppins" panose="020B0604020202020204" charset="0"/>
                        </a:rPr>
                        <a:t>)</a:t>
                      </a:r>
                    </a:p>
                  </a:txBody>
                  <a:tcPr/>
                </a:tc>
                <a:tc>
                  <a:txBody>
                    <a:bodyPr/>
                    <a:lstStyle/>
                    <a:p>
                      <a:r>
                        <a:rPr lang="fr-FR" sz="2400" dirty="0">
                          <a:latin typeface="Poppins" panose="020B0604020202020204" charset="0"/>
                          <a:cs typeface="Poppins" panose="020B0604020202020204" charset="0"/>
                        </a:rPr>
                        <a:t>permettant un flux bidirectionnel d'informations et d'échanges</a:t>
                      </a:r>
                      <a:endParaRPr lang="en-US" sz="2400" dirty="0">
                        <a:latin typeface="Poppins" panose="020B0604020202020204" charset="0"/>
                        <a:cs typeface="Poppins" panose="020B0604020202020204" charset="0"/>
                      </a:endParaRPr>
                    </a:p>
                  </a:txBody>
                  <a:tcPr/>
                </a:tc>
                <a:extLst>
                  <a:ext uri="{0D108BD9-81ED-4DB2-BD59-A6C34878D82A}">
                    <a16:rowId xmlns:a16="http://schemas.microsoft.com/office/drawing/2014/main" val="823972106"/>
                  </a:ext>
                </a:extLst>
              </a:tr>
              <a:tr h="1725283">
                <a:tc>
                  <a:txBody>
                    <a:bodyPr/>
                    <a:lstStyle/>
                    <a:p>
                      <a:r>
                        <a:rPr lang="en-US" sz="2400" dirty="0" err="1">
                          <a:latin typeface="Poppins" panose="020B0604020202020204" charset="0"/>
                          <a:cs typeface="Poppins" panose="020B0604020202020204" charset="0"/>
                        </a:rPr>
                        <a:t>Extractif</a:t>
                      </a:r>
                      <a:r>
                        <a:rPr lang="en-US" sz="2400" dirty="0">
                          <a:latin typeface="Poppins" panose="020B0604020202020204" charset="0"/>
                          <a:cs typeface="Poppins" panose="020B0604020202020204" charset="0"/>
                        </a:rPr>
                        <a:t>(</a:t>
                      </a:r>
                      <a:r>
                        <a:rPr lang="en-US" sz="2400" dirty="0" err="1">
                          <a:latin typeface="Poppins" panose="020B0604020202020204" charset="0"/>
                          <a:cs typeface="Poppins" panose="020B0604020202020204" charset="0"/>
                        </a:rPr>
                        <a:t>ve</a:t>
                      </a:r>
                      <a:r>
                        <a:rPr lang="en-US" sz="2400" dirty="0">
                          <a:latin typeface="Poppins" panose="020B0604020202020204" charset="0"/>
                          <a:cs typeface="Poppins" panose="020B060402020202020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latin typeface="Poppins" panose="020B0604020202020204" charset="0"/>
                          <a:cs typeface="Poppins" panose="020B0604020202020204" charset="0"/>
                        </a:rPr>
                        <a:t>la collecte d'informations ou de données qui peut s'inscrire à tort dans des systèmes de pouvoir ou de hiérarchie qui privilégient souvent les connaissances techniques et scientifiques par rapport aux connaissances locales et culturelles</a:t>
                      </a:r>
                      <a:endParaRPr lang="en-US" sz="2400" i="1" dirty="0">
                        <a:highlight>
                          <a:srgbClr val="FFFF00"/>
                        </a:highlight>
                        <a:latin typeface="Poppins" panose="020B0604020202020204" charset="0"/>
                        <a:ea typeface="Calibri" panose="020F0502020204030204"/>
                        <a:cs typeface="Poppins" panose="020B0604020202020204" charset="0"/>
                      </a:endParaRPr>
                    </a:p>
                  </a:txBody>
                  <a:tcPr/>
                </a:tc>
                <a:extLst>
                  <a:ext uri="{0D108BD9-81ED-4DB2-BD59-A6C34878D82A}">
                    <a16:rowId xmlns:a16="http://schemas.microsoft.com/office/drawing/2014/main" val="3159636974"/>
                  </a:ext>
                </a:extLst>
              </a:tr>
              <a:tr h="1164566">
                <a:tc>
                  <a:txBody>
                    <a:bodyPr/>
                    <a:lstStyle/>
                    <a:p>
                      <a:r>
                        <a:rPr lang="en-US" sz="2400" dirty="0" err="1">
                          <a:latin typeface="Poppins" panose="020B0604020202020204" charset="0"/>
                          <a:cs typeface="Poppins" panose="020B0604020202020204" charset="0"/>
                        </a:rPr>
                        <a:t>Amélioration</a:t>
                      </a:r>
                      <a:r>
                        <a:rPr lang="en-US" sz="2400" dirty="0">
                          <a:latin typeface="Poppins" panose="020B0604020202020204" charset="0"/>
                          <a:cs typeface="Poppins" panose="020B0604020202020204" charset="0"/>
                        </a:rPr>
                        <a:t> de la </a:t>
                      </a:r>
                      <a:r>
                        <a:rPr lang="en-US" sz="2400" dirty="0" err="1">
                          <a:latin typeface="Poppins" panose="020B0604020202020204" charset="0"/>
                          <a:cs typeface="Poppins" panose="020B0604020202020204" charset="0"/>
                        </a:rPr>
                        <a:t>qualité</a:t>
                      </a:r>
                      <a:r>
                        <a:rPr lang="en-US" sz="2400" dirty="0">
                          <a:latin typeface="Poppins" panose="020B0604020202020204" charset="0"/>
                          <a:cs typeface="Poppins" panose="020B0604020202020204" charset="0"/>
                        </a:rPr>
                        <a:t> </a:t>
                      </a:r>
                    </a:p>
                  </a:txBody>
                  <a:tcPr/>
                </a:tc>
                <a:tc>
                  <a:txBody>
                    <a:bodyPr/>
                    <a:lstStyle/>
                    <a:p>
                      <a:r>
                        <a:rPr lang="fr-FR" sz="2400" dirty="0">
                          <a:latin typeface="Poppins"/>
                          <a:cs typeface="Poppins"/>
                        </a:rPr>
                        <a:t>approche systématique utilisant des méthodes spécifiques pour améliorer la qualité ; parvenir à une amélioration réussie et durable</a:t>
                      </a:r>
                      <a:endParaRPr lang="en-US" sz="2400" dirty="0">
                        <a:latin typeface="Poppins"/>
                        <a:cs typeface="Poppins"/>
                      </a:endParaRPr>
                    </a:p>
                  </a:txBody>
                  <a:tcPr/>
                </a:tc>
                <a:extLst>
                  <a:ext uri="{0D108BD9-81ED-4DB2-BD59-A6C34878D82A}">
                    <a16:rowId xmlns:a16="http://schemas.microsoft.com/office/drawing/2014/main" val="1043539137"/>
                  </a:ext>
                </a:extLst>
              </a:tr>
            </a:tbl>
          </a:graphicData>
        </a:graphic>
      </p:graphicFrame>
    </p:spTree>
    <p:extLst>
      <p:ext uri="{BB962C8B-B14F-4D97-AF65-F5344CB8AC3E}">
        <p14:creationId xmlns:p14="http://schemas.microsoft.com/office/powerpoint/2010/main" val="175046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6BC3-7DCF-4366-BCA6-3DBD93FEF602}"/>
              </a:ext>
            </a:extLst>
          </p:cNvPr>
          <p:cNvSpPr>
            <a:spLocks noGrp="1"/>
          </p:cNvSpPr>
          <p:nvPr>
            <p:ph type="title"/>
          </p:nvPr>
        </p:nvSpPr>
        <p:spPr>
          <a:xfrm>
            <a:off x="762000" y="547689"/>
            <a:ext cx="12268200" cy="1166812"/>
          </a:xfrm>
        </p:spPr>
        <p:txBody>
          <a:bodyPr lIns="91440" tIns="45720" rIns="91440" bIns="45720" anchor="t">
            <a:normAutofit/>
          </a:bodyPr>
          <a:lstStyle/>
          <a:p>
            <a:r>
              <a:rPr lang="fr-FR" sz="3800" dirty="0">
                <a:solidFill>
                  <a:schemeClr val="tx1"/>
                </a:solidFill>
                <a:latin typeface="Poppins"/>
                <a:cs typeface="Poppins"/>
              </a:rPr>
              <a:t>Que voulons-nous dire par S&amp;E "participatif" pour les communications sur la vaccination ?</a:t>
            </a:r>
            <a:endParaRPr lang="en-US" sz="3800" dirty="0">
              <a:solidFill>
                <a:schemeClr val="tx1"/>
              </a:solidFill>
              <a:latin typeface="Poppins"/>
              <a:cs typeface="Poppins"/>
            </a:endParaRPr>
          </a:p>
        </p:txBody>
      </p:sp>
      <p:sp>
        <p:nvSpPr>
          <p:cNvPr id="3" name="Content Placeholder 2">
            <a:extLst>
              <a:ext uri="{FF2B5EF4-FFF2-40B4-BE49-F238E27FC236}">
                <a16:creationId xmlns:a16="http://schemas.microsoft.com/office/drawing/2014/main" id="{75EF31AF-6EC7-4C3E-B0E8-6AEEFBF8BD92}"/>
              </a:ext>
            </a:extLst>
          </p:cNvPr>
          <p:cNvSpPr>
            <a:spLocks noGrp="1"/>
          </p:cNvSpPr>
          <p:nvPr>
            <p:ph sz="half" idx="1"/>
          </p:nvPr>
        </p:nvSpPr>
        <p:spPr>
          <a:xfrm>
            <a:off x="1752600" y="2095500"/>
            <a:ext cx="12954000" cy="7170735"/>
          </a:xfrm>
        </p:spPr>
        <p:txBody>
          <a:bodyPr vert="horz" lIns="137160" tIns="68580" rIns="137160" bIns="68580" rtlCol="0" anchor="t">
            <a:normAutofit fontScale="92500" lnSpcReduction="10000"/>
          </a:bodyPr>
          <a:lstStyle/>
          <a:p>
            <a:pPr>
              <a:lnSpc>
                <a:spcPct val="114000"/>
              </a:lnSpc>
              <a:spcBef>
                <a:spcPts val="600"/>
              </a:spcBef>
              <a:spcAft>
                <a:spcPts val="600"/>
              </a:spcAft>
            </a:pPr>
            <a:r>
              <a:rPr lang="fr-FR" sz="2800" dirty="0">
                <a:cs typeface="Calibri"/>
              </a:rPr>
              <a:t>Le suivi et l'évaluation des programmes sont participatifs lorsqu'ils comprennent :</a:t>
            </a:r>
            <a:endParaRPr lang="en-US" sz="2800" dirty="0"/>
          </a:p>
          <a:p>
            <a:pPr lvl="1">
              <a:lnSpc>
                <a:spcPct val="114000"/>
              </a:lnSpc>
              <a:spcBef>
                <a:spcPts val="600"/>
              </a:spcBef>
              <a:spcAft>
                <a:spcPts val="600"/>
              </a:spcAft>
            </a:pPr>
            <a:r>
              <a:rPr lang="fr-FR" sz="2800" dirty="0">
                <a:cs typeface="Calibri"/>
              </a:rPr>
              <a:t>l'apport du public et des bénéficiaires, </a:t>
            </a:r>
          </a:p>
          <a:p>
            <a:pPr lvl="1">
              <a:lnSpc>
                <a:spcPct val="114000"/>
              </a:lnSpc>
              <a:spcBef>
                <a:spcPts val="600"/>
              </a:spcBef>
              <a:spcAft>
                <a:spcPts val="600"/>
              </a:spcAft>
            </a:pPr>
            <a:r>
              <a:rPr lang="fr-FR" sz="2800" dirty="0">
                <a:cs typeface="Calibri"/>
              </a:rPr>
              <a:t>des perspectives et des réactions suffisamment représentatives, et </a:t>
            </a:r>
          </a:p>
          <a:p>
            <a:pPr lvl="1">
              <a:lnSpc>
                <a:spcPct val="114000"/>
              </a:lnSpc>
              <a:spcBef>
                <a:spcPts val="600"/>
              </a:spcBef>
              <a:spcAft>
                <a:spcPts val="600"/>
              </a:spcAft>
            </a:pPr>
            <a:r>
              <a:rPr lang="fr-FR" sz="2800" dirty="0">
                <a:cs typeface="Calibri"/>
              </a:rPr>
              <a:t>contribue à mesurer les produits, les résultats et l'impact des activités/projets/initiatives de communication et de demande de vaccination. </a:t>
            </a:r>
            <a:endParaRPr lang="en-US" sz="2800" dirty="0"/>
          </a:p>
          <a:p>
            <a:pPr marL="457200" lvl="1" indent="0">
              <a:lnSpc>
                <a:spcPct val="114000"/>
              </a:lnSpc>
              <a:spcBef>
                <a:spcPts val="600"/>
              </a:spcBef>
              <a:spcAft>
                <a:spcPts val="600"/>
              </a:spcAft>
              <a:buNone/>
            </a:pPr>
            <a:endParaRPr lang="en-US" sz="2800" dirty="0"/>
          </a:p>
          <a:p>
            <a:pPr>
              <a:lnSpc>
                <a:spcPct val="114000"/>
              </a:lnSpc>
              <a:spcBef>
                <a:spcPts val="600"/>
              </a:spcBef>
              <a:spcAft>
                <a:spcPts val="600"/>
              </a:spcAft>
            </a:pPr>
            <a:r>
              <a:rPr lang="fr-FR" sz="2800" dirty="0">
                <a:cs typeface="Calibri"/>
              </a:rPr>
              <a:t>L'établissement d'un lien entre les données qualitatives et quantitatives pour évaluer les composantes de la communication et la manière dont elles contribuent à la réalisation des indicateurs de santé (par exemple, les personnes qui ont confiance dans la vaccination, qui se rendent aux services de vaccination et qui reçoivent les services de vaccination attendus et de qualité acceptable)</a:t>
            </a:r>
          </a:p>
          <a:p>
            <a:pPr>
              <a:lnSpc>
                <a:spcPct val="114000"/>
              </a:lnSpc>
              <a:spcBef>
                <a:spcPts val="600"/>
              </a:spcBef>
              <a:spcAft>
                <a:spcPts val="600"/>
              </a:spcAft>
            </a:pPr>
            <a:endParaRPr lang="en-US" sz="2800" dirty="0">
              <a:cs typeface="Calibri"/>
            </a:endParaRPr>
          </a:p>
        </p:txBody>
      </p:sp>
      <p:pic>
        <p:nvPicPr>
          <p:cNvPr id="5" name="Picture 5">
            <a:extLst>
              <a:ext uri="{FF2B5EF4-FFF2-40B4-BE49-F238E27FC236}">
                <a16:creationId xmlns:a16="http://schemas.microsoft.com/office/drawing/2014/main" id="{6E44C659-E5CA-5EC6-EF27-B84CBA1FD912}"/>
              </a:ext>
            </a:extLst>
          </p:cNvPr>
          <p:cNvPicPr>
            <a:picLocks noChangeAspect="1"/>
          </p:cNvPicPr>
          <p:nvPr/>
        </p:nvPicPr>
        <p:blipFill>
          <a:blip r:embed="rId3"/>
          <a:stretch>
            <a:fillRect/>
          </a:stretch>
        </p:blipFill>
        <p:spPr>
          <a:xfrm>
            <a:off x="13716000" y="547689"/>
            <a:ext cx="4114800" cy="2745506"/>
          </a:xfrm>
          <a:prstGeom prst="rect">
            <a:avLst/>
          </a:prstGeom>
        </p:spPr>
      </p:pic>
    </p:spTree>
    <p:extLst>
      <p:ext uri="{BB962C8B-B14F-4D97-AF65-F5344CB8AC3E}">
        <p14:creationId xmlns:p14="http://schemas.microsoft.com/office/powerpoint/2010/main" val="254516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2268200" cy="1166812"/>
          </a:xfrm>
        </p:spPr>
        <p:txBody>
          <a:bodyPr>
            <a:normAutofit fontScale="90000"/>
          </a:bodyPr>
          <a:lstStyle/>
          <a:p>
            <a:r>
              <a:rPr lang="fr-FR" sz="4300" dirty="0">
                <a:solidFill>
                  <a:schemeClr val="tx1"/>
                </a:solidFill>
              </a:rPr>
              <a:t>Pourquoi le suivi participatif est-il important </a:t>
            </a:r>
            <a:r>
              <a:rPr lang="en-US" sz="4300" dirty="0">
                <a:solidFill>
                  <a:schemeClr val="tx1"/>
                </a:solidFill>
              </a:rPr>
              <a:t>?</a:t>
            </a:r>
          </a:p>
        </p:txBody>
      </p:sp>
      <p:sp>
        <p:nvSpPr>
          <p:cNvPr id="3" name="Content Placeholder 2"/>
          <p:cNvSpPr>
            <a:spLocks noGrp="1"/>
          </p:cNvSpPr>
          <p:nvPr>
            <p:ph sz="half" idx="1"/>
          </p:nvPr>
        </p:nvSpPr>
        <p:spPr>
          <a:xfrm>
            <a:off x="921152" y="1618047"/>
            <a:ext cx="12496800" cy="7543797"/>
          </a:xfrm>
        </p:spPr>
        <p:txBody>
          <a:bodyPr>
            <a:normAutofit fontScale="92500"/>
          </a:bodyPr>
          <a:lstStyle/>
          <a:p>
            <a:pPr>
              <a:lnSpc>
                <a:spcPct val="114000"/>
              </a:lnSpc>
              <a:spcBef>
                <a:spcPts val="600"/>
              </a:spcBef>
              <a:spcAft>
                <a:spcPts val="600"/>
              </a:spcAft>
            </a:pPr>
            <a:r>
              <a:rPr lang="fr-FR" sz="2800" dirty="0"/>
              <a:t>Le S&amp;E se concentre souvent de manière disproportionnée sur les données extractives pour l'impact ou les résultats (comme le nombre de vaccins ou le pourcentage de couverture) mais pas sur </a:t>
            </a:r>
            <a:r>
              <a:rPr lang="fr-FR" sz="2800" i="1" dirty="0"/>
              <a:t>le suivi de routine </a:t>
            </a:r>
            <a:r>
              <a:rPr lang="fr-FR" sz="2800" dirty="0"/>
              <a:t>qui est bénéfique pour une analyse, une utilisation et une prise de décision plus rapides, fréquentes et locales.</a:t>
            </a:r>
            <a:endParaRPr lang="en-US" sz="2800" dirty="0"/>
          </a:p>
          <a:p>
            <a:pPr>
              <a:lnSpc>
                <a:spcPct val="114000"/>
              </a:lnSpc>
              <a:spcBef>
                <a:spcPts val="600"/>
              </a:spcBef>
              <a:spcAft>
                <a:spcPts val="600"/>
              </a:spcAft>
            </a:pPr>
            <a:r>
              <a:rPr lang="fr-FR" sz="2800" dirty="0"/>
              <a:t>Mesurer l'apprentissage des processus et croiser les données qualitatives et quantitatives par le biais d'approches participatives peut contribuer à :</a:t>
            </a:r>
            <a:endParaRPr lang="en-US" sz="2800" dirty="0"/>
          </a:p>
          <a:p>
            <a:pPr lvl="1">
              <a:lnSpc>
                <a:spcPct val="114000"/>
              </a:lnSpc>
              <a:spcBef>
                <a:spcPts val="600"/>
              </a:spcBef>
              <a:spcAft>
                <a:spcPts val="600"/>
              </a:spcAft>
            </a:pPr>
            <a:r>
              <a:rPr lang="fr-FR" sz="2800" dirty="0"/>
              <a:t>Synthétiser les preuves et "raconter l'histoire" de la façon dont les réalisations des activités sont mesurées et atteintes/non atteintes.</a:t>
            </a:r>
          </a:p>
          <a:p>
            <a:pPr lvl="1">
              <a:lnSpc>
                <a:spcPct val="114000"/>
              </a:lnSpc>
              <a:spcBef>
                <a:spcPts val="600"/>
              </a:spcBef>
              <a:spcAft>
                <a:spcPts val="600"/>
              </a:spcAft>
            </a:pPr>
            <a:r>
              <a:rPr lang="fr-FR" sz="2800" dirty="0"/>
              <a:t>Rendre l'apprentissage accessible et compréhensible pour une prise de décision rapide et immédiate (en particulier pour ceux qui recueillent les données).</a:t>
            </a:r>
          </a:p>
          <a:p>
            <a:pPr lvl="1">
              <a:lnSpc>
                <a:spcPct val="114000"/>
              </a:lnSpc>
              <a:spcBef>
                <a:spcPts val="600"/>
              </a:spcBef>
              <a:spcAft>
                <a:spcPts val="600"/>
              </a:spcAft>
            </a:pPr>
            <a:r>
              <a:rPr lang="fr-FR" sz="2800" dirty="0"/>
              <a:t>collaborer à l'utilisation des données avec les personnes qui ont participé à leur collecte (retour d'information interactif, examen conjoint et lien avec la planification des activités).</a:t>
            </a:r>
            <a:endParaRPr lang="en-US" sz="2800" dirty="0"/>
          </a:p>
        </p:txBody>
      </p:sp>
      <p:pic>
        <p:nvPicPr>
          <p:cNvPr id="4" name="Picture 4">
            <a:extLst>
              <a:ext uri="{FF2B5EF4-FFF2-40B4-BE49-F238E27FC236}">
                <a16:creationId xmlns:a16="http://schemas.microsoft.com/office/drawing/2014/main" id="{3D0E5A34-062E-A9BA-1F02-18B1ACE12B5A}"/>
              </a:ext>
            </a:extLst>
          </p:cNvPr>
          <p:cNvPicPr>
            <a:picLocks noChangeAspect="1"/>
          </p:cNvPicPr>
          <p:nvPr/>
        </p:nvPicPr>
        <p:blipFill>
          <a:blip r:embed="rId2"/>
          <a:stretch>
            <a:fillRect/>
          </a:stretch>
        </p:blipFill>
        <p:spPr>
          <a:xfrm>
            <a:off x="13411200" y="215359"/>
            <a:ext cx="4114800" cy="2998284"/>
          </a:xfrm>
          <a:prstGeom prst="rect">
            <a:avLst/>
          </a:prstGeom>
        </p:spPr>
      </p:pic>
    </p:spTree>
    <p:extLst>
      <p:ext uri="{BB962C8B-B14F-4D97-AF65-F5344CB8AC3E}">
        <p14:creationId xmlns:p14="http://schemas.microsoft.com/office/powerpoint/2010/main" val="200788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71500"/>
            <a:ext cx="15735300" cy="1008070"/>
          </a:xfrm>
        </p:spPr>
        <p:txBody>
          <a:bodyPr>
            <a:normAutofit fontScale="90000"/>
          </a:bodyPr>
          <a:lstStyle/>
          <a:p>
            <a:r>
              <a:rPr lang="fr-FR" sz="5000" dirty="0">
                <a:solidFill>
                  <a:schemeClr val="tx1"/>
                </a:solidFill>
              </a:rPr>
              <a:t>Exemples d'approches participatives pour le S&amp;E</a:t>
            </a:r>
            <a:endParaRPr lang="en-US" sz="5000" dirty="0">
              <a:solidFill>
                <a:schemeClr val="tx1"/>
              </a:solidFill>
            </a:endParaRPr>
          </a:p>
        </p:txBody>
      </p:sp>
      <p:sp>
        <p:nvSpPr>
          <p:cNvPr id="3" name="Content Placeholder 2"/>
          <p:cNvSpPr>
            <a:spLocks noGrp="1"/>
          </p:cNvSpPr>
          <p:nvPr>
            <p:ph sz="half" idx="1"/>
          </p:nvPr>
        </p:nvSpPr>
        <p:spPr>
          <a:xfrm>
            <a:off x="762000" y="1378849"/>
            <a:ext cx="17198050" cy="8336651"/>
          </a:xfrm>
        </p:spPr>
        <p:txBody>
          <a:bodyPr lIns="91440" tIns="45720" rIns="91440" bIns="45720" anchor="t">
            <a:normAutofit fontScale="55000" lnSpcReduction="20000"/>
          </a:bodyPr>
          <a:lstStyle/>
          <a:p>
            <a:pPr>
              <a:lnSpc>
                <a:spcPct val="134000"/>
              </a:lnSpc>
              <a:spcBef>
                <a:spcPts val="600"/>
              </a:spcBef>
              <a:spcAft>
                <a:spcPts val="600"/>
              </a:spcAft>
            </a:pPr>
            <a:r>
              <a:rPr lang="fr-FR" b="1" dirty="0">
                <a:latin typeface="Poppins Light"/>
                <a:cs typeface="Poppins Light"/>
              </a:rPr>
              <a:t>Entretiens de sortie, entretiens avec des informateurs clés, entretiens au passage.</a:t>
            </a:r>
            <a:endParaRPr lang="en-US" b="1" dirty="0">
              <a:latin typeface="Poppins Light"/>
              <a:cs typeface="Poppins Light"/>
            </a:endParaRPr>
          </a:p>
          <a:p>
            <a:pPr lvl="1">
              <a:lnSpc>
                <a:spcPct val="134000"/>
              </a:lnSpc>
              <a:spcBef>
                <a:spcPts val="600"/>
              </a:spcBef>
              <a:spcAft>
                <a:spcPts val="600"/>
              </a:spcAft>
            </a:pPr>
            <a:r>
              <a:rPr lang="fr-FR" dirty="0"/>
              <a:t>Pour des contextes plus larges :  Echantillonnage en boule de neige - constituer et accumuler des informations à partir de sources continues.</a:t>
            </a:r>
            <a:endParaRPr lang="en-US" dirty="0"/>
          </a:p>
          <a:p>
            <a:pPr>
              <a:lnSpc>
                <a:spcPct val="134000"/>
              </a:lnSpc>
              <a:spcBef>
                <a:spcPts val="600"/>
              </a:spcBef>
              <a:spcAft>
                <a:spcPts val="600"/>
              </a:spcAft>
            </a:pPr>
            <a:r>
              <a:rPr lang="fr-FR" b="1" dirty="0">
                <a:latin typeface="Poppins Light"/>
                <a:cs typeface="Poppins Light"/>
              </a:rPr>
              <a:t>Méthodologie du changement le plus significatif </a:t>
            </a:r>
            <a:r>
              <a:rPr lang="fr-FR" dirty="0">
                <a:latin typeface="Poppins Light"/>
                <a:cs typeface="Poppins Light"/>
              </a:rPr>
              <a:t>(basée sur le récit ; menée avec des personnes touchées par un programme et une analyse systématique des tendances)</a:t>
            </a:r>
            <a:endParaRPr lang="en-US" dirty="0">
              <a:latin typeface="Poppins Light"/>
              <a:cs typeface="Poppins Light"/>
            </a:endParaRPr>
          </a:p>
          <a:p>
            <a:pPr>
              <a:lnSpc>
                <a:spcPct val="134000"/>
              </a:lnSpc>
              <a:spcBef>
                <a:spcPts val="600"/>
              </a:spcBef>
              <a:spcAft>
                <a:spcPts val="600"/>
              </a:spcAft>
            </a:pPr>
            <a:r>
              <a:rPr lang="fr-FR" b="1" dirty="0">
                <a:latin typeface="Poppins Light"/>
                <a:cs typeface="Poppins Light"/>
              </a:rPr>
              <a:t>Etudes de cas interactives, récits, personnages</a:t>
            </a:r>
            <a:r>
              <a:rPr lang="en-US" b="1" dirty="0">
                <a:latin typeface="Poppins Light"/>
                <a:cs typeface="Poppins Light"/>
              </a:rPr>
              <a:t> </a:t>
            </a:r>
            <a:r>
              <a:rPr lang="en-US" dirty="0">
                <a:latin typeface="Poppins Light"/>
                <a:cs typeface="Poppins Light"/>
              </a:rPr>
              <a:t>– </a:t>
            </a:r>
            <a:r>
              <a:rPr lang="en-US" dirty="0" err="1">
                <a:latin typeface="Poppins Light"/>
                <a:cs typeface="Poppins Light"/>
              </a:rPr>
              <a:t>ut</a:t>
            </a:r>
            <a:r>
              <a:rPr lang="fr-FR" dirty="0" err="1">
                <a:latin typeface="Poppins Light"/>
                <a:cs typeface="Poppins Light"/>
              </a:rPr>
              <a:t>ilisé</a:t>
            </a:r>
            <a:r>
              <a:rPr lang="fr-FR" dirty="0">
                <a:latin typeface="Poppins Light"/>
                <a:cs typeface="Poppins Light"/>
              </a:rPr>
              <a:t> en groupe ou avec des publics différents</a:t>
            </a:r>
            <a:endParaRPr lang="en-US" dirty="0">
              <a:latin typeface="Poppins Light"/>
              <a:cs typeface="Poppins Light"/>
            </a:endParaRPr>
          </a:p>
          <a:p>
            <a:pPr>
              <a:lnSpc>
                <a:spcPct val="134000"/>
              </a:lnSpc>
              <a:spcBef>
                <a:spcPts val="600"/>
              </a:spcBef>
              <a:spcAft>
                <a:spcPts val="600"/>
              </a:spcAft>
            </a:pPr>
            <a:r>
              <a:rPr lang="fr-FR" b="1" dirty="0"/>
              <a:t>Examens des actions </a:t>
            </a:r>
            <a:r>
              <a:rPr lang="fr-FR" dirty="0"/>
              <a:t>- retour d'information et analyse participatifs autour d'indicateurs et/ou d'outils convenus pour les activités et les résultats prévus.</a:t>
            </a:r>
            <a:endParaRPr lang="en-US" dirty="0"/>
          </a:p>
          <a:p>
            <a:pPr lvl="1">
              <a:lnSpc>
                <a:spcPct val="120000"/>
              </a:lnSpc>
              <a:spcBef>
                <a:spcPts val="600"/>
              </a:spcBef>
              <a:spcAft>
                <a:spcPts val="600"/>
              </a:spcAft>
            </a:pPr>
            <a:r>
              <a:rPr lang="en-US" dirty="0">
                <a:latin typeface="Poppins Light"/>
                <a:cs typeface="Poppins Light"/>
                <a:hlinkClick r:id="rId2"/>
              </a:rPr>
              <a:t>Réunions d'examen</a:t>
            </a:r>
            <a:r>
              <a:rPr lang="en-US" dirty="0">
                <a:latin typeface="Poppins Light"/>
                <a:cs typeface="Poppins Light"/>
              </a:rPr>
              <a:t> (e.g. </a:t>
            </a:r>
            <a:r>
              <a:rPr lang="en-US" dirty="0" err="1">
                <a:latin typeface="Poppins Light"/>
                <a:cs typeface="Poppins Light"/>
              </a:rPr>
              <a:t>mensuel</a:t>
            </a:r>
            <a:r>
              <a:rPr lang="en-US" dirty="0">
                <a:latin typeface="Poppins Light"/>
                <a:cs typeface="Poppins Light"/>
              </a:rPr>
              <a:t>, </a:t>
            </a:r>
            <a:r>
              <a:rPr lang="en-US" dirty="0" err="1">
                <a:latin typeface="Poppins Light"/>
                <a:cs typeface="Poppins Light"/>
              </a:rPr>
              <a:t>trimestriel</a:t>
            </a:r>
            <a:r>
              <a:rPr lang="en-US" dirty="0">
                <a:latin typeface="Poppins Light"/>
                <a:cs typeface="Poppins Light"/>
              </a:rPr>
              <a:t>)</a:t>
            </a:r>
          </a:p>
          <a:p>
            <a:pPr lvl="1">
              <a:lnSpc>
                <a:spcPct val="120000"/>
              </a:lnSpc>
              <a:spcBef>
                <a:spcPts val="600"/>
              </a:spcBef>
              <a:spcAft>
                <a:spcPts val="600"/>
              </a:spcAft>
            </a:pPr>
            <a:r>
              <a:rPr lang="en-US" dirty="0">
                <a:latin typeface="Poppins Light"/>
                <a:cs typeface="Poppins Light"/>
                <a:hlinkClick r:id="rId3"/>
              </a:rPr>
              <a:t>Méthodologie d'amélioration de la qualité </a:t>
            </a:r>
            <a:r>
              <a:rPr lang="en-US" dirty="0">
                <a:latin typeface="Poppins Light"/>
                <a:cs typeface="Poppins Light"/>
              </a:rPr>
              <a:t>(les cycles du </a:t>
            </a:r>
            <a:r>
              <a:rPr lang="en-US" dirty="0" err="1">
                <a:latin typeface="Poppins Light"/>
                <a:cs typeface="Poppins Light"/>
              </a:rPr>
              <a:t>modèle</a:t>
            </a:r>
            <a:r>
              <a:rPr lang="en-US" dirty="0">
                <a:latin typeface="Poppins Light"/>
                <a:cs typeface="Poppins Light"/>
              </a:rPr>
              <a:t> Planifier-</a:t>
            </a:r>
            <a:r>
              <a:rPr lang="en-US" dirty="0" err="1">
                <a:latin typeface="Poppins Light"/>
                <a:cs typeface="Poppins Light"/>
              </a:rPr>
              <a:t>Exécuter</a:t>
            </a:r>
            <a:r>
              <a:rPr lang="en-US" dirty="0">
                <a:latin typeface="Poppins Light"/>
                <a:cs typeface="Poppins Light"/>
              </a:rPr>
              <a:t>-</a:t>
            </a:r>
            <a:r>
              <a:rPr lang="en-US" dirty="0" err="1">
                <a:latin typeface="Poppins Light"/>
                <a:cs typeface="Poppins Light"/>
              </a:rPr>
              <a:t>Étudier</a:t>
            </a:r>
            <a:r>
              <a:rPr lang="en-US" dirty="0">
                <a:latin typeface="Poppins Light"/>
                <a:cs typeface="Poppins Light"/>
              </a:rPr>
              <a:t>-Agir (PEÉA) pour des </a:t>
            </a:r>
            <a:r>
              <a:rPr lang="en-US" dirty="0" err="1">
                <a:latin typeface="Poppins Light"/>
                <a:cs typeface="Poppins Light"/>
              </a:rPr>
              <a:t>essais</a:t>
            </a:r>
            <a:r>
              <a:rPr lang="en-US" dirty="0">
                <a:latin typeface="Poppins Light"/>
                <a:cs typeface="Poppins Light"/>
              </a:rPr>
              <a:t> à petite </a:t>
            </a:r>
            <a:r>
              <a:rPr lang="en-US" dirty="0" err="1">
                <a:latin typeface="Poppins Light"/>
                <a:cs typeface="Poppins Light"/>
              </a:rPr>
              <a:t>échelle</a:t>
            </a:r>
            <a:r>
              <a:rPr lang="en-US" dirty="0">
                <a:latin typeface="Poppins Light"/>
                <a:cs typeface="Poppins Light"/>
              </a:rPr>
              <a:t> du </a:t>
            </a:r>
            <a:r>
              <a:rPr lang="en-US" dirty="0" err="1">
                <a:latin typeface="Poppins Light"/>
                <a:cs typeface="Poppins Light"/>
              </a:rPr>
              <a:t>changement</a:t>
            </a:r>
            <a:r>
              <a:rPr lang="en-US" dirty="0">
                <a:latin typeface="Poppins Light"/>
                <a:cs typeface="Poppins Light"/>
              </a:rPr>
              <a:t> )</a:t>
            </a:r>
          </a:p>
          <a:p>
            <a:pPr lvl="1">
              <a:lnSpc>
                <a:spcPct val="120000"/>
              </a:lnSpc>
              <a:spcBef>
                <a:spcPts val="600"/>
              </a:spcBef>
              <a:spcAft>
                <a:spcPts val="600"/>
              </a:spcAft>
            </a:pPr>
            <a:r>
              <a:rPr lang="en-US" dirty="0">
                <a:latin typeface="Poppins Light"/>
                <a:cs typeface="Poppins Light"/>
                <a:hlinkClick r:id="rId4"/>
              </a:rPr>
              <a:t>My Village, My Home </a:t>
            </a:r>
            <a:r>
              <a:rPr lang="en-US" dirty="0">
                <a:latin typeface="Poppins Light"/>
                <a:cs typeface="Poppins Light"/>
              </a:rPr>
              <a:t>(MVMH) &lt;&lt;Mon village, ma </a:t>
            </a:r>
            <a:r>
              <a:rPr lang="en-US" dirty="0" err="1">
                <a:latin typeface="Poppins Light"/>
                <a:cs typeface="Poppins Light"/>
              </a:rPr>
              <a:t>maison</a:t>
            </a:r>
            <a:r>
              <a:rPr lang="en-US" dirty="0">
                <a:latin typeface="Poppins Light"/>
                <a:cs typeface="Poppins Light"/>
              </a:rPr>
              <a:t>&gt;&gt;</a:t>
            </a:r>
            <a:endParaRPr lang="en-US" dirty="0"/>
          </a:p>
          <a:p>
            <a:pPr lvl="1">
              <a:lnSpc>
                <a:spcPct val="120000"/>
              </a:lnSpc>
              <a:spcBef>
                <a:spcPts val="600"/>
              </a:spcBef>
              <a:spcAft>
                <a:spcPts val="600"/>
              </a:spcAft>
            </a:pPr>
            <a:r>
              <a:rPr lang="en-US" dirty="0">
                <a:latin typeface="Poppins Light"/>
                <a:cs typeface="Poppins Light"/>
                <a:hlinkClick r:id="rId5"/>
              </a:rPr>
              <a:t>Tailoring Immunization Programmes </a:t>
            </a:r>
            <a:r>
              <a:rPr lang="en-US" dirty="0">
                <a:latin typeface="Poppins Light"/>
                <a:cs typeface="Poppins Light"/>
              </a:rPr>
              <a:t>(TIPs)</a:t>
            </a:r>
          </a:p>
          <a:p>
            <a:pPr lvl="1">
              <a:lnSpc>
                <a:spcPct val="120000"/>
              </a:lnSpc>
              <a:spcBef>
                <a:spcPts val="600"/>
              </a:spcBef>
              <a:spcAft>
                <a:spcPts val="600"/>
              </a:spcAft>
            </a:pPr>
            <a:r>
              <a:rPr lang="fr-FR" dirty="0">
                <a:latin typeface="Poppins Light"/>
                <a:cs typeface="Poppins Light"/>
              </a:rPr>
              <a:t>Listes de vérification communautaires collaboratives et mesures collectives</a:t>
            </a:r>
            <a:r>
              <a:rPr lang="en-US" dirty="0">
                <a:latin typeface="Poppins Light"/>
                <a:cs typeface="Poppins Light"/>
              </a:rPr>
              <a:t>(</a:t>
            </a:r>
            <a:r>
              <a:rPr lang="en-US" dirty="0">
                <a:latin typeface="Poppins Light"/>
                <a:cs typeface="Poppins Light"/>
                <a:hlinkClick r:id="rId6"/>
              </a:rPr>
              <a:t>Champion Community Approach</a:t>
            </a:r>
            <a:r>
              <a:rPr lang="en-US" dirty="0">
                <a:latin typeface="Poppins Light"/>
                <a:cs typeface="Poppins Light"/>
              </a:rPr>
              <a:t>; fiches de </a:t>
            </a:r>
            <a:r>
              <a:rPr lang="en-US" dirty="0" err="1">
                <a:latin typeface="Poppins Light"/>
                <a:cs typeface="Poppins Light"/>
              </a:rPr>
              <a:t>résultats</a:t>
            </a:r>
            <a:r>
              <a:rPr lang="en-US" dirty="0">
                <a:latin typeface="Poppins Light"/>
                <a:cs typeface="Poppins Light"/>
              </a:rPr>
              <a:t>)</a:t>
            </a:r>
          </a:p>
          <a:p>
            <a:pPr>
              <a:lnSpc>
                <a:spcPct val="134000"/>
              </a:lnSpc>
              <a:spcBef>
                <a:spcPts val="600"/>
              </a:spcBef>
              <a:spcAft>
                <a:spcPts val="600"/>
              </a:spcAft>
            </a:pPr>
            <a:r>
              <a:rPr lang="en-US" b="1" dirty="0">
                <a:latin typeface="Poppins Light"/>
                <a:cs typeface="Poppins Light"/>
              </a:rPr>
              <a:t> Interactive numérique</a:t>
            </a:r>
            <a:endParaRPr lang="en-US" b="1" dirty="0"/>
          </a:p>
          <a:p>
            <a:pPr lvl="1">
              <a:lnSpc>
                <a:spcPct val="120000"/>
              </a:lnSpc>
              <a:spcBef>
                <a:spcPts val="600"/>
              </a:spcBef>
              <a:spcAft>
                <a:spcPts val="600"/>
              </a:spcAft>
            </a:pPr>
            <a:r>
              <a:rPr lang="fr-FR" dirty="0">
                <a:latin typeface="Poppins Light"/>
                <a:cs typeface="Poppins Light"/>
              </a:rPr>
              <a:t>Apprentissage basé sur une application avec enquête ou mesures intégrées (comme des quiz, une évaluation périodique pour passer au niveau suivant).</a:t>
            </a:r>
            <a:endParaRPr lang="en-US" dirty="0">
              <a:latin typeface="Poppins Light"/>
              <a:cs typeface="Poppins Light"/>
            </a:endParaRPr>
          </a:p>
          <a:p>
            <a:pPr lvl="1">
              <a:lnSpc>
                <a:spcPct val="120000"/>
              </a:lnSpc>
              <a:spcBef>
                <a:spcPts val="600"/>
              </a:spcBef>
              <a:spcAft>
                <a:spcPts val="600"/>
              </a:spcAft>
            </a:pPr>
            <a:r>
              <a:rPr lang="en-US" dirty="0" err="1"/>
              <a:t>Vidéo</a:t>
            </a:r>
            <a:r>
              <a:rPr lang="en-US" dirty="0"/>
              <a:t> </a:t>
            </a:r>
            <a:r>
              <a:rPr lang="en-US" dirty="0" err="1"/>
              <a:t>communautaire</a:t>
            </a:r>
            <a:endParaRPr lang="en-US" dirty="0"/>
          </a:p>
          <a:p>
            <a:pPr lvl="1">
              <a:lnSpc>
                <a:spcPct val="120000"/>
              </a:lnSpc>
              <a:spcBef>
                <a:spcPts val="600"/>
              </a:spcBef>
              <a:spcAft>
                <a:spcPts val="600"/>
              </a:spcAft>
            </a:pPr>
            <a:r>
              <a:rPr lang="fr-FR" dirty="0">
                <a:latin typeface="Poppins Light"/>
                <a:cs typeface="Poppins Light"/>
              </a:rPr>
              <a:t>Retour d'information ou contribution en ligne rapide : </a:t>
            </a:r>
            <a:r>
              <a:rPr lang="en-US" dirty="0" err="1">
                <a:latin typeface="Poppins Light"/>
                <a:cs typeface="Poppins Light"/>
              </a:rPr>
              <a:t>Mentimeter</a:t>
            </a:r>
            <a:r>
              <a:rPr lang="en-US" dirty="0">
                <a:latin typeface="Poppins Light"/>
                <a:cs typeface="Poppins Light"/>
              </a:rPr>
              <a:t> (https://www.mentimeter.com)</a:t>
            </a:r>
          </a:p>
          <a:p>
            <a:pPr lvl="1">
              <a:lnSpc>
                <a:spcPct val="120000"/>
              </a:lnSpc>
              <a:spcBef>
                <a:spcPts val="600"/>
              </a:spcBef>
              <a:spcAft>
                <a:spcPts val="600"/>
              </a:spcAft>
            </a:pPr>
            <a:r>
              <a:rPr lang="en-US" dirty="0" err="1">
                <a:latin typeface="Poppins Light"/>
                <a:cs typeface="Poppins Light"/>
              </a:rPr>
              <a:t>Enquêtes</a:t>
            </a:r>
            <a:r>
              <a:rPr lang="en-US" dirty="0">
                <a:latin typeface="Poppins Light"/>
                <a:cs typeface="Poppins Light"/>
              </a:rPr>
              <a:t> </a:t>
            </a:r>
            <a:r>
              <a:rPr lang="en-US" dirty="0" err="1">
                <a:latin typeface="Poppins Light"/>
                <a:cs typeface="Poppins Light"/>
              </a:rPr>
              <a:t>en</a:t>
            </a:r>
            <a:r>
              <a:rPr lang="en-US" dirty="0">
                <a:latin typeface="Poppins Light"/>
                <a:cs typeface="Poppins Light"/>
              </a:rPr>
              <a:t> </a:t>
            </a:r>
            <a:r>
              <a:rPr lang="en-US" dirty="0" err="1">
                <a:latin typeface="Poppins Light"/>
                <a:cs typeface="Poppins Light"/>
              </a:rPr>
              <a:t>ligne</a:t>
            </a:r>
            <a:r>
              <a:rPr lang="en-US" dirty="0">
                <a:latin typeface="Poppins Light"/>
                <a:cs typeface="Poppins Light"/>
              </a:rPr>
              <a:t>: SurveyMonkey (https://www.surveymonkey.com)</a:t>
            </a:r>
          </a:p>
          <a:p>
            <a:pPr lvl="1">
              <a:lnSpc>
                <a:spcPct val="120000"/>
              </a:lnSpc>
              <a:spcBef>
                <a:spcPts val="600"/>
              </a:spcBef>
              <a:spcAft>
                <a:spcPts val="600"/>
              </a:spcAft>
            </a:pPr>
            <a:r>
              <a:rPr lang="fr-FR" dirty="0"/>
              <a:t>Réponse vocale interactive (messagerie et réponse automatisées avec des audiences pour des contributions/feedback</a:t>
            </a:r>
            <a:r>
              <a:rPr lang="en-US" dirty="0"/>
              <a:t>)</a:t>
            </a:r>
          </a:p>
        </p:txBody>
      </p:sp>
      <p:pic>
        <p:nvPicPr>
          <p:cNvPr id="5" name="Picture 4"/>
          <p:cNvPicPr/>
          <p:nvPr/>
        </p:nvPicPr>
        <p:blipFill rotWithShape="1">
          <a:blip r:embed="rId7"/>
          <a:srcRect t="-5844" b="18938"/>
          <a:stretch/>
        </p:blipFill>
        <p:spPr>
          <a:xfrm>
            <a:off x="14311771" y="8216761"/>
            <a:ext cx="2527866" cy="522629"/>
          </a:xfrm>
          <a:prstGeom prst="rect">
            <a:avLst/>
          </a:prstGeom>
        </p:spPr>
      </p:pic>
      <p:pic>
        <p:nvPicPr>
          <p:cNvPr id="4" name="Picture 3"/>
          <p:cNvPicPr>
            <a:picLocks noChangeAspect="1"/>
          </p:cNvPicPr>
          <p:nvPr/>
        </p:nvPicPr>
        <p:blipFill>
          <a:blip r:embed="rId8"/>
          <a:stretch>
            <a:fillRect/>
          </a:stretch>
        </p:blipFill>
        <p:spPr>
          <a:xfrm>
            <a:off x="14710728" y="7793590"/>
            <a:ext cx="1729952" cy="439730"/>
          </a:xfrm>
          <a:prstGeom prst="rect">
            <a:avLst/>
          </a:prstGeom>
        </p:spPr>
      </p:pic>
    </p:spTree>
    <p:extLst>
      <p:ext uri="{BB962C8B-B14F-4D97-AF65-F5344CB8AC3E}">
        <p14:creationId xmlns:p14="http://schemas.microsoft.com/office/powerpoint/2010/main" val="1510459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6100" dirty="0">
                <a:solidFill>
                  <a:schemeClr val="tx1"/>
                </a:solidFill>
              </a:rPr>
              <a:t>Comment cela se traduit-il en pratique </a:t>
            </a:r>
            <a:r>
              <a:rPr lang="fr-FR" dirty="0">
                <a:solidFill>
                  <a:schemeClr val="tx1"/>
                </a:solidFill>
              </a:rPr>
              <a:t>?</a:t>
            </a:r>
            <a:endParaRPr lang="en-US" dirty="0">
              <a:solidFill>
                <a:schemeClr val="tx1"/>
              </a:solidFill>
            </a:endParaRPr>
          </a:p>
        </p:txBody>
      </p:sp>
      <p:pic>
        <p:nvPicPr>
          <p:cNvPr id="4" name="Content Placeholder 3"/>
          <p:cNvPicPr>
            <a:picLocks noGrp="1"/>
          </p:cNvPicPr>
          <p:nvPr>
            <p:ph sz="half" idx="1"/>
          </p:nvPr>
        </p:nvPicPr>
        <p:blipFill rotWithShape="1">
          <a:blip r:embed="rId2"/>
          <a:stretch/>
        </p:blipFill>
        <p:spPr>
          <a:xfrm>
            <a:off x="1600200" y="1485900"/>
            <a:ext cx="15240000" cy="8153400"/>
          </a:xfrm>
          <a:prstGeom prst="rect">
            <a:avLst/>
          </a:prstGeom>
        </p:spPr>
      </p:pic>
      <p:sp>
        <p:nvSpPr>
          <p:cNvPr id="3" name="TextBox 2"/>
          <p:cNvSpPr txBox="1"/>
          <p:nvPr/>
        </p:nvSpPr>
        <p:spPr>
          <a:xfrm>
            <a:off x="7239000" y="2498823"/>
            <a:ext cx="1676400" cy="307777"/>
          </a:xfrm>
          <a:prstGeom prst="rect">
            <a:avLst/>
          </a:prstGeom>
          <a:solidFill>
            <a:srgbClr val="FFF34D"/>
          </a:solidFill>
        </p:spPr>
        <p:txBody>
          <a:bodyPr wrap="square" rtlCol="0">
            <a:spAutoFit/>
          </a:bodyPr>
          <a:lstStyle/>
          <a:p>
            <a:pPr algn="ctr"/>
            <a:r>
              <a:rPr lang="en-US" sz="1400" b="1" dirty="0" err="1">
                <a:latin typeface="Arial" panose="020B0604020202020204" pitchFamily="34" charset="0"/>
                <a:cs typeface="Arial" panose="020B0604020202020204" pitchFamily="34" charset="0"/>
              </a:rPr>
              <a:t>Visites</a:t>
            </a:r>
            <a:r>
              <a:rPr lang="en-US" sz="1400" b="1" dirty="0">
                <a:latin typeface="Arial" panose="020B0604020202020204" pitchFamily="34" charset="0"/>
                <a:cs typeface="Arial" panose="020B0604020202020204" pitchFamily="34" charset="0"/>
              </a:rPr>
              <a:t> à domicile</a:t>
            </a:r>
          </a:p>
        </p:txBody>
      </p:sp>
      <p:sp>
        <p:nvSpPr>
          <p:cNvPr id="5" name="TextBox 4"/>
          <p:cNvSpPr txBox="1"/>
          <p:nvPr/>
        </p:nvSpPr>
        <p:spPr>
          <a:xfrm>
            <a:off x="7239000" y="2775588"/>
            <a:ext cx="2133600" cy="430887"/>
          </a:xfrm>
          <a:prstGeom prst="rect">
            <a:avLst/>
          </a:prstGeom>
          <a:solidFill>
            <a:schemeClr val="bg1"/>
          </a:solidFill>
        </p:spPr>
        <p:txBody>
          <a:bodyPr wrap="square" rtlCol="0">
            <a:spAutoFit/>
          </a:bodyPr>
          <a:lstStyle/>
          <a:p>
            <a:pPr algn="ctr"/>
            <a:r>
              <a:rPr lang="en-US" sz="1100" dirty="0" err="1"/>
              <a:t>Deux</a:t>
            </a:r>
            <a:r>
              <a:rPr lang="en-US" sz="1100" dirty="0"/>
              <a:t> </a:t>
            </a:r>
            <a:r>
              <a:rPr lang="en-US" sz="1100" dirty="0" err="1"/>
              <a:t>visites</a:t>
            </a:r>
            <a:r>
              <a:rPr lang="en-US" sz="1100" dirty="0"/>
              <a:t>/village/</a:t>
            </a:r>
            <a:r>
              <a:rPr lang="en-US" sz="1100" dirty="0" err="1"/>
              <a:t>mois</a:t>
            </a:r>
            <a:r>
              <a:rPr lang="en-US" sz="1100" dirty="0"/>
              <a:t> </a:t>
            </a:r>
          </a:p>
          <a:p>
            <a:pPr algn="ctr"/>
            <a:r>
              <a:rPr lang="en-US" sz="1100" dirty="0"/>
              <a:t>(3-4 </a:t>
            </a:r>
            <a:r>
              <a:rPr lang="en-US" sz="1100" dirty="0" err="1"/>
              <a:t>visites</a:t>
            </a:r>
            <a:r>
              <a:rPr lang="en-US" sz="1100" dirty="0"/>
              <a:t> à domicile par </a:t>
            </a:r>
            <a:r>
              <a:rPr lang="en-US" sz="1100" dirty="0" err="1"/>
              <a:t>visite</a:t>
            </a:r>
            <a:r>
              <a:rPr lang="en-US" sz="1100" dirty="0"/>
              <a:t>)</a:t>
            </a:r>
            <a:endParaRPr lang="en-US" sz="1100" b="1" dirty="0">
              <a:latin typeface="Arial" panose="020B0604020202020204" pitchFamily="34" charset="0"/>
              <a:cs typeface="Arial" panose="020B0604020202020204" pitchFamily="34" charset="0"/>
            </a:endParaRPr>
          </a:p>
        </p:txBody>
      </p:sp>
      <p:sp>
        <p:nvSpPr>
          <p:cNvPr id="6" name="Rectangle 5"/>
          <p:cNvSpPr/>
          <p:nvPr/>
        </p:nvSpPr>
        <p:spPr>
          <a:xfrm>
            <a:off x="9906000" y="2247900"/>
            <a:ext cx="1371600" cy="369332"/>
          </a:xfrm>
          <a:prstGeom prst="rect">
            <a:avLst/>
          </a:prstGeom>
          <a:solidFill>
            <a:schemeClr val="bg1"/>
          </a:solidFill>
        </p:spPr>
        <p:txBody>
          <a:bodyPr wrap="square">
            <a:spAutoFit/>
          </a:bodyPr>
          <a:lstStyle/>
          <a:p>
            <a:pPr algn="ctr"/>
            <a:r>
              <a:rPr lang="fr-FR" dirty="0"/>
              <a:t>Facilitateurs</a:t>
            </a:r>
          </a:p>
        </p:txBody>
      </p:sp>
      <p:sp>
        <p:nvSpPr>
          <p:cNvPr id="7" name="Rectangle 6"/>
          <p:cNvSpPr/>
          <p:nvPr/>
        </p:nvSpPr>
        <p:spPr>
          <a:xfrm>
            <a:off x="10547498" y="2529366"/>
            <a:ext cx="1752600" cy="461665"/>
          </a:xfrm>
          <a:prstGeom prst="rect">
            <a:avLst/>
          </a:prstGeom>
          <a:solidFill>
            <a:srgbClr val="EFEFEF"/>
          </a:solidFill>
        </p:spPr>
        <p:txBody>
          <a:bodyPr wrap="square">
            <a:spAutoFit/>
          </a:bodyPr>
          <a:lstStyle/>
          <a:p>
            <a:r>
              <a:rPr lang="fr-FR" sz="1200" dirty="0"/>
              <a:t>•</a:t>
            </a:r>
            <a:r>
              <a:rPr lang="fr-FR" sz="1100" dirty="0"/>
              <a:t>Cycle de formation</a:t>
            </a:r>
          </a:p>
          <a:p>
            <a:r>
              <a:rPr lang="fr-FR" sz="1100" dirty="0"/>
              <a:t>•Revoir, évaluer, améliorer</a:t>
            </a:r>
          </a:p>
        </p:txBody>
      </p:sp>
      <p:sp>
        <p:nvSpPr>
          <p:cNvPr id="8" name="Rectangle 7"/>
          <p:cNvSpPr/>
          <p:nvPr/>
        </p:nvSpPr>
        <p:spPr>
          <a:xfrm>
            <a:off x="9601200" y="3313689"/>
            <a:ext cx="3200400" cy="615553"/>
          </a:xfrm>
          <a:prstGeom prst="rect">
            <a:avLst/>
          </a:prstGeom>
          <a:solidFill>
            <a:srgbClr val="EFEFEF"/>
          </a:solidFill>
        </p:spPr>
        <p:txBody>
          <a:bodyPr wrap="square">
            <a:spAutoFit/>
          </a:bodyPr>
          <a:lstStyle/>
          <a:p>
            <a:r>
              <a:rPr lang="fr-FR" sz="1200" dirty="0"/>
              <a:t>•</a:t>
            </a:r>
            <a:r>
              <a:rPr lang="fr-FR" sz="1100" b="1" dirty="0"/>
              <a:t>Stimuler</a:t>
            </a:r>
            <a:r>
              <a:rPr lang="fr-FR" sz="1100" dirty="0"/>
              <a:t> la conversation</a:t>
            </a:r>
          </a:p>
          <a:p>
            <a:r>
              <a:rPr lang="fr-FR" sz="1100" dirty="0"/>
              <a:t>•</a:t>
            </a:r>
            <a:r>
              <a:rPr lang="fr-FR" sz="1100" b="1" dirty="0"/>
              <a:t>Apprécier</a:t>
            </a:r>
            <a:r>
              <a:rPr lang="fr-FR" sz="1100" dirty="0"/>
              <a:t> les points forts</a:t>
            </a:r>
          </a:p>
          <a:p>
            <a:r>
              <a:rPr lang="fr-FR" sz="1100" dirty="0"/>
              <a:t>•</a:t>
            </a:r>
            <a:r>
              <a:rPr lang="fr-FR" sz="1100" b="1" dirty="0"/>
              <a:t>Écouter</a:t>
            </a:r>
            <a:r>
              <a:rPr lang="fr-FR" sz="1100" dirty="0"/>
              <a:t> les espoirs, les préoccupations et les rêves</a:t>
            </a:r>
          </a:p>
        </p:txBody>
      </p:sp>
      <p:sp>
        <p:nvSpPr>
          <p:cNvPr id="9" name="TextBox 8"/>
          <p:cNvSpPr txBox="1"/>
          <p:nvPr/>
        </p:nvSpPr>
        <p:spPr>
          <a:xfrm>
            <a:off x="11423798" y="4292135"/>
            <a:ext cx="1981200" cy="353943"/>
          </a:xfrm>
          <a:prstGeom prst="rect">
            <a:avLst/>
          </a:prstGeom>
          <a:solidFill>
            <a:srgbClr val="FFF34D"/>
          </a:solidFill>
        </p:spPr>
        <p:txBody>
          <a:bodyPr wrap="square" rtlCol="0">
            <a:spAutoFit/>
          </a:bodyPr>
          <a:lstStyle/>
          <a:p>
            <a:pPr algn="ctr"/>
            <a:r>
              <a:rPr lang="en-US" sz="1700" b="1" dirty="0" err="1"/>
              <a:t>Construire</a:t>
            </a:r>
            <a:r>
              <a:rPr lang="en-US" sz="1700" b="1" dirty="0"/>
              <a:t> un </a:t>
            </a:r>
            <a:r>
              <a:rPr lang="en-US" sz="1700" b="1" dirty="0" err="1"/>
              <a:t>rêve</a:t>
            </a:r>
            <a:endParaRPr lang="en-US" sz="1700" b="1" dirty="0">
              <a:latin typeface="Arial" panose="020B0604020202020204" pitchFamily="34" charset="0"/>
              <a:cs typeface="Arial" panose="020B0604020202020204" pitchFamily="34" charset="0"/>
            </a:endParaRPr>
          </a:p>
        </p:txBody>
      </p:sp>
      <p:sp>
        <p:nvSpPr>
          <p:cNvPr id="10" name="Rectangle 9"/>
          <p:cNvSpPr/>
          <p:nvPr/>
        </p:nvSpPr>
        <p:spPr>
          <a:xfrm>
            <a:off x="11811000" y="4738181"/>
            <a:ext cx="2819400" cy="938719"/>
          </a:xfrm>
          <a:prstGeom prst="rect">
            <a:avLst/>
          </a:prstGeom>
          <a:solidFill>
            <a:srgbClr val="EFEFEF"/>
          </a:solidFill>
        </p:spPr>
        <p:txBody>
          <a:bodyPr wrap="square">
            <a:spAutoFit/>
          </a:bodyPr>
          <a:lstStyle/>
          <a:p>
            <a:pPr marL="171450" indent="-171450">
              <a:buFont typeface="Arial" panose="020B0604020202020204" pitchFamily="34" charset="0"/>
              <a:buChar char="•"/>
            </a:pPr>
            <a:r>
              <a:rPr lang="en-US" sz="1100" dirty="0" err="1">
                <a:latin typeface="Calibri" panose="020F0502020204030204" pitchFamily="34" charset="0"/>
                <a:ea typeface="Calibri" panose="020F0502020204030204" pitchFamily="34" charset="0"/>
                <a:cs typeface="Times New Roman" panose="02020603050405020304" pitchFamily="18" charset="0"/>
              </a:rPr>
              <a:t>Rêve</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commun</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d'enfants</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en</a:t>
            </a:r>
            <a:r>
              <a:rPr lang="en-US" sz="1100" dirty="0">
                <a:latin typeface="Calibri" panose="020F0502020204030204" pitchFamily="34" charset="0"/>
                <a:ea typeface="Calibri" panose="020F0502020204030204" pitchFamily="34" charset="0"/>
                <a:cs typeface="Times New Roman" panose="02020603050405020304" pitchFamily="18" charset="0"/>
              </a:rPr>
              <a:t> bonne santé</a:t>
            </a:r>
          </a:p>
          <a:p>
            <a:pPr marL="171450"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La vaccination </a:t>
            </a:r>
            <a:r>
              <a:rPr lang="en-US" sz="1100" dirty="0" err="1">
                <a:latin typeface="Calibri" panose="020F0502020204030204" pitchFamily="34" charset="0"/>
                <a:ea typeface="Calibri" panose="020F0502020204030204" pitchFamily="34" charset="0"/>
                <a:cs typeface="Times New Roman" panose="02020603050405020304" pitchFamily="18" charset="0"/>
              </a:rPr>
              <a:t>comme</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élément</a:t>
            </a:r>
            <a:r>
              <a:rPr lang="en-US" sz="1100" dirty="0">
                <a:latin typeface="Calibri" panose="020F0502020204030204" pitchFamily="34" charset="0"/>
                <a:ea typeface="Calibri" panose="020F0502020204030204" pitchFamily="34" charset="0"/>
                <a:cs typeface="Times New Roman" panose="02020603050405020304" pitchFamily="18" charset="0"/>
              </a:rPr>
              <a:t> de la santé des </a:t>
            </a:r>
            <a:r>
              <a:rPr lang="en-US" sz="1100" dirty="0" err="1">
                <a:latin typeface="Calibri" panose="020F0502020204030204" pitchFamily="34" charset="0"/>
                <a:ea typeface="Calibri" panose="020F0502020204030204" pitchFamily="34" charset="0"/>
                <a:cs typeface="Times New Roman" panose="02020603050405020304" pitchFamily="18" charset="0"/>
              </a:rPr>
              <a:t>enfants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100" dirty="0">
                <a:latin typeface="Calibri" panose="020F0502020204030204" pitchFamily="34" charset="0"/>
                <a:ea typeface="Calibri" panose="020F0502020204030204" pitchFamily="34" charset="0"/>
                <a:cs typeface="Times New Roman" panose="02020603050405020304" pitchFamily="18" charset="0"/>
              </a:rPr>
              <a:t>De </a:t>
            </a:r>
            <a:r>
              <a:rPr lang="en-US" sz="1100" dirty="0" err="1">
                <a:latin typeface="Calibri" panose="020F0502020204030204" pitchFamily="34" charset="0"/>
                <a:ea typeface="Calibri" panose="020F0502020204030204" pitchFamily="34" charset="0"/>
                <a:cs typeface="Times New Roman" panose="02020603050405020304" pitchFamily="18" charset="0"/>
              </a:rPr>
              <a:t>l'individu</a:t>
            </a:r>
            <a:r>
              <a:rPr lang="en-US" sz="1100" dirty="0">
                <a:latin typeface="Calibri" panose="020F0502020204030204" pitchFamily="34" charset="0"/>
                <a:ea typeface="Calibri" panose="020F0502020204030204" pitchFamily="34" charset="0"/>
                <a:cs typeface="Times New Roman" panose="02020603050405020304" pitchFamily="18" charset="0"/>
              </a:rPr>
              <a:t> au </a:t>
            </a:r>
            <a:r>
              <a:rPr lang="en-US" sz="1100" dirty="0" err="1">
                <a:latin typeface="Calibri" panose="020F0502020204030204" pitchFamily="34" charset="0"/>
                <a:ea typeface="Calibri" panose="020F0502020204030204" pitchFamily="34" charset="0"/>
                <a:cs typeface="Times New Roman" panose="02020603050405020304" pitchFamily="18" charset="0"/>
              </a:rPr>
              <a:t>groupe</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d'individus</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jusqu'au</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niveau</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err="1">
                <a:latin typeface="Calibri" panose="020F0502020204030204" pitchFamily="34" charset="0"/>
                <a:ea typeface="Calibri" panose="020F0502020204030204" pitchFamily="34" charset="0"/>
                <a:cs typeface="Times New Roman" panose="02020603050405020304" pitchFamily="18" charset="0"/>
              </a:rPr>
              <a:t>communautaire</a:t>
            </a:r>
            <a:endParaRPr lang="fr-FR" sz="1100" dirty="0"/>
          </a:p>
        </p:txBody>
      </p:sp>
      <p:sp>
        <p:nvSpPr>
          <p:cNvPr id="11" name="TextBox 10"/>
          <p:cNvSpPr txBox="1"/>
          <p:nvPr/>
        </p:nvSpPr>
        <p:spPr>
          <a:xfrm>
            <a:off x="11658600" y="6222344"/>
            <a:ext cx="1981200" cy="353943"/>
          </a:xfrm>
          <a:prstGeom prst="rect">
            <a:avLst/>
          </a:prstGeom>
          <a:solidFill>
            <a:srgbClr val="FFF34D"/>
          </a:solidFill>
        </p:spPr>
        <p:txBody>
          <a:bodyPr wrap="square" rtlCol="0">
            <a:spAutoFit/>
          </a:bodyPr>
          <a:lstStyle/>
          <a:p>
            <a:pPr algn="ctr"/>
            <a:r>
              <a:rPr lang="en-US" sz="1700" b="1" dirty="0"/>
              <a:t>Auto-</a:t>
            </a:r>
            <a:r>
              <a:rPr lang="en-US" sz="1700" b="1" dirty="0" err="1"/>
              <a:t>évaluation</a:t>
            </a:r>
            <a:endParaRPr lang="en-US" sz="1700" b="1" dirty="0">
              <a:latin typeface="Arial" panose="020B0604020202020204" pitchFamily="34" charset="0"/>
              <a:cs typeface="Arial" panose="020B0604020202020204" pitchFamily="34" charset="0"/>
            </a:endParaRPr>
          </a:p>
        </p:txBody>
      </p:sp>
      <p:sp>
        <p:nvSpPr>
          <p:cNvPr id="12" name="Rectangle 11"/>
          <p:cNvSpPr/>
          <p:nvPr/>
        </p:nvSpPr>
        <p:spPr>
          <a:xfrm>
            <a:off x="11811000" y="6704145"/>
            <a:ext cx="2482702" cy="938719"/>
          </a:xfrm>
          <a:prstGeom prst="rect">
            <a:avLst/>
          </a:prstGeom>
          <a:solidFill>
            <a:srgbClr val="EFEFEF"/>
          </a:solidFill>
        </p:spPr>
        <p:txBody>
          <a:bodyPr wrap="square">
            <a:spAutoFit/>
          </a:bodyPr>
          <a:lstStyle/>
          <a:p>
            <a:pPr marL="171450" indent="-171450">
              <a:buFont typeface="Arial" panose="020B0604020202020204" pitchFamily="34" charset="0"/>
              <a:buChar char="•"/>
            </a:pPr>
            <a:r>
              <a:rPr lang="fr-FR" sz="1100" dirty="0">
                <a:latin typeface="Calibri" panose="020F0502020204030204" pitchFamily="34" charset="0"/>
                <a:ea typeface="Calibri" panose="020F0502020204030204" pitchFamily="34" charset="0"/>
                <a:cs typeface="Times New Roman" panose="02020603050405020304" pitchFamily="18" charset="0"/>
              </a:rPr>
              <a:t>Où en sommes-nous par rapport à nos rêves ?</a:t>
            </a:r>
          </a:p>
          <a:p>
            <a:pPr marL="171450" indent="-171450">
              <a:buFont typeface="Arial" panose="020B0604020202020204" pitchFamily="34" charset="0"/>
              <a:buChar char="•"/>
            </a:pPr>
            <a:r>
              <a:rPr lang="fr-FR" sz="1100" dirty="0">
                <a:latin typeface="Calibri" panose="020F0502020204030204" pitchFamily="34" charset="0"/>
                <a:ea typeface="Calibri" panose="020F0502020204030204" pitchFamily="34" charset="0"/>
                <a:cs typeface="Times New Roman" panose="02020603050405020304" pitchFamily="18" charset="0"/>
              </a:rPr>
              <a:t>Identifier les pratiques qui mènent au rêve</a:t>
            </a:r>
          </a:p>
          <a:p>
            <a:pPr marL="171450" indent="-171450">
              <a:buFont typeface="Arial" panose="020B0604020202020204" pitchFamily="34" charset="0"/>
              <a:buChar char="•"/>
            </a:pPr>
            <a:r>
              <a:rPr lang="fr-FR" sz="1100" dirty="0">
                <a:latin typeface="Calibri" panose="020F0502020204030204" pitchFamily="34" charset="0"/>
                <a:ea typeface="Calibri" panose="020F0502020204030204" pitchFamily="34" charset="0"/>
                <a:cs typeface="Times New Roman" panose="02020603050405020304" pitchFamily="18" charset="0"/>
              </a:rPr>
              <a:t>La communauté s'évalue elle-même</a:t>
            </a:r>
          </a:p>
        </p:txBody>
      </p:sp>
      <p:sp>
        <p:nvSpPr>
          <p:cNvPr id="13" name="TextBox 12"/>
          <p:cNvSpPr txBox="1"/>
          <p:nvPr/>
        </p:nvSpPr>
        <p:spPr>
          <a:xfrm>
            <a:off x="10287000" y="8039100"/>
            <a:ext cx="1371600" cy="338554"/>
          </a:xfrm>
          <a:prstGeom prst="rect">
            <a:avLst/>
          </a:prstGeom>
          <a:solidFill>
            <a:srgbClr val="FFF34D"/>
          </a:solidFill>
        </p:spPr>
        <p:txBody>
          <a:bodyPr wrap="square" rtlCol="0">
            <a:spAutoFit/>
          </a:bodyPr>
          <a:lstStyle/>
          <a:p>
            <a:pPr algn="ctr"/>
            <a:r>
              <a:rPr lang="en-US" sz="1600" b="1" dirty="0"/>
              <a:t>Plan </a:t>
            </a:r>
            <a:r>
              <a:rPr lang="en-US" sz="1600" b="1" dirty="0" err="1"/>
              <a:t>d'action</a:t>
            </a:r>
            <a:endParaRPr lang="en-US" sz="1600" b="1" dirty="0">
              <a:latin typeface="Arial" panose="020B0604020202020204" pitchFamily="34" charset="0"/>
              <a:cs typeface="Arial" panose="020B0604020202020204" pitchFamily="34" charset="0"/>
            </a:endParaRPr>
          </a:p>
        </p:txBody>
      </p:sp>
      <p:sp>
        <p:nvSpPr>
          <p:cNvPr id="14" name="Rectangle 13"/>
          <p:cNvSpPr/>
          <p:nvPr/>
        </p:nvSpPr>
        <p:spPr>
          <a:xfrm>
            <a:off x="10287000" y="8429536"/>
            <a:ext cx="5334000" cy="600164"/>
          </a:xfrm>
          <a:prstGeom prst="rect">
            <a:avLst/>
          </a:prstGeom>
          <a:solidFill>
            <a:srgbClr val="EFEFEF"/>
          </a:solidFill>
        </p:spPr>
        <p:txBody>
          <a:bodyPr wrap="square">
            <a:spAutoFit/>
          </a:bodyPr>
          <a:lstStyle/>
          <a:p>
            <a:r>
              <a:rPr lang="fr-FR" sz="1100" dirty="0">
                <a:latin typeface="Calibri" panose="020F0502020204030204" pitchFamily="34" charset="0"/>
                <a:ea typeface="Calibri" panose="020F0502020204030204" pitchFamily="34" charset="0"/>
                <a:cs typeface="Times New Roman" panose="02020603050405020304" pitchFamily="18" charset="0"/>
              </a:rPr>
              <a:t>•Quelles actions doivent être entreprises pour réaliser le rêve ?</a:t>
            </a:r>
          </a:p>
          <a:p>
            <a:r>
              <a:rPr lang="fr-FR" sz="1100" dirty="0">
                <a:latin typeface="Calibri" panose="020F0502020204030204" pitchFamily="34" charset="0"/>
                <a:ea typeface="Calibri" panose="020F0502020204030204" pitchFamily="34" charset="0"/>
                <a:cs typeface="Times New Roman" panose="02020603050405020304" pitchFamily="18" charset="0"/>
              </a:rPr>
              <a:t>•Classer par ordre de priorité les 3 pratiques les plus importantes sur lesquelles travailler</a:t>
            </a:r>
          </a:p>
          <a:p>
            <a:r>
              <a:rPr lang="fr-FR" sz="1100" dirty="0">
                <a:latin typeface="Calibri" panose="020F0502020204030204" pitchFamily="34" charset="0"/>
                <a:ea typeface="Calibri" panose="020F0502020204030204" pitchFamily="34" charset="0"/>
                <a:cs typeface="Times New Roman" panose="02020603050405020304" pitchFamily="18" charset="0"/>
              </a:rPr>
              <a:t>•Plan pour atteindre le niveau cible</a:t>
            </a:r>
          </a:p>
        </p:txBody>
      </p:sp>
      <p:sp>
        <p:nvSpPr>
          <p:cNvPr id="15" name="TextBox 14"/>
          <p:cNvSpPr txBox="1"/>
          <p:nvPr/>
        </p:nvSpPr>
        <p:spPr>
          <a:xfrm>
            <a:off x="5410200" y="7319546"/>
            <a:ext cx="1600200" cy="338554"/>
          </a:xfrm>
          <a:prstGeom prst="rect">
            <a:avLst/>
          </a:prstGeom>
          <a:solidFill>
            <a:srgbClr val="FFF34D"/>
          </a:solidFill>
        </p:spPr>
        <p:txBody>
          <a:bodyPr wrap="square" rtlCol="0">
            <a:spAutoFit/>
          </a:bodyPr>
          <a:lstStyle/>
          <a:p>
            <a:pPr algn="ctr"/>
            <a:r>
              <a:rPr lang="en-US" sz="1600" b="1" dirty="0"/>
              <a:t>Passer à </a:t>
            </a:r>
            <a:r>
              <a:rPr lang="en-US" sz="1600" b="1" dirty="0" err="1"/>
              <a:t>l'action</a:t>
            </a:r>
            <a:endParaRPr lang="en-US" sz="1600" b="1" dirty="0">
              <a:latin typeface="Arial" panose="020B0604020202020204" pitchFamily="34" charset="0"/>
              <a:cs typeface="Arial" panose="020B0604020202020204" pitchFamily="34" charset="0"/>
            </a:endParaRPr>
          </a:p>
        </p:txBody>
      </p:sp>
      <p:sp>
        <p:nvSpPr>
          <p:cNvPr id="16" name="Rectangle 15"/>
          <p:cNvSpPr/>
          <p:nvPr/>
        </p:nvSpPr>
        <p:spPr>
          <a:xfrm>
            <a:off x="4419600" y="7674935"/>
            <a:ext cx="2590800" cy="600164"/>
          </a:xfrm>
          <a:prstGeom prst="rect">
            <a:avLst/>
          </a:prstGeom>
          <a:solidFill>
            <a:srgbClr val="EFEFEF"/>
          </a:solidFill>
        </p:spPr>
        <p:txBody>
          <a:bodyPr wrap="square">
            <a:spAutoFit/>
          </a:bodyPr>
          <a:lstStyle/>
          <a:p>
            <a:r>
              <a:rPr lang="fr-FR" sz="1100" dirty="0">
                <a:latin typeface="Calibri" panose="020F0502020204030204" pitchFamily="34" charset="0"/>
                <a:ea typeface="Calibri" panose="020F0502020204030204" pitchFamily="34" charset="0"/>
                <a:cs typeface="Times New Roman" panose="02020603050405020304" pitchFamily="18" charset="0"/>
              </a:rPr>
              <a:t>•Suivre le plan d'action pendant 3 mois</a:t>
            </a:r>
          </a:p>
          <a:p>
            <a:r>
              <a:rPr lang="fr-FR" sz="1100" dirty="0">
                <a:latin typeface="Calibri" panose="020F0502020204030204" pitchFamily="34" charset="0"/>
                <a:ea typeface="Calibri" panose="020F0502020204030204" pitchFamily="34" charset="0"/>
                <a:cs typeface="Times New Roman" panose="02020603050405020304" pitchFamily="18" charset="0"/>
              </a:rPr>
              <a:t>•Individus ou groupes qui prennent la responsabilité d'actions spécifiques</a:t>
            </a:r>
          </a:p>
        </p:txBody>
      </p:sp>
      <p:sp>
        <p:nvSpPr>
          <p:cNvPr id="17" name="TextBox 16"/>
          <p:cNvSpPr txBox="1"/>
          <p:nvPr/>
        </p:nvSpPr>
        <p:spPr>
          <a:xfrm>
            <a:off x="5181600" y="5224046"/>
            <a:ext cx="1524000" cy="338554"/>
          </a:xfrm>
          <a:prstGeom prst="rect">
            <a:avLst/>
          </a:prstGeom>
          <a:solidFill>
            <a:srgbClr val="FFF34D"/>
          </a:solidFill>
        </p:spPr>
        <p:txBody>
          <a:bodyPr wrap="square" rtlCol="0">
            <a:spAutoFit/>
          </a:bodyPr>
          <a:lstStyle/>
          <a:p>
            <a:pPr algn="ctr"/>
            <a:r>
              <a:rPr lang="en-US" sz="1600" b="1" dirty="0" err="1"/>
              <a:t>Passez</a:t>
            </a:r>
            <a:r>
              <a:rPr lang="en-US" sz="1600" b="1" dirty="0"/>
              <a:t> </a:t>
            </a:r>
            <a:r>
              <a:rPr lang="en-US" sz="1600" b="1" dirty="0" err="1"/>
              <a:t>en</a:t>
            </a:r>
            <a:r>
              <a:rPr lang="en-US" sz="1600" b="1" dirty="0"/>
              <a:t> revue</a:t>
            </a:r>
            <a:endParaRPr lang="en-US" sz="1600" b="1" dirty="0">
              <a:latin typeface="Arial" panose="020B0604020202020204" pitchFamily="34" charset="0"/>
              <a:cs typeface="Arial" panose="020B0604020202020204" pitchFamily="34" charset="0"/>
            </a:endParaRPr>
          </a:p>
        </p:txBody>
      </p:sp>
      <p:sp>
        <p:nvSpPr>
          <p:cNvPr id="18" name="Rectangle 17"/>
          <p:cNvSpPr/>
          <p:nvPr/>
        </p:nvSpPr>
        <p:spPr>
          <a:xfrm>
            <a:off x="4495800" y="5619345"/>
            <a:ext cx="1981200" cy="430887"/>
          </a:xfrm>
          <a:prstGeom prst="rect">
            <a:avLst/>
          </a:prstGeom>
          <a:solidFill>
            <a:srgbClr val="EFEFEF"/>
          </a:solidFill>
        </p:spPr>
        <p:txBody>
          <a:bodyPr wrap="square">
            <a:spAutoFit/>
          </a:bodyPr>
          <a:lstStyle/>
          <a:p>
            <a:r>
              <a:rPr lang="fr-FR" sz="1100" dirty="0">
                <a:latin typeface="Calibri" panose="020F0502020204030204" pitchFamily="34" charset="0"/>
                <a:ea typeface="Calibri" panose="020F0502020204030204" pitchFamily="34" charset="0"/>
                <a:cs typeface="Times New Roman" panose="02020603050405020304" pitchFamily="18" charset="0"/>
              </a:rPr>
              <a:t>•Identifier les actions efficaces</a:t>
            </a:r>
          </a:p>
          <a:p>
            <a:r>
              <a:rPr lang="fr-FR" sz="1100" dirty="0">
                <a:latin typeface="Calibri" panose="020F0502020204030204" pitchFamily="34" charset="0"/>
                <a:ea typeface="Calibri" panose="020F0502020204030204" pitchFamily="34" charset="0"/>
                <a:cs typeface="Times New Roman" panose="02020603050405020304" pitchFamily="18" charset="0"/>
              </a:rPr>
              <a:t>•Recherche d'indicateurs</a:t>
            </a:r>
          </a:p>
        </p:txBody>
      </p:sp>
      <p:sp>
        <p:nvSpPr>
          <p:cNvPr id="19" name="Rectangle 18"/>
          <p:cNvSpPr/>
          <p:nvPr/>
        </p:nvSpPr>
        <p:spPr>
          <a:xfrm>
            <a:off x="4800600" y="4000500"/>
            <a:ext cx="2209800" cy="430887"/>
          </a:xfrm>
          <a:prstGeom prst="rect">
            <a:avLst/>
          </a:prstGeom>
          <a:solidFill>
            <a:srgbClr val="EFEFEF"/>
          </a:solidFill>
        </p:spPr>
        <p:txBody>
          <a:bodyPr wrap="square">
            <a:spAutoFit/>
          </a:bodyPr>
          <a:lstStyle/>
          <a:p>
            <a:r>
              <a:rPr lang="fr-FR" sz="1100" dirty="0">
                <a:latin typeface="Calibri" panose="020F0502020204030204" pitchFamily="34" charset="0"/>
                <a:ea typeface="Calibri" panose="020F0502020204030204" pitchFamily="34" charset="0"/>
                <a:cs typeface="Times New Roman" panose="02020603050405020304" pitchFamily="18" charset="0"/>
              </a:rPr>
              <a:t>•Les communautés se réunissent</a:t>
            </a:r>
          </a:p>
          <a:p>
            <a:r>
              <a:rPr lang="fr-FR" sz="1100" dirty="0">
                <a:latin typeface="Calibri" panose="020F0502020204030204" pitchFamily="34" charset="0"/>
                <a:ea typeface="Calibri" panose="020F0502020204030204" pitchFamily="34" charset="0"/>
                <a:cs typeface="Times New Roman" panose="02020603050405020304" pitchFamily="18" charset="0"/>
              </a:rPr>
              <a:t>•Partager - apprendre et transférer</a:t>
            </a:r>
          </a:p>
        </p:txBody>
      </p:sp>
      <p:sp>
        <p:nvSpPr>
          <p:cNvPr id="20" name="TextBox 19"/>
          <p:cNvSpPr txBox="1"/>
          <p:nvPr/>
        </p:nvSpPr>
        <p:spPr>
          <a:xfrm>
            <a:off x="5688419" y="3590688"/>
            <a:ext cx="1524000" cy="338554"/>
          </a:xfrm>
          <a:prstGeom prst="rect">
            <a:avLst/>
          </a:prstGeom>
          <a:solidFill>
            <a:srgbClr val="FFF34D"/>
          </a:solidFill>
        </p:spPr>
        <p:txBody>
          <a:bodyPr wrap="square" rtlCol="0">
            <a:spAutoFit/>
          </a:bodyPr>
          <a:lstStyle/>
          <a:p>
            <a:pPr algn="ctr"/>
            <a:r>
              <a:rPr lang="en-US" sz="1600" b="1" dirty="0" err="1"/>
              <a:t>Foire</a:t>
            </a:r>
            <a:r>
              <a:rPr lang="en-US" sz="1600" b="1" dirty="0"/>
              <a:t> du savoir</a:t>
            </a:r>
            <a:endParaRPr lang="en-US" sz="16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E52D5F6-B422-F877-0299-1DFE7102F5EA}"/>
              </a:ext>
            </a:extLst>
          </p:cNvPr>
          <p:cNvSpPr txBox="1"/>
          <p:nvPr/>
        </p:nvSpPr>
        <p:spPr>
          <a:xfrm>
            <a:off x="3105757" y="1959117"/>
            <a:ext cx="1466825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err="1">
                <a:ea typeface="+mn-lt"/>
                <a:cs typeface="+mn-lt"/>
              </a:rPr>
              <a:t>évaluation</a:t>
            </a:r>
            <a:r>
              <a:rPr lang="en-US" sz="1600" i="1" dirty="0">
                <a:ea typeface="+mn-lt"/>
                <a:cs typeface="+mn-lt"/>
              </a:rPr>
              <a:t> de </a:t>
            </a:r>
            <a:r>
              <a:rPr lang="en-US" sz="1600" i="1" dirty="0" err="1">
                <a:ea typeface="+mn-lt"/>
                <a:cs typeface="+mn-lt"/>
              </a:rPr>
              <a:t>l'impact</a:t>
            </a:r>
            <a:r>
              <a:rPr lang="en-US" sz="1600" i="1" dirty="0">
                <a:ea typeface="+mn-lt"/>
                <a:cs typeface="+mn-lt"/>
              </a:rPr>
              <a:t> </a:t>
            </a:r>
            <a:r>
              <a:rPr lang="en-US" sz="1600" i="1" dirty="0" err="1">
                <a:ea typeface="+mn-lt"/>
                <a:cs typeface="+mn-lt"/>
              </a:rPr>
              <a:t>d'une</a:t>
            </a:r>
            <a:r>
              <a:rPr lang="en-US" sz="1600" i="1" dirty="0">
                <a:ea typeface="+mn-lt"/>
                <a:cs typeface="+mn-lt"/>
              </a:rPr>
              <a:t> intervention </a:t>
            </a:r>
            <a:r>
              <a:rPr lang="en-US" sz="1600" i="1" dirty="0" err="1">
                <a:ea typeface="+mn-lt"/>
                <a:cs typeface="+mn-lt"/>
              </a:rPr>
              <a:t>d'engagement</a:t>
            </a:r>
            <a:r>
              <a:rPr lang="en-US" sz="1600" i="1" dirty="0">
                <a:ea typeface="+mn-lt"/>
                <a:cs typeface="+mn-lt"/>
              </a:rPr>
              <a:t> </a:t>
            </a:r>
            <a:r>
              <a:rPr lang="en-US" sz="1600" i="1" dirty="0" err="1">
                <a:ea typeface="+mn-lt"/>
                <a:cs typeface="+mn-lt"/>
              </a:rPr>
              <a:t>communautaire</a:t>
            </a:r>
            <a:r>
              <a:rPr lang="en-US" sz="1600" i="1" dirty="0">
                <a:ea typeface="+mn-lt"/>
                <a:cs typeface="+mn-lt"/>
              </a:rPr>
              <a:t> dans </a:t>
            </a:r>
            <a:r>
              <a:rPr lang="en-US" sz="1600" i="1" dirty="0" err="1">
                <a:ea typeface="+mn-lt"/>
                <a:cs typeface="+mn-lt"/>
              </a:rPr>
              <a:t>l'amélioration</a:t>
            </a:r>
            <a:r>
              <a:rPr lang="en-US" sz="1600" i="1" dirty="0">
                <a:ea typeface="+mn-lt"/>
                <a:cs typeface="+mn-lt"/>
              </a:rPr>
              <a:t> de la couverture </a:t>
            </a:r>
            <a:r>
              <a:rPr lang="en-US" sz="1600" i="1" dirty="0" err="1">
                <a:ea typeface="+mn-lt"/>
                <a:cs typeface="+mn-lt"/>
              </a:rPr>
              <a:t>vaccinale</a:t>
            </a:r>
            <a:r>
              <a:rPr lang="en-US" sz="1600" i="1" dirty="0">
                <a:ea typeface="+mn-lt"/>
                <a:cs typeface="+mn-lt"/>
              </a:rPr>
              <a:t> des enfants : un </a:t>
            </a:r>
            <a:r>
              <a:rPr lang="en-US" sz="1600" i="1" dirty="0" err="1">
                <a:ea typeface="+mn-lt"/>
                <a:cs typeface="+mn-lt"/>
              </a:rPr>
              <a:t>essai</a:t>
            </a:r>
            <a:r>
              <a:rPr lang="en-US" sz="1600" i="1" dirty="0">
                <a:ea typeface="+mn-lt"/>
                <a:cs typeface="+mn-lt"/>
              </a:rPr>
              <a:t> </a:t>
            </a:r>
            <a:r>
              <a:rPr lang="en-US" sz="1600" i="1" dirty="0" err="1">
                <a:ea typeface="+mn-lt"/>
                <a:cs typeface="+mn-lt"/>
              </a:rPr>
              <a:t>randomisé</a:t>
            </a:r>
            <a:r>
              <a:rPr lang="en-US" sz="1600" i="1" dirty="0">
                <a:ea typeface="+mn-lt"/>
                <a:cs typeface="+mn-lt"/>
              </a:rPr>
              <a:t> </a:t>
            </a:r>
            <a:r>
              <a:rPr lang="en-US" sz="1600" i="1" dirty="0" err="1">
                <a:ea typeface="+mn-lt"/>
                <a:cs typeface="+mn-lt"/>
              </a:rPr>
              <a:t>en</a:t>
            </a:r>
            <a:r>
              <a:rPr lang="en-US" sz="1600" i="1" dirty="0">
                <a:ea typeface="+mn-lt"/>
                <a:cs typeface="+mn-lt"/>
              </a:rPr>
              <a:t> </a:t>
            </a:r>
            <a:r>
              <a:rPr lang="en-US" sz="1600" i="1" dirty="0" err="1">
                <a:ea typeface="+mn-lt"/>
                <a:cs typeface="+mn-lt"/>
              </a:rPr>
              <a:t>grappes</a:t>
            </a:r>
            <a:r>
              <a:rPr lang="en-US" sz="1600" i="1" dirty="0">
                <a:ea typeface="+mn-lt"/>
                <a:cs typeface="+mn-lt"/>
              </a:rPr>
              <a:t> dans </a:t>
            </a:r>
            <a:r>
              <a:rPr lang="en-US" sz="1600" i="1" dirty="0" err="1">
                <a:ea typeface="+mn-lt"/>
                <a:cs typeface="+mn-lt"/>
              </a:rPr>
              <a:t>l'assam</a:t>
            </a:r>
            <a:r>
              <a:rPr lang="en-US" sz="1600" i="1" dirty="0">
                <a:ea typeface="+mn-lt"/>
                <a:cs typeface="+mn-lt"/>
              </a:rPr>
              <a:t>, </a:t>
            </a:r>
            <a:r>
              <a:rPr lang="en-US" sz="1600" i="1" dirty="0" err="1">
                <a:ea typeface="+mn-lt"/>
                <a:cs typeface="+mn-lt"/>
              </a:rPr>
              <a:t>en</a:t>
            </a:r>
            <a:r>
              <a:rPr lang="en-US" sz="1600" i="1" dirty="0">
                <a:ea typeface="+mn-lt"/>
                <a:cs typeface="+mn-lt"/>
              </a:rPr>
              <a:t> </a:t>
            </a:r>
            <a:r>
              <a:rPr lang="en-US" sz="1600" i="1" dirty="0" err="1">
                <a:ea typeface="+mn-lt"/>
                <a:cs typeface="+mn-lt"/>
              </a:rPr>
              <a:t>inde</a:t>
            </a:r>
            <a:endParaRPr lang="en-US" sz="1600" i="1" dirty="0" err="1"/>
          </a:p>
        </p:txBody>
      </p:sp>
      <p:sp>
        <p:nvSpPr>
          <p:cNvPr id="22" name="TextBox 21">
            <a:extLst>
              <a:ext uri="{FF2B5EF4-FFF2-40B4-BE49-F238E27FC236}">
                <a16:creationId xmlns:a16="http://schemas.microsoft.com/office/drawing/2014/main" id="{07A3C9B8-E7C5-AEB5-5CBF-14B6258556F2}"/>
              </a:ext>
            </a:extLst>
          </p:cNvPr>
          <p:cNvSpPr txBox="1"/>
          <p:nvPr/>
        </p:nvSpPr>
        <p:spPr>
          <a:xfrm>
            <a:off x="1676097" y="9025514"/>
            <a:ext cx="755544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Illustration </a:t>
            </a:r>
            <a:r>
              <a:rPr lang="en-US" sz="2000" dirty="0" err="1">
                <a:ea typeface="+mn-lt"/>
                <a:cs typeface="+mn-lt"/>
              </a:rPr>
              <a:t>picturale</a:t>
            </a:r>
            <a:r>
              <a:rPr lang="en-US" sz="2000" dirty="0">
                <a:ea typeface="+mn-lt"/>
                <a:cs typeface="+mn-lt"/>
              </a:rPr>
              <a:t> des </a:t>
            </a:r>
            <a:r>
              <a:rPr lang="en-US" sz="2000" dirty="0" err="1">
                <a:ea typeface="+mn-lt"/>
                <a:cs typeface="+mn-lt"/>
              </a:rPr>
              <a:t>différentes</a:t>
            </a:r>
            <a:r>
              <a:rPr lang="en-US" sz="2000" dirty="0">
                <a:ea typeface="+mn-lt"/>
                <a:cs typeface="+mn-lt"/>
              </a:rPr>
              <a:t> étapes de </a:t>
            </a:r>
            <a:r>
              <a:rPr lang="en-US" sz="2000" dirty="0" err="1">
                <a:ea typeface="+mn-lt"/>
                <a:cs typeface="+mn-lt"/>
              </a:rPr>
              <a:t>l'intervention</a:t>
            </a:r>
            <a:r>
              <a:rPr lang="en-US" sz="2000" dirty="0">
                <a:ea typeface="+mn-lt"/>
                <a:cs typeface="+mn-lt"/>
              </a:rPr>
              <a:t> SALT</a:t>
            </a:r>
            <a:endParaRPr lang="en-US" sz="2000" dirty="0"/>
          </a:p>
        </p:txBody>
      </p:sp>
    </p:spTree>
    <p:extLst>
      <p:ext uri="{BB962C8B-B14F-4D97-AF65-F5344CB8AC3E}">
        <p14:creationId xmlns:p14="http://schemas.microsoft.com/office/powerpoint/2010/main" val="1946192803"/>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oost Brand Colors">
    <a:dk1>
      <a:srgbClr val="000000"/>
    </a:dk1>
    <a:lt1>
      <a:srgbClr val="FFFFFF"/>
    </a:lt1>
    <a:dk2>
      <a:srgbClr val="196BAC"/>
    </a:dk2>
    <a:lt2>
      <a:srgbClr val="EC881D"/>
    </a:lt2>
    <a:accent1>
      <a:srgbClr val="EC881D"/>
    </a:accent1>
    <a:accent2>
      <a:srgbClr val="196BAC"/>
    </a:accent2>
    <a:accent3>
      <a:srgbClr val="125181"/>
    </a:accent3>
    <a:accent4>
      <a:srgbClr val="D9D9D6"/>
    </a:accent4>
    <a:accent5>
      <a:srgbClr val="75787B"/>
    </a:accent5>
    <a:accent6>
      <a:srgbClr val="FCEBD9"/>
    </a:accent6>
    <a:hlink>
      <a:srgbClr val="196BAC"/>
    </a:hlink>
    <a:folHlink>
      <a:srgbClr val="EC88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1868</TotalTime>
  <Words>4002</Words>
  <Application>Microsoft Office PowerPoint</Application>
  <PresentationFormat>Custom</PresentationFormat>
  <Paragraphs>302</Paragraphs>
  <Slides>28</Slides>
  <Notes>6</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Conception personnalisée</vt:lpstr>
      <vt:lpstr>comp training ppt theme</vt:lpstr>
      <vt:lpstr>Formation Complète</vt:lpstr>
      <vt:lpstr>Approches participatives pour le suivi et l'évaluation (pour la communication sur  la vaccination et la demande)</vt:lpstr>
      <vt:lpstr>Plan de présentation</vt:lpstr>
      <vt:lpstr>Objectifs d’apprentissage</vt:lpstr>
      <vt:lpstr>Définitions</vt:lpstr>
      <vt:lpstr>Que voulons-nous dire par S&amp;E "participatif" pour les communications sur la vaccination ?</vt:lpstr>
      <vt:lpstr>Pourquoi le suivi participatif est-il important ?</vt:lpstr>
      <vt:lpstr>Exemples d'approches participatives pour le S&amp;E</vt:lpstr>
      <vt:lpstr>Comment cela se traduit-il en pratique ?</vt:lpstr>
      <vt:lpstr>Suivi et évaluation participatifs par le biais d'examens réguliers (par exemple, réunions d'examen trimestrielles - RET).</vt:lpstr>
      <vt:lpstr>Exemple 1: Méthodologie d'amélioration de la qualité</vt:lpstr>
      <vt:lpstr>Exemple 1: Résultats de l'amélioration de la qualité de la vaccination en Éthiopie</vt:lpstr>
      <vt:lpstr>Exemple 2:  Outil "Mon village, ma maison" (MVMH) et enregistrements à domicile (ED)</vt:lpstr>
      <vt:lpstr>Exemple 2: Intervention MVMH et ED au Zimbabwe</vt:lpstr>
      <vt:lpstr>Exemple 2: Méthodologie d'évaluation de la MVMH et de l'ED au Zimbabwe </vt:lpstr>
      <vt:lpstr>Exemple 2 : Résumé des résultats de l'évaluation participative</vt:lpstr>
      <vt:lpstr>Exemple 2 : Lien avec l'amélioration de la couverture zéro dose.</vt:lpstr>
      <vt:lpstr>Exemple 2: Perceptions communautaires sur les services de santé et la vaccination dans quatre pays (Burkina Faso, Ghana, Mali et Nigeria) Enquêtes sur les réponses vocales interactives, déc. 2021</vt:lpstr>
      <vt:lpstr>Exemple 3: Résultats des réponses vocales interactives </vt:lpstr>
      <vt:lpstr>Exemple 3: Appliquer les résultats de la RVI</vt:lpstr>
      <vt:lpstr> 3 Vérités du terrain</vt:lpstr>
      <vt:lpstr>3 Meilleures pratiques</vt:lpstr>
      <vt:lpstr>Actions que vous pouvez entreprendre pour aborder le S&amp;E participatif dans différents environnements opérationnels</vt:lpstr>
      <vt:lpstr>Ressources</vt:lpstr>
      <vt:lpstr>PowerPoint Presentation</vt:lpstr>
      <vt:lpstr>PowerPoint Presentation</vt:lpstr>
      <vt:lpstr>Étude de cas : Application des approches participatives de S&amp;E à la communication sur la vaccination </vt:lpstr>
      <vt:lpstr>Dans votre groupe de discussion, discutez et répondez dans Slido aux questions suivantes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Roshni Devchand</cp:lastModifiedBy>
  <cp:revision>404</cp:revision>
  <dcterms:created xsi:type="dcterms:W3CDTF">2006-08-16T00:00:00Z</dcterms:created>
  <dcterms:modified xsi:type="dcterms:W3CDTF">2022-07-21T01:20:12Z</dcterms:modified>
  <dc:identifier>DAFB49j2aXk</dc:identifier>
</cp:coreProperties>
</file>