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y="10287000" cx="18288000"/>
  <p:notesSz cx="6858000" cy="9144000"/>
  <p:embeddedFontLst>
    <p:embeddedFont>
      <p:font typeface="Ubuntu"/>
      <p:regular r:id="rId59"/>
      <p:bold r:id="rId60"/>
      <p:italic r:id="rId61"/>
      <p:boldItalic r:id="rId62"/>
    </p:embeddedFont>
    <p:embeddedFont>
      <p:font typeface="Poppins"/>
      <p:regular r:id="rId63"/>
      <p:bold r:id="rId64"/>
      <p:italic r:id="rId65"/>
      <p:boldItalic r:id="rId66"/>
    </p:embeddedFont>
    <p:embeddedFont>
      <p:font typeface="Poppins Light"/>
      <p:regular r:id="rId67"/>
      <p:bold r:id="rId68"/>
      <p:italic r:id="rId69"/>
      <p:boldItalic r:id="rId70"/>
    </p:embeddedFont>
    <p:embeddedFont>
      <p:font typeface="Poppins ExtraBold"/>
      <p:bold r:id="rId71"/>
      <p:boldItalic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73" roundtripDataSignature="AMtx7mizflj6Z7TLAPXGGtCVKezq+n3k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F4E4B51-293C-45F9-A18A-7724DD9E007D}">
  <a:tblStyle styleId="{BF4E4B51-293C-45F9-A18A-7724DD9E007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customschemas.google.com/relationships/presentationmetadata" Target="metadata"/><Relationship Id="rId72" Type="http://schemas.openxmlformats.org/officeDocument/2006/relationships/font" Target="fonts/PoppinsExtraBold-boldItalic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PoppinsExtraBold-bold.fntdata"/><Relationship Id="rId70" Type="http://schemas.openxmlformats.org/officeDocument/2006/relationships/font" Target="fonts/PoppinsLight-bold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Ubuntu-boldItalic.fntdata"/><Relationship Id="rId61" Type="http://schemas.openxmlformats.org/officeDocument/2006/relationships/font" Target="fonts/Ubuntu-italic.fntdata"/><Relationship Id="rId20" Type="http://schemas.openxmlformats.org/officeDocument/2006/relationships/slide" Target="slides/slide13.xml"/><Relationship Id="rId64" Type="http://schemas.openxmlformats.org/officeDocument/2006/relationships/font" Target="fonts/Poppins-bold.fntdata"/><Relationship Id="rId63" Type="http://schemas.openxmlformats.org/officeDocument/2006/relationships/font" Target="fonts/Poppins-regular.fntdata"/><Relationship Id="rId22" Type="http://schemas.openxmlformats.org/officeDocument/2006/relationships/slide" Target="slides/slide15.xml"/><Relationship Id="rId66" Type="http://schemas.openxmlformats.org/officeDocument/2006/relationships/font" Target="fonts/Poppins-boldItalic.fntdata"/><Relationship Id="rId21" Type="http://schemas.openxmlformats.org/officeDocument/2006/relationships/slide" Target="slides/slide14.xml"/><Relationship Id="rId65" Type="http://schemas.openxmlformats.org/officeDocument/2006/relationships/font" Target="fonts/Poppins-italic.fntdata"/><Relationship Id="rId24" Type="http://schemas.openxmlformats.org/officeDocument/2006/relationships/slide" Target="slides/slide17.xml"/><Relationship Id="rId68" Type="http://schemas.openxmlformats.org/officeDocument/2006/relationships/font" Target="fonts/PoppinsLight-bold.fntdata"/><Relationship Id="rId23" Type="http://schemas.openxmlformats.org/officeDocument/2006/relationships/slide" Target="slides/slide16.xml"/><Relationship Id="rId67" Type="http://schemas.openxmlformats.org/officeDocument/2006/relationships/font" Target="fonts/PoppinsLight-regular.fntdata"/><Relationship Id="rId60" Type="http://schemas.openxmlformats.org/officeDocument/2006/relationships/font" Target="fonts/Ubuntu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PoppinsLight-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font" Target="fonts/Ubuntu-regular.fntdata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2" name="Google Shape;852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5" name="Google Shape;86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8" name="Google Shape;87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5" name="Google Shape;88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7" name="Google Shape;907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4" name="Google Shape;914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3" name="Google Shape;923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Already 3000 certificates delivered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0" name="Google Shape;96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2" name="Google Shape;972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Was part of 3</a:t>
            </a:r>
            <a:r>
              <a:rPr b="0" baseline="3000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IM conference, survey administered towards the end of 2020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Goal: Understand landscape of factchecking organizations working on health misinformation and their involvement of health expertise. </a:t>
            </a: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Distributed to COVID-19 Factcheckers using an existing network, so a convenience sample.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5" name="Google Shape;985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86" name="Google Shape;986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5" name="Google Shape;1005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9" name="Google Shape;1019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4" name="Google Shape;1034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5" name="Google Shape;1045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4" name="Google Shape;1064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5" name="Google Shape;1075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7" name="Google Shape;1087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9.png"/><Relationship Id="rId9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1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9.png"/><Relationship Id="rId9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1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">
  <p:cSld name="Slide 1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3"/>
          <p:cNvSpPr txBox="1"/>
          <p:nvPr>
            <p:ph type="title"/>
          </p:nvPr>
        </p:nvSpPr>
        <p:spPr>
          <a:xfrm>
            <a:off x="685800" y="1657555"/>
            <a:ext cx="12857693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0800"/>
              <a:buFont typeface="Poppins"/>
              <a:buNone/>
              <a:defRPr b="1" i="0" sz="108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53"/>
          <p:cNvSpPr txBox="1"/>
          <p:nvPr>
            <p:ph idx="1" type="body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508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4400"/>
              <a:buFont typeface="Arial"/>
              <a:buChar char="•"/>
              <a:defRPr b="1" i="0" sz="44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609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609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609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609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3"/>
          <p:cNvSpPr txBox="1"/>
          <p:nvPr>
            <p:ph idx="2" type="body"/>
          </p:nvPr>
        </p:nvSpPr>
        <p:spPr>
          <a:xfrm>
            <a:off x="690716" y="7417334"/>
            <a:ext cx="8991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1325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350"/>
              <a:buFont typeface="Arial"/>
              <a:buChar char="•"/>
              <a:defRPr b="1" i="0" sz="335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441325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350"/>
              <a:buFont typeface="Arial"/>
              <a:buChar char="•"/>
              <a:defRPr b="1" i="0" sz="335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441325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350"/>
              <a:buFont typeface="Arial"/>
              <a:buChar char="•"/>
              <a:defRPr b="1" i="0" sz="335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44132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350"/>
              <a:buFont typeface="Arial"/>
              <a:buChar char="•"/>
              <a:defRPr b="1" i="0" sz="335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44132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350"/>
              <a:buFont typeface="Arial"/>
              <a:buChar char="•"/>
              <a:defRPr b="1" i="0" sz="335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3"/>
          <p:cNvSpPr/>
          <p:nvPr/>
        </p:nvSpPr>
        <p:spPr>
          <a:xfrm>
            <a:off x="9865059" y="6609053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53"/>
          <p:cNvSpPr/>
          <p:nvPr/>
        </p:nvSpPr>
        <p:spPr>
          <a:xfrm>
            <a:off x="12218274" y="2254240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53"/>
          <p:cNvSpPr/>
          <p:nvPr/>
        </p:nvSpPr>
        <p:spPr>
          <a:xfrm>
            <a:off x="14833843" y="-1998451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53"/>
          <p:cNvSpPr/>
          <p:nvPr/>
        </p:nvSpPr>
        <p:spPr>
          <a:xfrm>
            <a:off x="12177919" y="6266409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53"/>
          <p:cNvSpPr/>
          <p:nvPr/>
        </p:nvSpPr>
        <p:spPr>
          <a:xfrm>
            <a:off x="14591633" y="2012871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" name="Google Shape;19;p53"/>
          <p:cNvSpPr/>
          <p:nvPr/>
        </p:nvSpPr>
        <p:spPr>
          <a:xfrm>
            <a:off x="9865059" y="6609053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53"/>
          <p:cNvSpPr/>
          <p:nvPr/>
        </p:nvSpPr>
        <p:spPr>
          <a:xfrm>
            <a:off x="12218274" y="2254240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53"/>
          <p:cNvSpPr/>
          <p:nvPr/>
        </p:nvSpPr>
        <p:spPr>
          <a:xfrm>
            <a:off x="14833843" y="-1998451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53"/>
          <p:cNvSpPr/>
          <p:nvPr/>
        </p:nvSpPr>
        <p:spPr>
          <a:xfrm>
            <a:off x="12177919" y="6266409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53"/>
          <p:cNvSpPr/>
          <p:nvPr/>
        </p:nvSpPr>
        <p:spPr>
          <a:xfrm>
            <a:off x="14591633" y="2012871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">
  <p:cSld name="Slide 3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2"/>
          <p:cNvSpPr txBox="1"/>
          <p:nvPr>
            <p:ph type="title"/>
          </p:nvPr>
        </p:nvSpPr>
        <p:spPr>
          <a:xfrm>
            <a:off x="4571998" y="547689"/>
            <a:ext cx="12858749" cy="709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None/>
              <a:defRPr b="1" i="0" sz="36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5" name="Google Shape;105;p62"/>
          <p:cNvSpPr txBox="1"/>
          <p:nvPr>
            <p:ph idx="1" type="body"/>
          </p:nvPr>
        </p:nvSpPr>
        <p:spPr>
          <a:xfrm>
            <a:off x="4571999" y="1487269"/>
            <a:ext cx="12858750" cy="1033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318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62"/>
          <p:cNvSpPr/>
          <p:nvPr/>
        </p:nvSpPr>
        <p:spPr>
          <a:xfrm>
            <a:off x="55240" y="5904713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62"/>
          <p:cNvSpPr/>
          <p:nvPr/>
        </p:nvSpPr>
        <p:spPr>
          <a:xfrm>
            <a:off x="1943616" y="4851713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62"/>
          <p:cNvSpPr/>
          <p:nvPr/>
        </p:nvSpPr>
        <p:spPr>
          <a:xfrm>
            <a:off x="1943616" y="7033054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62"/>
          <p:cNvSpPr/>
          <p:nvPr/>
        </p:nvSpPr>
        <p:spPr>
          <a:xfrm>
            <a:off x="0" y="8054252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62"/>
          <p:cNvSpPr/>
          <p:nvPr/>
        </p:nvSpPr>
        <p:spPr>
          <a:xfrm>
            <a:off x="110480" y="1610167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62"/>
          <p:cNvSpPr/>
          <p:nvPr/>
        </p:nvSpPr>
        <p:spPr>
          <a:xfrm>
            <a:off x="1998856" y="557167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62"/>
          <p:cNvSpPr/>
          <p:nvPr/>
        </p:nvSpPr>
        <p:spPr>
          <a:xfrm>
            <a:off x="1998856" y="2738509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62"/>
          <p:cNvSpPr/>
          <p:nvPr/>
        </p:nvSpPr>
        <p:spPr>
          <a:xfrm>
            <a:off x="55240" y="3759706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62"/>
          <p:cNvSpPr/>
          <p:nvPr/>
        </p:nvSpPr>
        <p:spPr>
          <a:xfrm>
            <a:off x="217458" y="-572939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p62"/>
          <p:cNvSpPr/>
          <p:nvPr/>
        </p:nvSpPr>
        <p:spPr>
          <a:xfrm>
            <a:off x="1943616" y="9216161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62"/>
          <p:cNvSpPr txBox="1"/>
          <p:nvPr>
            <p:ph idx="2" type="body"/>
          </p:nvPr>
        </p:nvSpPr>
        <p:spPr>
          <a:xfrm>
            <a:off x="4571998" y="3133800"/>
            <a:ext cx="12858751" cy="2725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62"/>
          <p:cNvSpPr txBox="1"/>
          <p:nvPr>
            <p:ph idx="3" type="body"/>
          </p:nvPr>
        </p:nvSpPr>
        <p:spPr>
          <a:xfrm>
            <a:off x="4572000" y="6286500"/>
            <a:ext cx="622935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62"/>
          <p:cNvSpPr txBox="1"/>
          <p:nvPr>
            <p:ph idx="4" type="body"/>
          </p:nvPr>
        </p:nvSpPr>
        <p:spPr>
          <a:xfrm>
            <a:off x="11201400" y="6286500"/>
            <a:ext cx="622935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62"/>
          <p:cNvSpPr txBox="1"/>
          <p:nvPr/>
        </p:nvSpPr>
        <p:spPr>
          <a:xfrm>
            <a:off x="14478000" y="9803367"/>
            <a:ext cx="426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120" name="Google Shape;120;p62"/>
          <p:cNvCxnSpPr/>
          <p:nvPr/>
        </p:nvCxnSpPr>
        <p:spPr>
          <a:xfrm>
            <a:off x="116586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1" name="Google Shape;121;p62"/>
          <p:cNvSpPr/>
          <p:nvPr/>
        </p:nvSpPr>
        <p:spPr>
          <a:xfrm>
            <a:off x="55240" y="5904713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62"/>
          <p:cNvSpPr/>
          <p:nvPr/>
        </p:nvSpPr>
        <p:spPr>
          <a:xfrm>
            <a:off x="1943616" y="4851713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62"/>
          <p:cNvSpPr/>
          <p:nvPr/>
        </p:nvSpPr>
        <p:spPr>
          <a:xfrm>
            <a:off x="1943616" y="7033054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62"/>
          <p:cNvSpPr/>
          <p:nvPr/>
        </p:nvSpPr>
        <p:spPr>
          <a:xfrm>
            <a:off x="0" y="8054252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62"/>
          <p:cNvSpPr/>
          <p:nvPr/>
        </p:nvSpPr>
        <p:spPr>
          <a:xfrm>
            <a:off x="110480" y="1610167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62"/>
          <p:cNvSpPr/>
          <p:nvPr/>
        </p:nvSpPr>
        <p:spPr>
          <a:xfrm>
            <a:off x="1998856" y="557167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62"/>
          <p:cNvSpPr/>
          <p:nvPr/>
        </p:nvSpPr>
        <p:spPr>
          <a:xfrm>
            <a:off x="1998856" y="2738509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62"/>
          <p:cNvSpPr/>
          <p:nvPr/>
        </p:nvSpPr>
        <p:spPr>
          <a:xfrm>
            <a:off x="55240" y="3759706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62"/>
          <p:cNvSpPr/>
          <p:nvPr/>
        </p:nvSpPr>
        <p:spPr>
          <a:xfrm>
            <a:off x="217458" y="-572939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62"/>
          <p:cNvSpPr/>
          <p:nvPr/>
        </p:nvSpPr>
        <p:spPr>
          <a:xfrm>
            <a:off x="1943616" y="9216161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62"/>
          <p:cNvSpPr txBox="1"/>
          <p:nvPr/>
        </p:nvSpPr>
        <p:spPr>
          <a:xfrm>
            <a:off x="14478000" y="9803367"/>
            <a:ext cx="426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132" name="Google Shape;132;p62"/>
          <p:cNvCxnSpPr/>
          <p:nvPr/>
        </p:nvCxnSpPr>
        <p:spPr>
          <a:xfrm>
            <a:off x="116586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">
  <p:cSld name="Slide 5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3"/>
          <p:cNvSpPr txBox="1"/>
          <p:nvPr>
            <p:ph type="title"/>
          </p:nvPr>
        </p:nvSpPr>
        <p:spPr>
          <a:xfrm>
            <a:off x="1257300" y="547688"/>
            <a:ext cx="15773400" cy="998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5" name="Google Shape;135;p63"/>
          <p:cNvSpPr txBox="1"/>
          <p:nvPr>
            <p:ph idx="1" type="body"/>
          </p:nvPr>
        </p:nvSpPr>
        <p:spPr>
          <a:xfrm>
            <a:off x="1257300" y="1813302"/>
            <a:ext cx="15773400" cy="7452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63"/>
          <p:cNvSpPr/>
          <p:nvPr/>
        </p:nvSpPr>
        <p:spPr>
          <a:xfrm>
            <a:off x="12378219" y="4377219"/>
            <a:ext cx="5997233" cy="5997233"/>
          </a:xfrm>
          <a:custGeom>
            <a:rect b="b" l="l" r="r" t="t"/>
            <a:pathLst>
              <a:path extrusionOk="0" h="6540754" w="6540754">
                <a:moveTo>
                  <a:pt x="6540754" y="0"/>
                </a:moveTo>
                <a:lnTo>
                  <a:pt x="0" y="6540754"/>
                </a:lnTo>
                <a:lnTo>
                  <a:pt x="6540754" y="654075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63"/>
          <p:cNvSpPr txBox="1"/>
          <p:nvPr>
            <p:ph idx="2" type="body"/>
          </p:nvPr>
        </p:nvSpPr>
        <p:spPr>
          <a:xfrm rot="-2726334">
            <a:off x="13013621" y="7435303"/>
            <a:ext cx="6088022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63"/>
          <p:cNvSpPr/>
          <p:nvPr/>
        </p:nvSpPr>
        <p:spPr>
          <a:xfrm>
            <a:off x="12378219" y="4377219"/>
            <a:ext cx="5997233" cy="5997233"/>
          </a:xfrm>
          <a:custGeom>
            <a:rect b="b" l="l" r="r" t="t"/>
            <a:pathLst>
              <a:path extrusionOk="0" h="6540754" w="6540754">
                <a:moveTo>
                  <a:pt x="6540754" y="0"/>
                </a:moveTo>
                <a:lnTo>
                  <a:pt x="0" y="6540754"/>
                </a:lnTo>
                <a:lnTo>
                  <a:pt x="6540754" y="654075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">
  <p:cSld name="Slide 6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4"/>
          <p:cNvSpPr/>
          <p:nvPr/>
        </p:nvSpPr>
        <p:spPr>
          <a:xfrm rot="-9557326">
            <a:off x="-1311744" y="-2742014"/>
            <a:ext cx="10508361" cy="10508361"/>
          </a:xfrm>
          <a:custGeom>
            <a:rect b="b" l="l" r="r" t="t"/>
            <a:pathLst>
              <a:path extrusionOk="0" h="6540754" w="6540754">
                <a:moveTo>
                  <a:pt x="6540754" y="0"/>
                </a:moveTo>
                <a:lnTo>
                  <a:pt x="0" y="6540754"/>
                </a:lnTo>
                <a:lnTo>
                  <a:pt x="6540754" y="6540754"/>
                </a:lnTo>
                <a:close/>
              </a:path>
            </a:pathLst>
          </a:custGeom>
          <a:blipFill rotWithShape="1">
            <a:blip r:embed="rId2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64"/>
          <p:cNvSpPr txBox="1"/>
          <p:nvPr>
            <p:ph idx="1" type="body"/>
          </p:nvPr>
        </p:nvSpPr>
        <p:spPr>
          <a:xfrm>
            <a:off x="1254125" y="4672606"/>
            <a:ext cx="7735888" cy="6715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64"/>
          <p:cNvSpPr txBox="1"/>
          <p:nvPr>
            <p:ph idx="2" type="body"/>
          </p:nvPr>
        </p:nvSpPr>
        <p:spPr>
          <a:xfrm>
            <a:off x="1254125" y="5486884"/>
            <a:ext cx="7735888" cy="3798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64"/>
          <p:cNvSpPr txBox="1"/>
          <p:nvPr>
            <p:ph idx="3" type="body"/>
          </p:nvPr>
        </p:nvSpPr>
        <p:spPr>
          <a:xfrm>
            <a:off x="9258300" y="1059421"/>
            <a:ext cx="7775575" cy="123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64"/>
          <p:cNvSpPr txBox="1"/>
          <p:nvPr>
            <p:ph idx="4" type="body"/>
          </p:nvPr>
        </p:nvSpPr>
        <p:spPr>
          <a:xfrm>
            <a:off x="9258300" y="2294497"/>
            <a:ext cx="7775575" cy="699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5" name="Google Shape;145;p64"/>
          <p:cNvCxnSpPr/>
          <p:nvPr/>
        </p:nvCxnSpPr>
        <p:spPr>
          <a:xfrm rot="5400000">
            <a:off x="4981720" y="5427501"/>
            <a:ext cx="7638760" cy="76200"/>
          </a:xfrm>
          <a:prstGeom prst="straightConnector1">
            <a:avLst/>
          </a:prstGeom>
          <a:noFill/>
          <a:ln cap="rnd" cmpd="sng" w="9525">
            <a:solidFill>
              <a:srgbClr val="29292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6" name="Google Shape;146;p64"/>
          <p:cNvSpPr txBox="1"/>
          <p:nvPr>
            <p:ph idx="5" type="body"/>
          </p:nvPr>
        </p:nvSpPr>
        <p:spPr>
          <a:xfrm rot="-1443588">
            <a:off x="149351" y="1265796"/>
            <a:ext cx="6895431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1" i="0" sz="2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937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1" i="0" sz="2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937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1" i="0" sz="2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1" i="0" sz="2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937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1" i="0" sz="2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64"/>
          <p:cNvSpPr txBox="1"/>
          <p:nvPr/>
        </p:nvSpPr>
        <p:spPr>
          <a:xfrm>
            <a:off x="13106400" y="9803368"/>
            <a:ext cx="5029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148" name="Google Shape;148;p64"/>
          <p:cNvCxnSpPr/>
          <p:nvPr/>
        </p:nvCxnSpPr>
        <p:spPr>
          <a:xfrm>
            <a:off x="116586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9" name="Google Shape;149;p64"/>
          <p:cNvSpPr/>
          <p:nvPr/>
        </p:nvSpPr>
        <p:spPr>
          <a:xfrm rot="-9557326">
            <a:off x="-1311744" y="-2742014"/>
            <a:ext cx="10508361" cy="10508361"/>
          </a:xfrm>
          <a:custGeom>
            <a:rect b="b" l="l" r="r" t="t"/>
            <a:pathLst>
              <a:path extrusionOk="0" h="6540754" w="6540754">
                <a:moveTo>
                  <a:pt x="6540754" y="0"/>
                </a:moveTo>
                <a:lnTo>
                  <a:pt x="0" y="6540754"/>
                </a:lnTo>
                <a:lnTo>
                  <a:pt x="6540754" y="6540754"/>
                </a:lnTo>
                <a:close/>
              </a:path>
            </a:pathLst>
          </a:custGeom>
          <a:blipFill rotWithShape="1">
            <a:blip r:embed="rId2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50" name="Google Shape;150;p64"/>
          <p:cNvCxnSpPr/>
          <p:nvPr/>
        </p:nvCxnSpPr>
        <p:spPr>
          <a:xfrm rot="5400000">
            <a:off x="4981720" y="5427501"/>
            <a:ext cx="7638760" cy="76200"/>
          </a:xfrm>
          <a:prstGeom prst="straightConnector1">
            <a:avLst/>
          </a:prstGeom>
          <a:noFill/>
          <a:ln cap="rnd" cmpd="sng" w="9525">
            <a:solidFill>
              <a:srgbClr val="29292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1" name="Google Shape;151;p64"/>
          <p:cNvSpPr txBox="1"/>
          <p:nvPr/>
        </p:nvSpPr>
        <p:spPr>
          <a:xfrm>
            <a:off x="13106400" y="9803368"/>
            <a:ext cx="5029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152" name="Google Shape;152;p64"/>
          <p:cNvCxnSpPr/>
          <p:nvPr/>
        </p:nvCxnSpPr>
        <p:spPr>
          <a:xfrm>
            <a:off x="116586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">
  <p:cSld name="Slide 9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5"/>
          <p:cNvSpPr/>
          <p:nvPr/>
        </p:nvSpPr>
        <p:spPr>
          <a:xfrm>
            <a:off x="13440789" y="5338946"/>
            <a:ext cx="5997233" cy="5997233"/>
          </a:xfrm>
          <a:custGeom>
            <a:rect b="b" l="l" r="r" t="t"/>
            <a:pathLst>
              <a:path extrusionOk="0" h="6540754" w="6540754">
                <a:moveTo>
                  <a:pt x="6540754" y="0"/>
                </a:moveTo>
                <a:lnTo>
                  <a:pt x="0" y="6540754"/>
                </a:lnTo>
                <a:lnTo>
                  <a:pt x="6540754" y="654075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65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156" name="Google Shape;156;p65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7" name="Google Shape;157;p65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8" name="Google Shape;158;p65"/>
          <p:cNvSpPr txBox="1"/>
          <p:nvPr>
            <p:ph idx="1" type="body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65"/>
          <p:cNvSpPr/>
          <p:nvPr/>
        </p:nvSpPr>
        <p:spPr>
          <a:xfrm>
            <a:off x="13440789" y="5338946"/>
            <a:ext cx="5997233" cy="5997233"/>
          </a:xfrm>
          <a:custGeom>
            <a:rect b="b" l="l" r="r" t="t"/>
            <a:pathLst>
              <a:path extrusionOk="0" h="6540754" w="6540754">
                <a:moveTo>
                  <a:pt x="6540754" y="0"/>
                </a:moveTo>
                <a:lnTo>
                  <a:pt x="0" y="6540754"/>
                </a:lnTo>
                <a:lnTo>
                  <a:pt x="6540754" y="654075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65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161" name="Google Shape;161;p65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">
  <p:cSld name="Slide 1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6"/>
          <p:cNvSpPr/>
          <p:nvPr>
            <p:ph idx="2" type="pic"/>
          </p:nvPr>
        </p:nvSpPr>
        <p:spPr>
          <a:xfrm>
            <a:off x="762001" y="1866899"/>
            <a:ext cx="8153400" cy="7418389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64" name="Google Shape;164;p66"/>
          <p:cNvGrpSpPr/>
          <p:nvPr/>
        </p:nvGrpSpPr>
        <p:grpSpPr>
          <a:xfrm rot="3608892">
            <a:off x="13166033" y="9154080"/>
            <a:ext cx="1066784" cy="1447561"/>
            <a:chOff x="9865059" y="-1998451"/>
            <a:chExt cx="9190270" cy="12263510"/>
          </a:xfrm>
        </p:grpSpPr>
        <p:sp>
          <p:nvSpPr>
            <p:cNvPr id="165" name="Google Shape;165;p66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6" name="Google Shape;166;p66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7" name="Google Shape;167;p66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8" name="Google Shape;168;p66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9" name="Google Shape;169;p66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0" name="Google Shape;170;p66"/>
          <p:cNvSpPr txBox="1"/>
          <p:nvPr>
            <p:ph idx="1" type="body"/>
          </p:nvPr>
        </p:nvSpPr>
        <p:spPr>
          <a:xfrm>
            <a:off x="9252783" y="1866900"/>
            <a:ext cx="7775575" cy="123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66"/>
          <p:cNvSpPr txBox="1"/>
          <p:nvPr>
            <p:ph idx="3" type="body"/>
          </p:nvPr>
        </p:nvSpPr>
        <p:spPr>
          <a:xfrm>
            <a:off x="9258300" y="3238499"/>
            <a:ext cx="7775575" cy="6046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66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3" name="Google Shape;173;p66"/>
          <p:cNvSpPr txBox="1"/>
          <p:nvPr/>
        </p:nvSpPr>
        <p:spPr>
          <a:xfrm>
            <a:off x="14554200" y="9803368"/>
            <a:ext cx="4191000" cy="371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174" name="Google Shape;174;p66"/>
          <p:cNvCxnSpPr/>
          <p:nvPr/>
        </p:nvCxnSpPr>
        <p:spPr>
          <a:xfrm flipH="1" rot="10800000">
            <a:off x="12806177" y="9715501"/>
            <a:ext cx="5481823" cy="2381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75" name="Google Shape;175;p66"/>
          <p:cNvGrpSpPr/>
          <p:nvPr/>
        </p:nvGrpSpPr>
        <p:grpSpPr>
          <a:xfrm rot="3608892">
            <a:off x="13166033" y="9154080"/>
            <a:ext cx="1066784" cy="1447561"/>
            <a:chOff x="9865059" y="-1998451"/>
            <a:chExt cx="9190270" cy="12263510"/>
          </a:xfrm>
        </p:grpSpPr>
        <p:sp>
          <p:nvSpPr>
            <p:cNvPr id="176" name="Google Shape;176;p66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7" name="Google Shape;177;p66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8" name="Google Shape;178;p66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9" name="Google Shape;179;p66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0" name="Google Shape;180;p66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81" name="Google Shape;181;p66"/>
          <p:cNvSpPr txBox="1"/>
          <p:nvPr/>
        </p:nvSpPr>
        <p:spPr>
          <a:xfrm>
            <a:off x="14554200" y="9803368"/>
            <a:ext cx="4191000" cy="371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182" name="Google Shape;182;p66"/>
          <p:cNvCxnSpPr/>
          <p:nvPr/>
        </p:nvCxnSpPr>
        <p:spPr>
          <a:xfrm flipH="1" rot="10800000">
            <a:off x="12806177" y="9715501"/>
            <a:ext cx="5481823" cy="2381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11">
  <p:cSld name="1_Slide 1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7"/>
          <p:cNvSpPr txBox="1"/>
          <p:nvPr>
            <p:ph idx="1" type="body"/>
          </p:nvPr>
        </p:nvSpPr>
        <p:spPr>
          <a:xfrm>
            <a:off x="753308" y="1866900"/>
            <a:ext cx="7775575" cy="123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67"/>
          <p:cNvSpPr txBox="1"/>
          <p:nvPr>
            <p:ph idx="2" type="body"/>
          </p:nvPr>
        </p:nvSpPr>
        <p:spPr>
          <a:xfrm>
            <a:off x="758825" y="3238499"/>
            <a:ext cx="7775575" cy="6046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7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187" name="Google Shape;187;p67"/>
          <p:cNvGrpSpPr/>
          <p:nvPr/>
        </p:nvGrpSpPr>
        <p:grpSpPr>
          <a:xfrm rot="3608892">
            <a:off x="13427782" y="9134159"/>
            <a:ext cx="1066784" cy="1447561"/>
            <a:chOff x="9865059" y="-1998451"/>
            <a:chExt cx="9190270" cy="12263510"/>
          </a:xfrm>
        </p:grpSpPr>
        <p:sp>
          <p:nvSpPr>
            <p:cNvPr id="188" name="Google Shape;188;p67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" name="Google Shape;189;p67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" name="Google Shape;190;p67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" name="Google Shape;191;p67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" name="Google Shape;192;p67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93" name="Google Shape;193;p67"/>
          <p:cNvSpPr txBox="1"/>
          <p:nvPr/>
        </p:nvSpPr>
        <p:spPr>
          <a:xfrm>
            <a:off x="14706600" y="9803368"/>
            <a:ext cx="4038600" cy="371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194" name="Google Shape;194;p67"/>
          <p:cNvCxnSpPr/>
          <p:nvPr/>
        </p:nvCxnSpPr>
        <p:spPr>
          <a:xfrm>
            <a:off x="13067926" y="9715500"/>
            <a:ext cx="5220074" cy="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5" name="Google Shape;195;p67"/>
          <p:cNvSpPr/>
          <p:nvPr>
            <p:ph idx="3" type="pic"/>
          </p:nvPr>
        </p:nvSpPr>
        <p:spPr>
          <a:xfrm>
            <a:off x="8953499" y="1866899"/>
            <a:ext cx="8267701" cy="7418389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96" name="Google Shape;196;p67"/>
          <p:cNvGrpSpPr/>
          <p:nvPr/>
        </p:nvGrpSpPr>
        <p:grpSpPr>
          <a:xfrm rot="3608892">
            <a:off x="13427782" y="9134159"/>
            <a:ext cx="1066784" cy="1447561"/>
            <a:chOff x="9865059" y="-1998451"/>
            <a:chExt cx="9190270" cy="12263510"/>
          </a:xfrm>
        </p:grpSpPr>
        <p:sp>
          <p:nvSpPr>
            <p:cNvPr id="197" name="Google Shape;197;p67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" name="Google Shape;198;p67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9" name="Google Shape;199;p67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0" name="Google Shape;200;p67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1" name="Google Shape;201;p67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02" name="Google Shape;202;p67"/>
          <p:cNvSpPr txBox="1"/>
          <p:nvPr/>
        </p:nvSpPr>
        <p:spPr>
          <a:xfrm>
            <a:off x="14706600" y="9803368"/>
            <a:ext cx="4038600" cy="371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03" name="Google Shape;203;p67"/>
          <p:cNvCxnSpPr/>
          <p:nvPr/>
        </p:nvCxnSpPr>
        <p:spPr>
          <a:xfrm>
            <a:off x="13067926" y="9715500"/>
            <a:ext cx="5220074" cy="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">
  <p:cSld name="Slide 2">
    <p:bg>
      <p:bgPr>
        <a:solidFill>
          <a:srgbClr val="0B81D5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/>
          <p:nvPr>
            <p:ph type="ctrTitle"/>
          </p:nvPr>
        </p:nvSpPr>
        <p:spPr>
          <a:xfrm>
            <a:off x="1295400" y="1684338"/>
            <a:ext cx="14706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oppins"/>
              <a:buNone/>
              <a:defRPr b="1" i="0" sz="9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6" name="Google Shape;206;p68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07" name="Google Shape;207;p68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8" name="Google Shape;208;p68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09" name="Google Shape;209;p68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">
  <p:cSld name="Slide 4">
    <p:bg>
      <p:bgPr>
        <a:solidFill>
          <a:srgbClr val="2A999B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9"/>
          <p:cNvSpPr txBox="1"/>
          <p:nvPr>
            <p:ph type="title"/>
          </p:nvPr>
        </p:nvSpPr>
        <p:spPr>
          <a:xfrm>
            <a:off x="1247775" y="1333500"/>
            <a:ext cx="12849225" cy="836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i="0" sz="3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2" name="Google Shape;212;p69"/>
          <p:cNvSpPr txBox="1"/>
          <p:nvPr>
            <p:ph idx="1" type="body"/>
          </p:nvPr>
        </p:nvSpPr>
        <p:spPr>
          <a:xfrm>
            <a:off x="2209799" y="2421503"/>
            <a:ext cx="11887201" cy="664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13" name="Google Shape;213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8364666" y="4922382"/>
            <a:ext cx="11780656" cy="518348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9"/>
          <p:cNvSpPr txBox="1"/>
          <p:nvPr>
            <p:ph idx="2" type="body"/>
          </p:nvPr>
        </p:nvSpPr>
        <p:spPr>
          <a:xfrm>
            <a:off x="12954000" y="4381500"/>
            <a:ext cx="51054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Google Shape;215;p69"/>
          <p:cNvSpPr txBox="1"/>
          <p:nvPr>
            <p:ph idx="3" type="body"/>
          </p:nvPr>
        </p:nvSpPr>
        <p:spPr>
          <a:xfrm>
            <a:off x="1247775" y="4381500"/>
            <a:ext cx="6600825" cy="4266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Google Shape;216;p69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 2022</a:t>
            </a:r>
            <a:endParaRPr/>
          </a:p>
        </p:txBody>
      </p:sp>
      <p:cxnSp>
        <p:nvCxnSpPr>
          <p:cNvPr id="217" name="Google Shape;217;p69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8" name="Google Shape;218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8364666" y="4922382"/>
            <a:ext cx="11780656" cy="518348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69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 2022</a:t>
            </a:r>
            <a:endParaRPr/>
          </a:p>
        </p:txBody>
      </p:sp>
      <p:cxnSp>
        <p:nvCxnSpPr>
          <p:cNvPr id="220" name="Google Shape;220;p69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">
  <p:cSld name="Slide 8">
    <p:bg>
      <p:bgPr>
        <a:solidFill>
          <a:srgbClr val="FC7A1D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0"/>
          <p:cNvSpPr txBox="1"/>
          <p:nvPr>
            <p:ph type="title"/>
          </p:nvPr>
        </p:nvSpPr>
        <p:spPr>
          <a:xfrm>
            <a:off x="1260475" y="685800"/>
            <a:ext cx="15122525" cy="11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Poppins"/>
              <a:buNone/>
              <a:defRPr b="1" i="0" sz="67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3" name="Google Shape;223;p70"/>
          <p:cNvSpPr txBox="1"/>
          <p:nvPr>
            <p:ph idx="1" type="body"/>
          </p:nvPr>
        </p:nvSpPr>
        <p:spPr>
          <a:xfrm>
            <a:off x="1260475" y="2324100"/>
            <a:ext cx="15773400" cy="6467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064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24" name="Google Shape;224;p70"/>
          <p:cNvPicPr preferRelativeResize="0"/>
          <p:nvPr/>
        </p:nvPicPr>
        <p:blipFill rotWithShape="1">
          <a:blip r:embed="rId2">
            <a:alphaModFix amt="5000"/>
          </a:blip>
          <a:srcRect b="0" l="10194" r="10194" t="0"/>
          <a:stretch/>
        </p:blipFill>
        <p:spPr>
          <a:xfrm>
            <a:off x="10036618" y="0"/>
            <a:ext cx="8251382" cy="1036456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0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26" name="Google Shape;226;p70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7" name="Google Shape;227;p70"/>
          <p:cNvPicPr preferRelativeResize="0"/>
          <p:nvPr/>
        </p:nvPicPr>
        <p:blipFill rotWithShape="1">
          <a:blip r:embed="rId2">
            <a:alphaModFix amt="5000"/>
          </a:blip>
          <a:srcRect b="0" l="10194" r="10194" t="0"/>
          <a:stretch/>
        </p:blipFill>
        <p:spPr>
          <a:xfrm>
            <a:off x="10036618" y="0"/>
            <a:ext cx="8251382" cy="1036456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0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29" name="Google Shape;229;p70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">
  <p:cSld name="Slide 10">
    <p:bg>
      <p:bgPr>
        <a:solidFill>
          <a:srgbClr val="032B43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1"/>
          <p:cNvSpPr txBox="1"/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Poppins"/>
              <a:buNone/>
              <a:defRPr b="1" i="0" sz="4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aphicFrame>
        <p:nvGraphicFramePr>
          <p:cNvPr id="232" name="Google Shape;232;p71"/>
          <p:cNvGraphicFramePr/>
          <p:nvPr/>
        </p:nvGraphicFramePr>
        <p:xfrm>
          <a:off x="1277620" y="33146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{BF4E4B51-293C-45F9-A18A-7724DD9E007D}</a:tableStyleId>
              </a:tblPr>
              <a:tblGrid>
                <a:gridCol w="3155525"/>
                <a:gridCol w="3155525"/>
                <a:gridCol w="3155525"/>
              </a:tblGrid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3" name="Google Shape;233;p71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34" name="Google Shape;234;p71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graphicFrame>
        <p:nvGraphicFramePr>
          <p:cNvPr id="235" name="Google Shape;235;p71"/>
          <p:cNvGraphicFramePr/>
          <p:nvPr/>
        </p:nvGraphicFramePr>
        <p:xfrm>
          <a:off x="1277620" y="33146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{BF4E4B51-293C-45F9-A18A-7724DD9E007D}</a:tableStyleId>
              </a:tblPr>
              <a:tblGrid>
                <a:gridCol w="3155525"/>
                <a:gridCol w="3155525"/>
                <a:gridCol w="3155525"/>
              </a:tblGrid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6" name="Google Shape;236;p71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37" name="Google Shape;237;p71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1">
  <p:cSld name="1_Slide 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4"/>
          <p:cNvSpPr txBox="1"/>
          <p:nvPr>
            <p:ph type="title"/>
          </p:nvPr>
        </p:nvSpPr>
        <p:spPr>
          <a:xfrm>
            <a:off x="686796" y="903508"/>
            <a:ext cx="12857693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6600"/>
              <a:buFont typeface="Poppins"/>
              <a:buNone/>
              <a:defRPr b="1" i="0" sz="66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" name="Google Shape;26;p54"/>
          <p:cNvSpPr txBox="1"/>
          <p:nvPr>
            <p:ph idx="1" type="body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609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609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609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609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54"/>
          <p:cNvSpPr/>
          <p:nvPr/>
        </p:nvSpPr>
        <p:spPr>
          <a:xfrm>
            <a:off x="9865059" y="6609053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54"/>
          <p:cNvSpPr/>
          <p:nvPr/>
        </p:nvSpPr>
        <p:spPr>
          <a:xfrm>
            <a:off x="12218274" y="2254240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" name="Google Shape;29;p54"/>
          <p:cNvSpPr/>
          <p:nvPr/>
        </p:nvSpPr>
        <p:spPr>
          <a:xfrm>
            <a:off x="14833843" y="-1998451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54"/>
          <p:cNvSpPr/>
          <p:nvPr/>
        </p:nvSpPr>
        <p:spPr>
          <a:xfrm>
            <a:off x="12177919" y="6266409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54"/>
          <p:cNvSpPr/>
          <p:nvPr/>
        </p:nvSpPr>
        <p:spPr>
          <a:xfrm>
            <a:off x="14591633" y="2012871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54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33" name="Google Shape;33;p54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" name="Google Shape;34;p54"/>
          <p:cNvSpPr/>
          <p:nvPr/>
        </p:nvSpPr>
        <p:spPr>
          <a:xfrm>
            <a:off x="9865059" y="6609053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54"/>
          <p:cNvSpPr/>
          <p:nvPr/>
        </p:nvSpPr>
        <p:spPr>
          <a:xfrm>
            <a:off x="12218274" y="2254240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54"/>
          <p:cNvSpPr/>
          <p:nvPr/>
        </p:nvSpPr>
        <p:spPr>
          <a:xfrm>
            <a:off x="14833843" y="-1998451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" name="Google Shape;37;p54"/>
          <p:cNvSpPr/>
          <p:nvPr/>
        </p:nvSpPr>
        <p:spPr>
          <a:xfrm>
            <a:off x="12177919" y="6266409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54"/>
          <p:cNvSpPr/>
          <p:nvPr/>
        </p:nvSpPr>
        <p:spPr>
          <a:xfrm>
            <a:off x="14591633" y="2012871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" name="Google Shape;39;p54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40" name="Google Shape;40;p54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">
  <p:cSld name="Slide 13">
    <p:bg>
      <p:bgPr>
        <a:solidFill>
          <a:srgbClr val="FDD92D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2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40" name="Google Shape;240;p72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1" name="Google Shape;241;p72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42" name="Google Shape;242;p72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4">
  <p:cSld name="Slide 14">
    <p:bg>
      <p:bgPr>
        <a:solidFill>
          <a:srgbClr val="FC7A1D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3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45" name="Google Shape;245;p73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6" name="Google Shape;246;p73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47" name="Google Shape;247;p73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5">
  <p:cSld name="Slide 15">
    <p:bg>
      <p:bgPr>
        <a:solidFill>
          <a:srgbClr val="2A999B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4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50" name="Google Shape;250;p74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1" name="Google Shape;251;p74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52" name="Google Shape;252;p74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7">
  <p:cSld name="Slide 17">
    <p:bg>
      <p:bgPr>
        <a:solidFill>
          <a:srgbClr val="0B81D5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5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55" name="Google Shape;255;p75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6" name="Google Shape;256;p75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257" name="Google Shape;257;p75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6"/>
          <p:cNvSpPr/>
          <p:nvPr/>
        </p:nvSpPr>
        <p:spPr>
          <a:xfrm>
            <a:off x="0" y="8853362"/>
            <a:ext cx="18288000" cy="1433651"/>
          </a:xfrm>
          <a:prstGeom prst="rect">
            <a:avLst/>
          </a:prstGeom>
          <a:gradFill>
            <a:gsLst>
              <a:gs pos="0">
                <a:srgbClr val="222A35"/>
              </a:gs>
              <a:gs pos="20000">
                <a:srgbClr val="323F4F"/>
              </a:gs>
              <a:gs pos="77000">
                <a:schemeClr val="dk2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23">
              <a:solidFill>
                <a:schemeClr val="lt1"/>
              </a:solidFill>
              <a:highlight>
                <a:srgbClr val="FFDD0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6"/>
          <p:cNvSpPr txBox="1"/>
          <p:nvPr>
            <p:ph idx="1" type="body"/>
          </p:nvPr>
        </p:nvSpPr>
        <p:spPr>
          <a:xfrm>
            <a:off x="739732" y="1713203"/>
            <a:ext cx="16701920" cy="6558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98284" lvl="0" marL="457200" marR="0" rtl="0" algn="l">
              <a:lnSpc>
                <a:spcPct val="111302"/>
              </a:lnSpc>
              <a:spcBef>
                <a:spcPts val="1000"/>
              </a:spcBef>
              <a:spcAft>
                <a:spcPts val="0"/>
              </a:spcAft>
              <a:buClr>
                <a:srgbClr val="088FC8"/>
              </a:buClr>
              <a:buSzPts val="4247"/>
              <a:buFont typeface="Arial"/>
              <a:buChar char="•"/>
              <a:defRPr b="0" i="0" sz="4247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7929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88FC8"/>
              </a:buClr>
              <a:buSzPts val="3139"/>
              <a:buFont typeface="Noto Sans Symbols"/>
              <a:buChar char="⮚"/>
              <a:defRPr b="0" i="0" sz="3693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76"/>
          <p:cNvSpPr txBox="1"/>
          <p:nvPr>
            <p:ph type="title"/>
          </p:nvPr>
        </p:nvSpPr>
        <p:spPr>
          <a:xfrm>
            <a:off x="739728" y="402273"/>
            <a:ext cx="15546675" cy="1310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8FC8"/>
              </a:buClr>
              <a:buSzPts val="5169"/>
              <a:buFont typeface="Calibri"/>
              <a:buNone/>
              <a:defRPr b="1" i="0" sz="5169" u="none" cap="none" strike="noStrike">
                <a:solidFill>
                  <a:srgbClr val="088F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262" name="Google Shape;262;p76"/>
          <p:cNvGrpSpPr/>
          <p:nvPr/>
        </p:nvGrpSpPr>
        <p:grpSpPr>
          <a:xfrm>
            <a:off x="15383975" y="9487762"/>
            <a:ext cx="2846561" cy="282023"/>
            <a:chOff x="9744815" y="6296146"/>
            <a:chExt cx="1897707" cy="188015"/>
          </a:xfrm>
        </p:grpSpPr>
        <p:sp>
          <p:nvSpPr>
            <p:cNvPr id="263" name="Google Shape;263;p76"/>
            <p:cNvSpPr/>
            <p:nvPr/>
          </p:nvSpPr>
          <p:spPr>
            <a:xfrm>
              <a:off x="9744815" y="6303892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76"/>
            <p:cNvSpPr/>
            <p:nvPr/>
          </p:nvSpPr>
          <p:spPr>
            <a:xfrm>
              <a:off x="9867578" y="6303892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76"/>
            <p:cNvSpPr/>
            <p:nvPr/>
          </p:nvSpPr>
          <p:spPr>
            <a:xfrm>
              <a:off x="9990341" y="6303892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76"/>
            <p:cNvSpPr/>
            <p:nvPr/>
          </p:nvSpPr>
          <p:spPr>
            <a:xfrm>
              <a:off x="10113104" y="6303892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76"/>
            <p:cNvSpPr/>
            <p:nvPr/>
          </p:nvSpPr>
          <p:spPr>
            <a:xfrm>
              <a:off x="9744815" y="6428064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76"/>
            <p:cNvSpPr/>
            <p:nvPr/>
          </p:nvSpPr>
          <p:spPr>
            <a:xfrm>
              <a:off x="9867578" y="6428064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76"/>
            <p:cNvSpPr/>
            <p:nvPr/>
          </p:nvSpPr>
          <p:spPr>
            <a:xfrm>
              <a:off x="9990341" y="6428064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76"/>
            <p:cNvSpPr/>
            <p:nvPr/>
          </p:nvSpPr>
          <p:spPr>
            <a:xfrm>
              <a:off x="10113104" y="6428064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76"/>
            <p:cNvSpPr/>
            <p:nvPr/>
          </p:nvSpPr>
          <p:spPr>
            <a:xfrm>
              <a:off x="10238189" y="6303892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76"/>
            <p:cNvSpPr/>
            <p:nvPr/>
          </p:nvSpPr>
          <p:spPr>
            <a:xfrm>
              <a:off x="10360952" y="6303892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76"/>
            <p:cNvSpPr/>
            <p:nvPr/>
          </p:nvSpPr>
          <p:spPr>
            <a:xfrm>
              <a:off x="10483715" y="6303892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76"/>
            <p:cNvSpPr/>
            <p:nvPr/>
          </p:nvSpPr>
          <p:spPr>
            <a:xfrm>
              <a:off x="10606478" y="6303892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76"/>
            <p:cNvSpPr/>
            <p:nvPr/>
          </p:nvSpPr>
          <p:spPr>
            <a:xfrm>
              <a:off x="10238189" y="6428064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76"/>
            <p:cNvSpPr/>
            <p:nvPr/>
          </p:nvSpPr>
          <p:spPr>
            <a:xfrm>
              <a:off x="10360952" y="6428064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76"/>
            <p:cNvSpPr/>
            <p:nvPr/>
          </p:nvSpPr>
          <p:spPr>
            <a:xfrm>
              <a:off x="10483715" y="6428064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76"/>
            <p:cNvSpPr/>
            <p:nvPr/>
          </p:nvSpPr>
          <p:spPr>
            <a:xfrm>
              <a:off x="10606478" y="6428064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76"/>
            <p:cNvSpPr/>
            <p:nvPr/>
          </p:nvSpPr>
          <p:spPr>
            <a:xfrm>
              <a:off x="10724762" y="6296146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76"/>
            <p:cNvSpPr/>
            <p:nvPr/>
          </p:nvSpPr>
          <p:spPr>
            <a:xfrm>
              <a:off x="10847525" y="6296146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76"/>
            <p:cNvSpPr/>
            <p:nvPr/>
          </p:nvSpPr>
          <p:spPr>
            <a:xfrm>
              <a:off x="10970288" y="6296146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76"/>
            <p:cNvSpPr/>
            <p:nvPr/>
          </p:nvSpPr>
          <p:spPr>
            <a:xfrm>
              <a:off x="11093051" y="6296146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76"/>
            <p:cNvSpPr/>
            <p:nvPr/>
          </p:nvSpPr>
          <p:spPr>
            <a:xfrm>
              <a:off x="10724762" y="6420318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76"/>
            <p:cNvSpPr/>
            <p:nvPr/>
          </p:nvSpPr>
          <p:spPr>
            <a:xfrm>
              <a:off x="10847525" y="6420318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76"/>
            <p:cNvSpPr/>
            <p:nvPr/>
          </p:nvSpPr>
          <p:spPr>
            <a:xfrm>
              <a:off x="10970288" y="6420318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76"/>
            <p:cNvSpPr/>
            <p:nvPr/>
          </p:nvSpPr>
          <p:spPr>
            <a:xfrm>
              <a:off x="11093051" y="6420318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76"/>
            <p:cNvSpPr/>
            <p:nvPr/>
          </p:nvSpPr>
          <p:spPr>
            <a:xfrm>
              <a:off x="11218136" y="6296146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76"/>
            <p:cNvSpPr/>
            <p:nvPr/>
          </p:nvSpPr>
          <p:spPr>
            <a:xfrm>
              <a:off x="11340899" y="6296146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76"/>
            <p:cNvSpPr/>
            <p:nvPr/>
          </p:nvSpPr>
          <p:spPr>
            <a:xfrm>
              <a:off x="11463662" y="6296146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76"/>
            <p:cNvSpPr/>
            <p:nvPr/>
          </p:nvSpPr>
          <p:spPr>
            <a:xfrm>
              <a:off x="11586425" y="6296146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76"/>
            <p:cNvSpPr/>
            <p:nvPr/>
          </p:nvSpPr>
          <p:spPr>
            <a:xfrm>
              <a:off x="11218136" y="6420318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76"/>
            <p:cNvSpPr/>
            <p:nvPr/>
          </p:nvSpPr>
          <p:spPr>
            <a:xfrm>
              <a:off x="11340899" y="6420318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76"/>
            <p:cNvSpPr/>
            <p:nvPr/>
          </p:nvSpPr>
          <p:spPr>
            <a:xfrm>
              <a:off x="11463662" y="6420318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76"/>
            <p:cNvSpPr/>
            <p:nvPr/>
          </p:nvSpPr>
          <p:spPr>
            <a:xfrm>
              <a:off x="11586425" y="6420318"/>
              <a:ext cx="56097" cy="56097"/>
            </a:xfrm>
            <a:prstGeom prst="ellipse">
              <a:avLst/>
            </a:prstGeom>
            <a:solidFill>
              <a:srgbClr val="B2D7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76"/>
          <p:cNvGrpSpPr/>
          <p:nvPr/>
        </p:nvGrpSpPr>
        <p:grpSpPr>
          <a:xfrm>
            <a:off x="16483785" y="461672"/>
            <a:ext cx="1376640" cy="646553"/>
            <a:chOff x="7550255" y="7081625"/>
            <a:chExt cx="917760" cy="431035"/>
          </a:xfrm>
        </p:grpSpPr>
        <p:sp>
          <p:nvSpPr>
            <p:cNvPr id="296" name="Google Shape;296;p76"/>
            <p:cNvSpPr/>
            <p:nvPr/>
          </p:nvSpPr>
          <p:spPr>
            <a:xfrm>
              <a:off x="7550255" y="7081625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76"/>
            <p:cNvSpPr/>
            <p:nvPr/>
          </p:nvSpPr>
          <p:spPr>
            <a:xfrm>
              <a:off x="7550255" y="7205797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76"/>
            <p:cNvSpPr/>
            <p:nvPr/>
          </p:nvSpPr>
          <p:spPr>
            <a:xfrm>
              <a:off x="7673018" y="7081625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76"/>
            <p:cNvSpPr/>
            <p:nvPr/>
          </p:nvSpPr>
          <p:spPr>
            <a:xfrm>
              <a:off x="7795781" y="7081625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76"/>
            <p:cNvSpPr/>
            <p:nvPr/>
          </p:nvSpPr>
          <p:spPr>
            <a:xfrm>
              <a:off x="7918544" y="7081625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76"/>
            <p:cNvSpPr/>
            <p:nvPr/>
          </p:nvSpPr>
          <p:spPr>
            <a:xfrm>
              <a:off x="7673018" y="7205797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76"/>
            <p:cNvSpPr/>
            <p:nvPr/>
          </p:nvSpPr>
          <p:spPr>
            <a:xfrm>
              <a:off x="7795781" y="7205797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76"/>
            <p:cNvSpPr/>
            <p:nvPr/>
          </p:nvSpPr>
          <p:spPr>
            <a:xfrm>
              <a:off x="7918544" y="7205797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76"/>
            <p:cNvSpPr/>
            <p:nvPr/>
          </p:nvSpPr>
          <p:spPr>
            <a:xfrm>
              <a:off x="8043629" y="7081625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76"/>
            <p:cNvSpPr/>
            <p:nvPr/>
          </p:nvSpPr>
          <p:spPr>
            <a:xfrm>
              <a:off x="8043629" y="7205797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76"/>
            <p:cNvSpPr/>
            <p:nvPr/>
          </p:nvSpPr>
          <p:spPr>
            <a:xfrm>
              <a:off x="8166392" y="7081625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76"/>
            <p:cNvSpPr/>
            <p:nvPr/>
          </p:nvSpPr>
          <p:spPr>
            <a:xfrm>
              <a:off x="8289155" y="7081625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76"/>
            <p:cNvSpPr/>
            <p:nvPr/>
          </p:nvSpPr>
          <p:spPr>
            <a:xfrm>
              <a:off x="8411918" y="7081625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76"/>
            <p:cNvSpPr/>
            <p:nvPr/>
          </p:nvSpPr>
          <p:spPr>
            <a:xfrm>
              <a:off x="8166392" y="7205797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76"/>
            <p:cNvSpPr/>
            <p:nvPr/>
          </p:nvSpPr>
          <p:spPr>
            <a:xfrm>
              <a:off x="8289155" y="7205797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76"/>
            <p:cNvSpPr/>
            <p:nvPr/>
          </p:nvSpPr>
          <p:spPr>
            <a:xfrm>
              <a:off x="8411918" y="7205797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76"/>
            <p:cNvSpPr/>
            <p:nvPr/>
          </p:nvSpPr>
          <p:spPr>
            <a:xfrm>
              <a:off x="7550255" y="7332391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76"/>
            <p:cNvSpPr/>
            <p:nvPr/>
          </p:nvSpPr>
          <p:spPr>
            <a:xfrm>
              <a:off x="7673018" y="7332391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76"/>
            <p:cNvSpPr/>
            <p:nvPr/>
          </p:nvSpPr>
          <p:spPr>
            <a:xfrm>
              <a:off x="7795781" y="7332391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76"/>
            <p:cNvSpPr/>
            <p:nvPr/>
          </p:nvSpPr>
          <p:spPr>
            <a:xfrm>
              <a:off x="7918544" y="7332391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76"/>
            <p:cNvSpPr/>
            <p:nvPr/>
          </p:nvSpPr>
          <p:spPr>
            <a:xfrm>
              <a:off x="7550255" y="7456563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76"/>
            <p:cNvSpPr/>
            <p:nvPr/>
          </p:nvSpPr>
          <p:spPr>
            <a:xfrm>
              <a:off x="7673018" y="7456563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76"/>
            <p:cNvSpPr/>
            <p:nvPr/>
          </p:nvSpPr>
          <p:spPr>
            <a:xfrm>
              <a:off x="7795781" y="7456563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76"/>
            <p:cNvSpPr/>
            <p:nvPr/>
          </p:nvSpPr>
          <p:spPr>
            <a:xfrm>
              <a:off x="7918544" y="7456563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76"/>
            <p:cNvSpPr/>
            <p:nvPr/>
          </p:nvSpPr>
          <p:spPr>
            <a:xfrm>
              <a:off x="8043629" y="7332391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76"/>
            <p:cNvSpPr/>
            <p:nvPr/>
          </p:nvSpPr>
          <p:spPr>
            <a:xfrm>
              <a:off x="8166392" y="7332391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76"/>
            <p:cNvSpPr/>
            <p:nvPr/>
          </p:nvSpPr>
          <p:spPr>
            <a:xfrm>
              <a:off x="8289155" y="7332391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76"/>
            <p:cNvSpPr/>
            <p:nvPr/>
          </p:nvSpPr>
          <p:spPr>
            <a:xfrm>
              <a:off x="8411918" y="7332391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76"/>
            <p:cNvSpPr/>
            <p:nvPr/>
          </p:nvSpPr>
          <p:spPr>
            <a:xfrm>
              <a:off x="8043629" y="7456563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76"/>
            <p:cNvSpPr/>
            <p:nvPr/>
          </p:nvSpPr>
          <p:spPr>
            <a:xfrm>
              <a:off x="8166392" y="7456563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76"/>
            <p:cNvSpPr/>
            <p:nvPr/>
          </p:nvSpPr>
          <p:spPr>
            <a:xfrm>
              <a:off x="8289155" y="7456563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76"/>
            <p:cNvSpPr/>
            <p:nvPr/>
          </p:nvSpPr>
          <p:spPr>
            <a:xfrm>
              <a:off x="8411918" y="7456563"/>
              <a:ext cx="56097" cy="56097"/>
            </a:xfrm>
            <a:prstGeom prst="ellipse">
              <a:avLst/>
            </a:prstGeom>
            <a:solidFill>
              <a:srgbClr val="BFDE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76"/>
          <p:cNvSpPr/>
          <p:nvPr/>
        </p:nvSpPr>
        <p:spPr>
          <a:xfrm flipH="1">
            <a:off x="17533305" y="-645605"/>
            <a:ext cx="3252282" cy="3252282"/>
          </a:xfrm>
          <a:prstGeom prst="ellipse">
            <a:avLst/>
          </a:prstGeom>
          <a:solidFill>
            <a:srgbClr val="05A5DF">
              <a:alpha val="2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76"/>
          <p:cNvSpPr/>
          <p:nvPr/>
        </p:nvSpPr>
        <p:spPr>
          <a:xfrm flipH="1">
            <a:off x="15790412" y="-550860"/>
            <a:ext cx="1266138" cy="1266138"/>
          </a:xfrm>
          <a:prstGeom prst="ellipse">
            <a:avLst/>
          </a:prstGeom>
          <a:solidFill>
            <a:srgbClr val="05A5DF">
              <a:alpha val="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76"/>
          <p:cNvSpPr/>
          <p:nvPr/>
        </p:nvSpPr>
        <p:spPr>
          <a:xfrm>
            <a:off x="15882938" y="9764825"/>
            <a:ext cx="1819275" cy="1819275"/>
          </a:xfrm>
          <a:prstGeom prst="ellipse">
            <a:avLst/>
          </a:prstGeom>
          <a:solidFill>
            <a:schemeClr val="l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76"/>
          <p:cNvSpPr/>
          <p:nvPr/>
        </p:nvSpPr>
        <p:spPr>
          <a:xfrm>
            <a:off x="16727915" y="8178716"/>
            <a:ext cx="3618705" cy="3618705"/>
          </a:xfrm>
          <a:prstGeom prst="ellipse">
            <a:avLst/>
          </a:prstGeom>
          <a:noFill/>
          <a:ln cap="flat" cmpd="sng" w="12700">
            <a:solidFill>
              <a:srgbClr val="F79E11">
                <a:alpha val="4980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76"/>
          <p:cNvSpPr/>
          <p:nvPr/>
        </p:nvSpPr>
        <p:spPr>
          <a:xfrm>
            <a:off x="12079937" y="-2344451"/>
            <a:ext cx="3618705" cy="3618705"/>
          </a:xfrm>
          <a:prstGeom prst="ellipse">
            <a:avLst/>
          </a:prstGeom>
          <a:noFill/>
          <a:ln cap="flat" cmpd="sng" w="12700">
            <a:solidFill>
              <a:srgbClr val="BFDEE9">
                <a:alpha val="5490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76"/>
          <p:cNvSpPr/>
          <p:nvPr/>
        </p:nvSpPr>
        <p:spPr>
          <a:xfrm>
            <a:off x="592510" y="1140299"/>
            <a:ext cx="214931" cy="214931"/>
          </a:xfrm>
          <a:prstGeom prst="plus">
            <a:avLst>
              <a:gd fmla="val 47677" name="adj"/>
            </a:avLst>
          </a:prstGeom>
          <a:solidFill>
            <a:srgbClr val="64C7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76"/>
          <p:cNvSpPr/>
          <p:nvPr/>
        </p:nvSpPr>
        <p:spPr>
          <a:xfrm>
            <a:off x="3392860" y="660239"/>
            <a:ext cx="214931" cy="214931"/>
          </a:xfrm>
          <a:prstGeom prst="plus">
            <a:avLst>
              <a:gd fmla="val 47677" name="adj"/>
            </a:avLst>
          </a:prstGeom>
          <a:solidFill>
            <a:srgbClr val="64C7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76"/>
          <p:cNvSpPr/>
          <p:nvPr/>
        </p:nvSpPr>
        <p:spPr>
          <a:xfrm>
            <a:off x="414299" y="8611607"/>
            <a:ext cx="214931" cy="214931"/>
          </a:xfrm>
          <a:prstGeom prst="plus">
            <a:avLst>
              <a:gd fmla="val 47677" name="adj"/>
            </a:avLst>
          </a:prstGeom>
          <a:solidFill>
            <a:srgbClr val="64C7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76"/>
          <p:cNvSpPr/>
          <p:nvPr/>
        </p:nvSpPr>
        <p:spPr>
          <a:xfrm>
            <a:off x="14566244" y="9723674"/>
            <a:ext cx="214931" cy="214931"/>
          </a:xfrm>
          <a:prstGeom prst="plus">
            <a:avLst>
              <a:gd fmla="val 47677" name="adj"/>
            </a:avLst>
          </a:prstGeom>
          <a:solidFill>
            <a:srgbClr val="64C7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76"/>
          <p:cNvSpPr/>
          <p:nvPr/>
        </p:nvSpPr>
        <p:spPr>
          <a:xfrm>
            <a:off x="15013922" y="1370929"/>
            <a:ext cx="214931" cy="214931"/>
          </a:xfrm>
          <a:prstGeom prst="plus">
            <a:avLst>
              <a:gd fmla="val 47677" name="adj"/>
            </a:avLst>
          </a:prstGeom>
          <a:solidFill>
            <a:srgbClr val="64C7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texte&#10;&#10;Description générée automatiquement" id="338" name="Google Shape;338;p76"/>
          <p:cNvPicPr preferRelativeResize="0"/>
          <p:nvPr/>
        </p:nvPicPr>
        <p:blipFill rotWithShape="1">
          <a:blip r:embed="rId2">
            <a:alphaModFix/>
          </a:blip>
          <a:srcRect b="39944" l="21904" r="8183" t="47211"/>
          <a:stretch/>
        </p:blipFill>
        <p:spPr>
          <a:xfrm>
            <a:off x="241610" y="9062630"/>
            <a:ext cx="8975900" cy="927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 showMasterSp="0">
  <p:cSld name="2_Title Only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7"/>
          <p:cNvSpPr txBox="1"/>
          <p:nvPr>
            <p:ph idx="12" type="sldNum"/>
          </p:nvPr>
        </p:nvSpPr>
        <p:spPr>
          <a:xfrm>
            <a:off x="16706809" y="9489212"/>
            <a:ext cx="1146326" cy="376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1" name="Google Shape;341;p7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chemeClr val="dk2"/>
              </a:gs>
              <a:gs pos="43000">
                <a:schemeClr val="dk2"/>
              </a:gs>
              <a:gs pos="65000">
                <a:srgbClr val="323F4F"/>
              </a:gs>
              <a:gs pos="94000">
                <a:srgbClr val="222A35"/>
              </a:gs>
              <a:gs pos="100000">
                <a:srgbClr val="222A35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8"/>
          <p:cNvSpPr/>
          <p:nvPr/>
        </p:nvSpPr>
        <p:spPr>
          <a:xfrm>
            <a:off x="0" y="1"/>
            <a:ext cx="18288000" cy="899720"/>
          </a:xfrm>
          <a:prstGeom prst="rect">
            <a:avLst/>
          </a:prstGeom>
          <a:solidFill>
            <a:srgbClr val="038D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4" name="Google Shape;344;p78"/>
          <p:cNvGrpSpPr/>
          <p:nvPr/>
        </p:nvGrpSpPr>
        <p:grpSpPr>
          <a:xfrm>
            <a:off x="8208153" y="9644820"/>
            <a:ext cx="1871694" cy="475205"/>
            <a:chOff x="5152904" y="6401803"/>
            <a:chExt cx="1247796" cy="316803"/>
          </a:xfrm>
        </p:grpSpPr>
        <p:grpSp>
          <p:nvGrpSpPr>
            <p:cNvPr id="345" name="Google Shape;345;p78"/>
            <p:cNvGrpSpPr/>
            <p:nvPr/>
          </p:nvGrpSpPr>
          <p:grpSpPr>
            <a:xfrm>
              <a:off x="5153024" y="6401803"/>
              <a:ext cx="1247676" cy="212143"/>
              <a:chOff x="7460659" y="6120820"/>
              <a:chExt cx="1247676" cy="212143"/>
            </a:xfrm>
          </p:grpSpPr>
          <p:sp>
            <p:nvSpPr>
              <p:cNvPr id="346" name="Google Shape;346;p78"/>
              <p:cNvSpPr/>
              <p:nvPr/>
            </p:nvSpPr>
            <p:spPr>
              <a:xfrm>
                <a:off x="7460659" y="6140811"/>
                <a:ext cx="69095" cy="188624"/>
              </a:xfrm>
              <a:custGeom>
                <a:rect b="b" l="l" r="r" t="t"/>
                <a:pathLst>
                  <a:path extrusionOk="0" h="188624" w="69095">
                    <a:moveTo>
                      <a:pt x="0" y="188624"/>
                    </a:moveTo>
                    <a:lnTo>
                      <a:pt x="0" y="180745"/>
                    </a:lnTo>
                    <a:cubicBezTo>
                      <a:pt x="19073" y="178981"/>
                      <a:pt x="21232" y="177100"/>
                      <a:pt x="21232" y="156638"/>
                    </a:cubicBezTo>
                    <a:lnTo>
                      <a:pt x="21232" y="97605"/>
                    </a:lnTo>
                    <a:cubicBezTo>
                      <a:pt x="21232" y="79142"/>
                      <a:pt x="20153" y="77731"/>
                      <a:pt x="2159" y="74674"/>
                    </a:cubicBezTo>
                    <a:lnTo>
                      <a:pt x="2159" y="67618"/>
                    </a:lnTo>
                    <a:cubicBezTo>
                      <a:pt x="18474" y="65031"/>
                      <a:pt x="33828" y="61620"/>
                      <a:pt x="47623" y="56329"/>
                    </a:cubicBezTo>
                    <a:lnTo>
                      <a:pt x="47623" y="156403"/>
                    </a:lnTo>
                    <a:cubicBezTo>
                      <a:pt x="47623" y="176629"/>
                      <a:pt x="49663" y="178276"/>
                      <a:pt x="69096" y="180510"/>
                    </a:cubicBezTo>
                    <a:lnTo>
                      <a:pt x="69096" y="188389"/>
                    </a:lnTo>
                    <a:lnTo>
                      <a:pt x="0" y="188389"/>
                    </a:lnTo>
                    <a:close/>
                    <a:moveTo>
                      <a:pt x="15955" y="16463"/>
                    </a:moveTo>
                    <a:cubicBezTo>
                      <a:pt x="15955" y="7056"/>
                      <a:pt x="23752" y="0"/>
                      <a:pt x="32748" y="0"/>
                    </a:cubicBezTo>
                    <a:cubicBezTo>
                      <a:pt x="41745" y="0"/>
                      <a:pt x="48703" y="7056"/>
                      <a:pt x="48703" y="16463"/>
                    </a:cubicBezTo>
                    <a:cubicBezTo>
                      <a:pt x="48703" y="24930"/>
                      <a:pt x="41745" y="32339"/>
                      <a:pt x="32389" y="32339"/>
                    </a:cubicBezTo>
                    <a:cubicBezTo>
                      <a:pt x="23752" y="32339"/>
                      <a:pt x="15955" y="24930"/>
                      <a:pt x="15955" y="16463"/>
                    </a:cubicBezTo>
                    <a:close/>
                  </a:path>
                </a:pathLst>
              </a:custGeom>
              <a:solidFill>
                <a:srgbClr val="038DC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78"/>
              <p:cNvSpPr/>
              <p:nvPr/>
            </p:nvSpPr>
            <p:spPr>
              <a:xfrm>
                <a:off x="7543550" y="6196905"/>
                <a:ext cx="152945" cy="132530"/>
              </a:xfrm>
              <a:custGeom>
                <a:rect b="b" l="l" r="r" t="t"/>
                <a:pathLst>
                  <a:path extrusionOk="0" h="132530" w="152945">
                    <a:moveTo>
                      <a:pt x="87809" y="132531"/>
                    </a:moveTo>
                    <a:lnTo>
                      <a:pt x="87809" y="124652"/>
                    </a:lnTo>
                    <a:cubicBezTo>
                      <a:pt x="105202" y="122888"/>
                      <a:pt x="107242" y="120418"/>
                      <a:pt x="107242" y="99722"/>
                    </a:cubicBezTo>
                    <a:lnTo>
                      <a:pt x="107242" y="51977"/>
                    </a:lnTo>
                    <a:cubicBezTo>
                      <a:pt x="107242" y="31516"/>
                      <a:pt x="98845" y="19286"/>
                      <a:pt x="80251" y="19286"/>
                    </a:cubicBezTo>
                    <a:cubicBezTo>
                      <a:pt x="68736" y="19286"/>
                      <a:pt x="57579" y="26342"/>
                      <a:pt x="48343" y="33750"/>
                    </a:cubicBezTo>
                    <a:lnTo>
                      <a:pt x="48343" y="101603"/>
                    </a:lnTo>
                    <a:cubicBezTo>
                      <a:pt x="48343" y="121712"/>
                      <a:pt x="50022" y="122888"/>
                      <a:pt x="67536" y="124652"/>
                    </a:cubicBezTo>
                    <a:lnTo>
                      <a:pt x="67536" y="132531"/>
                    </a:lnTo>
                    <a:lnTo>
                      <a:pt x="0" y="132531"/>
                    </a:lnTo>
                    <a:lnTo>
                      <a:pt x="0" y="124652"/>
                    </a:lnTo>
                    <a:cubicBezTo>
                      <a:pt x="20273" y="122300"/>
                      <a:pt x="21952" y="120889"/>
                      <a:pt x="21952" y="101133"/>
                    </a:cubicBezTo>
                    <a:lnTo>
                      <a:pt x="21952" y="42099"/>
                    </a:lnTo>
                    <a:cubicBezTo>
                      <a:pt x="21952" y="23049"/>
                      <a:pt x="19913" y="21873"/>
                      <a:pt x="3958" y="19051"/>
                    </a:cubicBezTo>
                    <a:lnTo>
                      <a:pt x="3958" y="11642"/>
                    </a:lnTo>
                    <a:cubicBezTo>
                      <a:pt x="18474" y="9408"/>
                      <a:pt x="34308" y="5645"/>
                      <a:pt x="48343" y="0"/>
                    </a:cubicBezTo>
                    <a:lnTo>
                      <a:pt x="48343" y="23637"/>
                    </a:lnTo>
                    <a:cubicBezTo>
                      <a:pt x="54461" y="19168"/>
                      <a:pt x="61058" y="14582"/>
                      <a:pt x="68855" y="9643"/>
                    </a:cubicBezTo>
                    <a:cubicBezTo>
                      <a:pt x="77492" y="4233"/>
                      <a:pt x="85050" y="1058"/>
                      <a:pt x="94046" y="1058"/>
                    </a:cubicBezTo>
                    <a:cubicBezTo>
                      <a:pt x="118158" y="1058"/>
                      <a:pt x="133513" y="17757"/>
                      <a:pt x="133513" y="46803"/>
                    </a:cubicBezTo>
                    <a:lnTo>
                      <a:pt x="133513" y="101603"/>
                    </a:lnTo>
                    <a:cubicBezTo>
                      <a:pt x="133513" y="121712"/>
                      <a:pt x="135312" y="122418"/>
                      <a:pt x="152946" y="124652"/>
                    </a:cubicBezTo>
                    <a:lnTo>
                      <a:pt x="152946" y="132531"/>
                    </a:lnTo>
                    <a:lnTo>
                      <a:pt x="87809" y="132531"/>
                    </a:lnTo>
                    <a:close/>
                  </a:path>
                </a:pathLst>
              </a:custGeom>
              <a:solidFill>
                <a:srgbClr val="038DC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78"/>
              <p:cNvSpPr/>
              <p:nvPr/>
            </p:nvSpPr>
            <p:spPr>
              <a:xfrm>
                <a:off x="7710291" y="6120938"/>
                <a:ext cx="111719" cy="208615"/>
              </a:xfrm>
              <a:custGeom>
                <a:rect b="b" l="l" r="r" t="t"/>
                <a:pathLst>
                  <a:path extrusionOk="0" h="208615" w="111719">
                    <a:moveTo>
                      <a:pt x="23032" y="80553"/>
                    </a:moveTo>
                    <a:lnTo>
                      <a:pt x="23032" y="73968"/>
                    </a:lnTo>
                    <a:cubicBezTo>
                      <a:pt x="23032" y="64560"/>
                      <a:pt x="24232" y="56681"/>
                      <a:pt x="26271" y="50331"/>
                    </a:cubicBezTo>
                    <a:cubicBezTo>
                      <a:pt x="28310" y="43746"/>
                      <a:pt x="33588" y="29517"/>
                      <a:pt x="50382" y="15875"/>
                    </a:cubicBezTo>
                    <a:cubicBezTo>
                      <a:pt x="61058" y="6703"/>
                      <a:pt x="71855" y="1411"/>
                      <a:pt x="84330" y="0"/>
                    </a:cubicBezTo>
                    <a:cubicBezTo>
                      <a:pt x="95126" y="235"/>
                      <a:pt x="103763" y="4469"/>
                      <a:pt x="108921" y="9996"/>
                    </a:cubicBezTo>
                    <a:cubicBezTo>
                      <a:pt x="112160" y="13406"/>
                      <a:pt x="112400" y="17404"/>
                      <a:pt x="110601" y="21285"/>
                    </a:cubicBezTo>
                    <a:cubicBezTo>
                      <a:pt x="109401" y="23637"/>
                      <a:pt x="107362" y="26106"/>
                      <a:pt x="104483" y="28341"/>
                    </a:cubicBezTo>
                    <a:cubicBezTo>
                      <a:pt x="101244" y="30693"/>
                      <a:pt x="98605" y="30693"/>
                      <a:pt x="95726" y="27753"/>
                    </a:cubicBezTo>
                    <a:cubicBezTo>
                      <a:pt x="89608" y="21990"/>
                      <a:pt x="80611" y="16111"/>
                      <a:pt x="70775" y="16111"/>
                    </a:cubicBezTo>
                    <a:cubicBezTo>
                      <a:pt x="62978" y="16111"/>
                      <a:pt x="58539" y="19756"/>
                      <a:pt x="55180" y="24930"/>
                    </a:cubicBezTo>
                    <a:cubicBezTo>
                      <a:pt x="51702" y="30105"/>
                      <a:pt x="48583" y="43746"/>
                      <a:pt x="49303" y="68441"/>
                    </a:cubicBezTo>
                    <a:lnTo>
                      <a:pt x="49303" y="80671"/>
                    </a:lnTo>
                    <a:lnTo>
                      <a:pt x="85290" y="80671"/>
                    </a:lnTo>
                    <a:cubicBezTo>
                      <a:pt x="87089" y="83258"/>
                      <a:pt x="85650" y="90902"/>
                      <a:pt x="82051" y="92901"/>
                    </a:cubicBezTo>
                    <a:lnTo>
                      <a:pt x="49183" y="92901"/>
                    </a:lnTo>
                    <a:lnTo>
                      <a:pt x="49183" y="175924"/>
                    </a:lnTo>
                    <a:cubicBezTo>
                      <a:pt x="49183" y="197561"/>
                      <a:pt x="51582" y="198620"/>
                      <a:pt x="75333" y="200972"/>
                    </a:cubicBezTo>
                    <a:lnTo>
                      <a:pt x="75333" y="208616"/>
                    </a:lnTo>
                    <a:lnTo>
                      <a:pt x="1200" y="208616"/>
                    </a:lnTo>
                    <a:lnTo>
                      <a:pt x="1200" y="200737"/>
                    </a:lnTo>
                    <a:cubicBezTo>
                      <a:pt x="20393" y="198973"/>
                      <a:pt x="22912" y="197091"/>
                      <a:pt x="22912" y="177923"/>
                    </a:cubicBezTo>
                    <a:lnTo>
                      <a:pt x="22912" y="92901"/>
                    </a:lnTo>
                    <a:lnTo>
                      <a:pt x="1439" y="92901"/>
                    </a:lnTo>
                    <a:lnTo>
                      <a:pt x="0" y="89491"/>
                    </a:lnTo>
                    <a:lnTo>
                      <a:pt x="8637" y="80671"/>
                    </a:lnTo>
                    <a:lnTo>
                      <a:pt x="23032" y="80671"/>
                    </a:lnTo>
                    <a:close/>
                  </a:path>
                </a:pathLst>
              </a:custGeom>
              <a:solidFill>
                <a:srgbClr val="038DC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78"/>
              <p:cNvSpPr/>
              <p:nvPr/>
            </p:nvSpPr>
            <p:spPr>
              <a:xfrm>
                <a:off x="7803018" y="6198081"/>
                <a:ext cx="136751" cy="134882"/>
              </a:xfrm>
              <a:custGeom>
                <a:rect b="b" l="l" r="r" t="t"/>
                <a:pathLst>
                  <a:path extrusionOk="0" h="134882" w="136751">
                    <a:moveTo>
                      <a:pt x="69215" y="0"/>
                    </a:moveTo>
                    <a:cubicBezTo>
                      <a:pt x="108082" y="0"/>
                      <a:pt x="136751" y="29517"/>
                      <a:pt x="136751" y="65031"/>
                    </a:cubicBezTo>
                    <a:cubicBezTo>
                      <a:pt x="136751" y="112422"/>
                      <a:pt x="99924" y="134883"/>
                      <a:pt x="68975" y="134883"/>
                    </a:cubicBezTo>
                    <a:cubicBezTo>
                      <a:pt x="25431" y="134883"/>
                      <a:pt x="0" y="102779"/>
                      <a:pt x="0" y="70440"/>
                    </a:cubicBezTo>
                    <a:cubicBezTo>
                      <a:pt x="0" y="22461"/>
                      <a:pt x="40066" y="0"/>
                      <a:pt x="68975" y="0"/>
                    </a:cubicBezTo>
                    <a:lnTo>
                      <a:pt x="69215" y="0"/>
                    </a:lnTo>
                    <a:close/>
                    <a:moveTo>
                      <a:pt x="65377" y="9760"/>
                    </a:moveTo>
                    <a:cubicBezTo>
                      <a:pt x="47743" y="9760"/>
                      <a:pt x="31429" y="27165"/>
                      <a:pt x="31429" y="60327"/>
                    </a:cubicBezTo>
                    <a:cubicBezTo>
                      <a:pt x="31429" y="97487"/>
                      <a:pt x="47743" y="124534"/>
                      <a:pt x="72334" y="124534"/>
                    </a:cubicBezTo>
                    <a:cubicBezTo>
                      <a:pt x="89968" y="124534"/>
                      <a:pt x="105682" y="112892"/>
                      <a:pt x="105682" y="71734"/>
                    </a:cubicBezTo>
                    <a:cubicBezTo>
                      <a:pt x="105682" y="36572"/>
                      <a:pt x="91407" y="9760"/>
                      <a:pt x="65736" y="9760"/>
                    </a:cubicBezTo>
                    <a:lnTo>
                      <a:pt x="65377" y="9760"/>
                    </a:lnTo>
                    <a:close/>
                  </a:path>
                </a:pathLst>
              </a:custGeom>
              <a:solidFill>
                <a:srgbClr val="038DC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78"/>
              <p:cNvSpPr/>
              <p:nvPr/>
            </p:nvSpPr>
            <p:spPr>
              <a:xfrm>
                <a:off x="7964840" y="6120820"/>
                <a:ext cx="148867" cy="212143"/>
              </a:xfrm>
              <a:custGeom>
                <a:rect b="b" l="l" r="r" t="t"/>
                <a:pathLst>
                  <a:path extrusionOk="0" h="212143" w="148867">
                    <a:moveTo>
                      <a:pt x="148867" y="200972"/>
                    </a:moveTo>
                    <a:cubicBezTo>
                      <a:pt x="142270" y="202148"/>
                      <a:pt x="118518" y="206028"/>
                      <a:pt x="99325" y="212026"/>
                    </a:cubicBezTo>
                    <a:lnTo>
                      <a:pt x="99325" y="193210"/>
                    </a:lnTo>
                    <a:lnTo>
                      <a:pt x="81331" y="203676"/>
                    </a:lnTo>
                    <a:cubicBezTo>
                      <a:pt x="69216" y="210497"/>
                      <a:pt x="61298" y="212143"/>
                      <a:pt x="57940" y="212143"/>
                    </a:cubicBezTo>
                    <a:cubicBezTo>
                      <a:pt x="32508" y="212143"/>
                      <a:pt x="0" y="190859"/>
                      <a:pt x="0" y="149700"/>
                    </a:cubicBezTo>
                    <a:cubicBezTo>
                      <a:pt x="0" y="109012"/>
                      <a:pt x="37307" y="77261"/>
                      <a:pt x="79652" y="77261"/>
                    </a:cubicBezTo>
                    <a:cubicBezTo>
                      <a:pt x="83970" y="77261"/>
                      <a:pt x="91887" y="78084"/>
                      <a:pt x="99325" y="80436"/>
                    </a:cubicBezTo>
                    <a:lnTo>
                      <a:pt x="99325" y="39160"/>
                    </a:lnTo>
                    <a:cubicBezTo>
                      <a:pt x="99325" y="20109"/>
                      <a:pt x="97286" y="19286"/>
                      <a:pt x="75813" y="17875"/>
                    </a:cubicBezTo>
                    <a:lnTo>
                      <a:pt x="75813" y="10231"/>
                    </a:lnTo>
                    <a:cubicBezTo>
                      <a:pt x="92847" y="8232"/>
                      <a:pt x="113720" y="3763"/>
                      <a:pt x="125715" y="0"/>
                    </a:cubicBezTo>
                    <a:lnTo>
                      <a:pt x="125715" y="173925"/>
                    </a:lnTo>
                    <a:cubicBezTo>
                      <a:pt x="125715" y="189918"/>
                      <a:pt x="127995" y="191329"/>
                      <a:pt x="140230" y="192622"/>
                    </a:cubicBezTo>
                    <a:lnTo>
                      <a:pt x="148867" y="193446"/>
                    </a:lnTo>
                    <a:lnTo>
                      <a:pt x="148867" y="200972"/>
                    </a:lnTo>
                    <a:close/>
                    <a:moveTo>
                      <a:pt x="99445" y="103720"/>
                    </a:moveTo>
                    <a:cubicBezTo>
                      <a:pt x="92127" y="93489"/>
                      <a:pt x="80251" y="88432"/>
                      <a:pt x="68496" y="88432"/>
                    </a:cubicBezTo>
                    <a:cubicBezTo>
                      <a:pt x="55660" y="88432"/>
                      <a:pt x="30229" y="99016"/>
                      <a:pt x="30229" y="141586"/>
                    </a:cubicBezTo>
                    <a:cubicBezTo>
                      <a:pt x="30229" y="176747"/>
                      <a:pt x="52901" y="192740"/>
                      <a:pt x="71735" y="192740"/>
                    </a:cubicBezTo>
                    <a:cubicBezTo>
                      <a:pt x="81811" y="192740"/>
                      <a:pt x="92007" y="188271"/>
                      <a:pt x="99325" y="183568"/>
                    </a:cubicBezTo>
                    <a:lnTo>
                      <a:pt x="99325" y="103720"/>
                    </a:lnTo>
                    <a:close/>
                  </a:path>
                </a:pathLst>
              </a:custGeom>
              <a:solidFill>
                <a:srgbClr val="038DC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78"/>
              <p:cNvSpPr/>
              <p:nvPr/>
            </p:nvSpPr>
            <p:spPr>
              <a:xfrm>
                <a:off x="8127982" y="6198081"/>
                <a:ext cx="112160" cy="134882"/>
              </a:xfrm>
              <a:custGeom>
                <a:rect b="b" l="l" r="r" t="t"/>
                <a:pathLst>
                  <a:path extrusionOk="0" h="134882" w="112160">
                    <a:moveTo>
                      <a:pt x="110840" y="105366"/>
                    </a:moveTo>
                    <a:cubicBezTo>
                      <a:pt x="91168" y="129591"/>
                      <a:pt x="69335" y="134883"/>
                      <a:pt x="59499" y="134883"/>
                    </a:cubicBezTo>
                    <a:cubicBezTo>
                      <a:pt x="22072" y="134883"/>
                      <a:pt x="0" y="105366"/>
                      <a:pt x="0" y="72674"/>
                    </a:cubicBezTo>
                    <a:cubicBezTo>
                      <a:pt x="0" y="53271"/>
                      <a:pt x="7198" y="35514"/>
                      <a:pt x="19433" y="22461"/>
                    </a:cubicBezTo>
                    <a:cubicBezTo>
                      <a:pt x="32508" y="8467"/>
                      <a:pt x="49063" y="0"/>
                      <a:pt x="65257" y="0"/>
                    </a:cubicBezTo>
                    <a:lnTo>
                      <a:pt x="65497" y="0"/>
                    </a:lnTo>
                    <a:cubicBezTo>
                      <a:pt x="91527" y="0"/>
                      <a:pt x="112160" y="21873"/>
                      <a:pt x="112160" y="45157"/>
                    </a:cubicBezTo>
                    <a:cubicBezTo>
                      <a:pt x="112160" y="50802"/>
                      <a:pt x="110481" y="53389"/>
                      <a:pt x="104963" y="54565"/>
                    </a:cubicBezTo>
                    <a:cubicBezTo>
                      <a:pt x="99445" y="55388"/>
                      <a:pt x="61418" y="58328"/>
                      <a:pt x="26151" y="59621"/>
                    </a:cubicBezTo>
                    <a:cubicBezTo>
                      <a:pt x="26751" y="97487"/>
                      <a:pt x="49542" y="113598"/>
                      <a:pt x="70535" y="113598"/>
                    </a:cubicBezTo>
                    <a:cubicBezTo>
                      <a:pt x="83011" y="113598"/>
                      <a:pt x="94646" y="109012"/>
                      <a:pt x="105682" y="98898"/>
                    </a:cubicBezTo>
                    <a:lnTo>
                      <a:pt x="110840" y="105366"/>
                    </a:lnTo>
                    <a:close/>
                    <a:moveTo>
                      <a:pt x="58059" y="11054"/>
                    </a:moveTo>
                    <a:cubicBezTo>
                      <a:pt x="44984" y="11054"/>
                      <a:pt x="31909" y="22461"/>
                      <a:pt x="27590" y="46921"/>
                    </a:cubicBezTo>
                    <a:cubicBezTo>
                      <a:pt x="43784" y="46921"/>
                      <a:pt x="59979" y="46921"/>
                      <a:pt x="76893" y="46333"/>
                    </a:cubicBezTo>
                    <a:cubicBezTo>
                      <a:pt x="82171" y="46098"/>
                      <a:pt x="84090" y="44569"/>
                      <a:pt x="84090" y="40688"/>
                    </a:cubicBezTo>
                    <a:cubicBezTo>
                      <a:pt x="84090" y="25283"/>
                      <a:pt x="74254" y="10936"/>
                      <a:pt x="58299" y="10936"/>
                    </a:cubicBezTo>
                    <a:lnTo>
                      <a:pt x="58059" y="10936"/>
                    </a:lnTo>
                    <a:close/>
                  </a:path>
                </a:pathLst>
              </a:custGeom>
              <a:solidFill>
                <a:srgbClr val="038DC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78"/>
              <p:cNvSpPr/>
              <p:nvPr/>
            </p:nvSpPr>
            <p:spPr>
              <a:xfrm>
                <a:off x="8255857" y="6197140"/>
                <a:ext cx="237155" cy="132530"/>
              </a:xfrm>
              <a:custGeom>
                <a:rect b="b" l="l" r="r" t="t"/>
                <a:pathLst>
                  <a:path extrusionOk="0" h="132530" w="237155">
                    <a:moveTo>
                      <a:pt x="170459" y="132296"/>
                    </a:moveTo>
                    <a:lnTo>
                      <a:pt x="170459" y="124417"/>
                    </a:lnTo>
                    <a:cubicBezTo>
                      <a:pt x="187493" y="122653"/>
                      <a:pt x="190972" y="121242"/>
                      <a:pt x="190972" y="100309"/>
                    </a:cubicBezTo>
                    <a:lnTo>
                      <a:pt x="190972" y="52918"/>
                    </a:lnTo>
                    <a:cubicBezTo>
                      <a:pt x="190972" y="30810"/>
                      <a:pt x="182335" y="19051"/>
                      <a:pt x="164821" y="19051"/>
                    </a:cubicBezTo>
                    <a:cubicBezTo>
                      <a:pt x="154985" y="19051"/>
                      <a:pt x="143949" y="24695"/>
                      <a:pt x="132433" y="33750"/>
                    </a:cubicBezTo>
                    <a:cubicBezTo>
                      <a:pt x="132793" y="37396"/>
                      <a:pt x="133272" y="40806"/>
                      <a:pt x="133272" y="45980"/>
                    </a:cubicBezTo>
                    <a:lnTo>
                      <a:pt x="133272" y="102309"/>
                    </a:lnTo>
                    <a:cubicBezTo>
                      <a:pt x="133272" y="120771"/>
                      <a:pt x="136152" y="122535"/>
                      <a:pt x="152705" y="124417"/>
                    </a:cubicBezTo>
                    <a:lnTo>
                      <a:pt x="152705" y="132296"/>
                    </a:lnTo>
                    <a:lnTo>
                      <a:pt x="85769" y="132296"/>
                    </a:lnTo>
                    <a:lnTo>
                      <a:pt x="85769" y="124417"/>
                    </a:lnTo>
                    <a:cubicBezTo>
                      <a:pt x="104003" y="122653"/>
                      <a:pt x="106642" y="121242"/>
                      <a:pt x="106642" y="101956"/>
                    </a:cubicBezTo>
                    <a:lnTo>
                      <a:pt x="106642" y="52448"/>
                    </a:lnTo>
                    <a:cubicBezTo>
                      <a:pt x="106642" y="30340"/>
                      <a:pt x="98245" y="19168"/>
                      <a:pt x="80851" y="19168"/>
                    </a:cubicBezTo>
                    <a:cubicBezTo>
                      <a:pt x="69335" y="19168"/>
                      <a:pt x="58179" y="26577"/>
                      <a:pt x="48942" y="33632"/>
                    </a:cubicBezTo>
                    <a:lnTo>
                      <a:pt x="48942" y="102073"/>
                    </a:lnTo>
                    <a:cubicBezTo>
                      <a:pt x="48942" y="120889"/>
                      <a:pt x="51582" y="122770"/>
                      <a:pt x="65497" y="124534"/>
                    </a:cubicBezTo>
                    <a:lnTo>
                      <a:pt x="65497" y="132413"/>
                    </a:lnTo>
                    <a:lnTo>
                      <a:pt x="0" y="132413"/>
                    </a:lnTo>
                    <a:lnTo>
                      <a:pt x="0" y="124534"/>
                    </a:lnTo>
                    <a:cubicBezTo>
                      <a:pt x="19673" y="122770"/>
                      <a:pt x="22552" y="120889"/>
                      <a:pt x="22552" y="101721"/>
                    </a:cubicBezTo>
                    <a:lnTo>
                      <a:pt x="22552" y="42099"/>
                    </a:lnTo>
                    <a:cubicBezTo>
                      <a:pt x="22552" y="23402"/>
                      <a:pt x="21472" y="21638"/>
                      <a:pt x="4079" y="19051"/>
                    </a:cubicBezTo>
                    <a:lnTo>
                      <a:pt x="4079" y="11642"/>
                    </a:lnTo>
                    <a:cubicBezTo>
                      <a:pt x="17154" y="9643"/>
                      <a:pt x="34188" y="5880"/>
                      <a:pt x="48463" y="0"/>
                    </a:cubicBezTo>
                    <a:lnTo>
                      <a:pt x="48463" y="24107"/>
                    </a:lnTo>
                    <a:cubicBezTo>
                      <a:pt x="55060" y="19874"/>
                      <a:pt x="61538" y="14464"/>
                      <a:pt x="70775" y="9055"/>
                    </a:cubicBezTo>
                    <a:cubicBezTo>
                      <a:pt x="78932" y="4233"/>
                      <a:pt x="86369" y="1058"/>
                      <a:pt x="95966" y="1058"/>
                    </a:cubicBezTo>
                    <a:cubicBezTo>
                      <a:pt x="110481" y="1058"/>
                      <a:pt x="123556" y="10113"/>
                      <a:pt x="129914" y="25166"/>
                    </a:cubicBezTo>
                    <a:cubicBezTo>
                      <a:pt x="138910" y="18698"/>
                      <a:pt x="147547" y="13288"/>
                      <a:pt x="154865" y="8467"/>
                    </a:cubicBezTo>
                    <a:cubicBezTo>
                      <a:pt x="161462" y="4469"/>
                      <a:pt x="169140" y="1058"/>
                      <a:pt x="177777" y="1058"/>
                    </a:cubicBezTo>
                    <a:cubicBezTo>
                      <a:pt x="201888" y="1058"/>
                      <a:pt x="217483" y="17287"/>
                      <a:pt x="217483" y="46803"/>
                    </a:cubicBezTo>
                    <a:lnTo>
                      <a:pt x="217483" y="102191"/>
                    </a:lnTo>
                    <a:cubicBezTo>
                      <a:pt x="217483" y="121594"/>
                      <a:pt x="219522" y="122418"/>
                      <a:pt x="237155" y="124652"/>
                    </a:cubicBezTo>
                    <a:lnTo>
                      <a:pt x="237155" y="132531"/>
                    </a:lnTo>
                    <a:lnTo>
                      <a:pt x="170459" y="132531"/>
                    </a:lnTo>
                    <a:close/>
                  </a:path>
                </a:pathLst>
              </a:custGeom>
              <a:solidFill>
                <a:srgbClr val="038DC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78"/>
              <p:cNvSpPr/>
              <p:nvPr/>
            </p:nvSpPr>
            <p:spPr>
              <a:xfrm>
                <a:off x="8508607" y="6140811"/>
                <a:ext cx="69095" cy="188624"/>
              </a:xfrm>
              <a:custGeom>
                <a:rect b="b" l="l" r="r" t="t"/>
                <a:pathLst>
                  <a:path extrusionOk="0" h="188624" w="69095">
                    <a:moveTo>
                      <a:pt x="0" y="188624"/>
                    </a:moveTo>
                    <a:lnTo>
                      <a:pt x="0" y="180745"/>
                    </a:lnTo>
                    <a:cubicBezTo>
                      <a:pt x="19073" y="178981"/>
                      <a:pt x="21232" y="177100"/>
                      <a:pt x="21232" y="156638"/>
                    </a:cubicBezTo>
                    <a:lnTo>
                      <a:pt x="21232" y="97605"/>
                    </a:lnTo>
                    <a:cubicBezTo>
                      <a:pt x="21232" y="79142"/>
                      <a:pt x="20153" y="77731"/>
                      <a:pt x="2159" y="74674"/>
                    </a:cubicBezTo>
                    <a:lnTo>
                      <a:pt x="2159" y="67618"/>
                    </a:lnTo>
                    <a:cubicBezTo>
                      <a:pt x="18473" y="65031"/>
                      <a:pt x="33828" y="61620"/>
                      <a:pt x="47623" y="56329"/>
                    </a:cubicBezTo>
                    <a:lnTo>
                      <a:pt x="47623" y="156403"/>
                    </a:lnTo>
                    <a:cubicBezTo>
                      <a:pt x="47623" y="176629"/>
                      <a:pt x="49662" y="178276"/>
                      <a:pt x="69095" y="180510"/>
                    </a:cubicBezTo>
                    <a:lnTo>
                      <a:pt x="69095" y="188389"/>
                    </a:lnTo>
                    <a:lnTo>
                      <a:pt x="0" y="188389"/>
                    </a:lnTo>
                    <a:close/>
                    <a:moveTo>
                      <a:pt x="15954" y="16463"/>
                    </a:moveTo>
                    <a:cubicBezTo>
                      <a:pt x="15954" y="7056"/>
                      <a:pt x="23751" y="0"/>
                      <a:pt x="32748" y="0"/>
                    </a:cubicBezTo>
                    <a:cubicBezTo>
                      <a:pt x="41745" y="0"/>
                      <a:pt x="48703" y="7056"/>
                      <a:pt x="48703" y="16463"/>
                    </a:cubicBezTo>
                    <a:cubicBezTo>
                      <a:pt x="48703" y="24930"/>
                      <a:pt x="41745" y="32339"/>
                      <a:pt x="32388" y="32339"/>
                    </a:cubicBezTo>
                    <a:cubicBezTo>
                      <a:pt x="23751" y="32339"/>
                      <a:pt x="15954" y="24930"/>
                      <a:pt x="15954" y="16463"/>
                    </a:cubicBezTo>
                    <a:close/>
                  </a:path>
                </a:pathLst>
              </a:custGeom>
              <a:solidFill>
                <a:srgbClr val="038DC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78"/>
              <p:cNvSpPr/>
              <p:nvPr/>
            </p:nvSpPr>
            <p:spPr>
              <a:xfrm>
                <a:off x="8593536" y="6197963"/>
                <a:ext cx="114799" cy="134882"/>
              </a:xfrm>
              <a:custGeom>
                <a:rect b="b" l="l" r="r" t="t"/>
                <a:pathLst>
                  <a:path extrusionOk="0" h="134882" w="114799">
                    <a:moveTo>
                      <a:pt x="114799" y="104425"/>
                    </a:moveTo>
                    <a:cubicBezTo>
                      <a:pt x="101124" y="121830"/>
                      <a:pt x="80372" y="134883"/>
                      <a:pt x="62618" y="134883"/>
                    </a:cubicBezTo>
                    <a:cubicBezTo>
                      <a:pt x="22912" y="134883"/>
                      <a:pt x="0" y="104778"/>
                      <a:pt x="0" y="73733"/>
                    </a:cubicBezTo>
                    <a:cubicBezTo>
                      <a:pt x="0" y="51507"/>
                      <a:pt x="10436" y="31633"/>
                      <a:pt x="30949" y="16699"/>
                    </a:cubicBezTo>
                    <a:cubicBezTo>
                      <a:pt x="47743" y="4704"/>
                      <a:pt x="66097" y="0"/>
                      <a:pt x="77852" y="0"/>
                    </a:cubicBezTo>
                    <a:lnTo>
                      <a:pt x="78212" y="0"/>
                    </a:lnTo>
                    <a:cubicBezTo>
                      <a:pt x="90688" y="0"/>
                      <a:pt x="100764" y="3645"/>
                      <a:pt x="105682" y="7879"/>
                    </a:cubicBezTo>
                    <a:cubicBezTo>
                      <a:pt x="109761" y="11054"/>
                      <a:pt x="110601" y="13641"/>
                      <a:pt x="110601" y="16934"/>
                    </a:cubicBezTo>
                    <a:cubicBezTo>
                      <a:pt x="110601" y="23754"/>
                      <a:pt x="103883" y="30340"/>
                      <a:pt x="99924" y="30340"/>
                    </a:cubicBezTo>
                    <a:cubicBezTo>
                      <a:pt x="98125" y="30340"/>
                      <a:pt x="96686" y="29517"/>
                      <a:pt x="94046" y="26930"/>
                    </a:cubicBezTo>
                    <a:cubicBezTo>
                      <a:pt x="84210" y="18345"/>
                      <a:pt x="73774" y="14347"/>
                      <a:pt x="62978" y="14347"/>
                    </a:cubicBezTo>
                    <a:cubicBezTo>
                      <a:pt x="44144" y="14347"/>
                      <a:pt x="26990" y="29164"/>
                      <a:pt x="26990" y="60327"/>
                    </a:cubicBezTo>
                    <a:cubicBezTo>
                      <a:pt x="26990" y="100662"/>
                      <a:pt x="56860" y="113715"/>
                      <a:pt x="73294" y="113715"/>
                    </a:cubicBezTo>
                    <a:cubicBezTo>
                      <a:pt x="86010" y="113715"/>
                      <a:pt x="96206" y="110305"/>
                      <a:pt x="109881" y="97840"/>
                    </a:cubicBezTo>
                    <a:lnTo>
                      <a:pt x="114799" y="104425"/>
                    </a:lnTo>
                    <a:close/>
                  </a:path>
                </a:pathLst>
              </a:custGeom>
              <a:solidFill>
                <a:srgbClr val="038DC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" name="Google Shape;355;p78"/>
            <p:cNvGrpSpPr/>
            <p:nvPr/>
          </p:nvGrpSpPr>
          <p:grpSpPr>
            <a:xfrm>
              <a:off x="5152904" y="6647932"/>
              <a:ext cx="1233161" cy="70674"/>
              <a:chOff x="7460539" y="6366949"/>
              <a:chExt cx="1233161" cy="70674"/>
            </a:xfrm>
          </p:grpSpPr>
          <p:sp>
            <p:nvSpPr>
              <p:cNvPr id="356" name="Google Shape;356;p78"/>
              <p:cNvSpPr/>
              <p:nvPr/>
            </p:nvSpPr>
            <p:spPr>
              <a:xfrm>
                <a:off x="7460539" y="6367066"/>
                <a:ext cx="69575" cy="70557"/>
              </a:xfrm>
              <a:custGeom>
                <a:rect b="b" l="l" r="r" t="t"/>
                <a:pathLst>
                  <a:path extrusionOk="0" h="70557" w="69575">
                    <a:moveTo>
                      <a:pt x="34668" y="70558"/>
                    </a:moveTo>
                    <a:lnTo>
                      <a:pt x="11276" y="18227"/>
                    </a:lnTo>
                    <a:lnTo>
                      <a:pt x="6238" y="68088"/>
                    </a:lnTo>
                    <a:lnTo>
                      <a:pt x="0" y="68088"/>
                    </a:lnTo>
                    <a:lnTo>
                      <a:pt x="8997" y="0"/>
                    </a:lnTo>
                    <a:lnTo>
                      <a:pt x="34548" y="58092"/>
                    </a:lnTo>
                    <a:lnTo>
                      <a:pt x="61059" y="0"/>
                    </a:lnTo>
                    <a:lnTo>
                      <a:pt x="69575" y="68088"/>
                    </a:lnTo>
                    <a:lnTo>
                      <a:pt x="63337" y="68088"/>
                    </a:lnTo>
                    <a:lnTo>
                      <a:pt x="58420" y="18227"/>
                    </a:lnTo>
                    <a:lnTo>
                      <a:pt x="34668" y="70558"/>
                    </a:lnTo>
                    <a:close/>
                  </a:path>
                </a:pathLst>
              </a:custGeom>
              <a:solidFill>
                <a:srgbClr val="3A81A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78"/>
              <p:cNvSpPr/>
              <p:nvPr/>
            </p:nvSpPr>
            <p:spPr>
              <a:xfrm>
                <a:off x="7602209" y="6367184"/>
                <a:ext cx="57339" cy="67852"/>
              </a:xfrm>
              <a:custGeom>
                <a:rect b="b" l="l" r="r" t="t"/>
                <a:pathLst>
                  <a:path extrusionOk="0" h="67852" w="57339">
                    <a:moveTo>
                      <a:pt x="0" y="67853"/>
                    </a:moveTo>
                    <a:lnTo>
                      <a:pt x="29269" y="0"/>
                    </a:lnTo>
                    <a:lnTo>
                      <a:pt x="57340" y="67853"/>
                    </a:lnTo>
                    <a:lnTo>
                      <a:pt x="50742" y="67853"/>
                    </a:lnTo>
                    <a:lnTo>
                      <a:pt x="42225" y="45745"/>
                    </a:lnTo>
                    <a:lnTo>
                      <a:pt x="14995" y="45745"/>
                    </a:lnTo>
                    <a:lnTo>
                      <a:pt x="6118" y="67853"/>
                    </a:lnTo>
                    <a:lnTo>
                      <a:pt x="0" y="67853"/>
                    </a:lnTo>
                    <a:close/>
                    <a:moveTo>
                      <a:pt x="16914" y="40688"/>
                    </a:moveTo>
                    <a:lnTo>
                      <a:pt x="40066" y="40688"/>
                    </a:lnTo>
                    <a:lnTo>
                      <a:pt x="28670" y="12230"/>
                    </a:lnTo>
                    <a:lnTo>
                      <a:pt x="16914" y="40688"/>
                    </a:lnTo>
                    <a:close/>
                  </a:path>
                </a:pathLst>
              </a:custGeom>
              <a:solidFill>
                <a:srgbClr val="3A81A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78"/>
              <p:cNvSpPr/>
              <p:nvPr/>
            </p:nvSpPr>
            <p:spPr>
              <a:xfrm>
                <a:off x="7735482" y="6366949"/>
                <a:ext cx="52781" cy="69852"/>
              </a:xfrm>
              <a:custGeom>
                <a:rect b="b" l="l" r="r" t="t"/>
                <a:pathLst>
                  <a:path extrusionOk="0" h="69852" w="52781">
                    <a:moveTo>
                      <a:pt x="0" y="68088"/>
                    </a:moveTo>
                    <a:lnTo>
                      <a:pt x="0" y="0"/>
                    </a:lnTo>
                    <a:lnTo>
                      <a:pt x="47143" y="54565"/>
                    </a:lnTo>
                    <a:lnTo>
                      <a:pt x="47143" y="2705"/>
                    </a:lnTo>
                    <a:lnTo>
                      <a:pt x="52781" y="2705"/>
                    </a:lnTo>
                    <a:lnTo>
                      <a:pt x="52781" y="69852"/>
                    </a:lnTo>
                    <a:lnTo>
                      <a:pt x="5638" y="15170"/>
                    </a:lnTo>
                    <a:lnTo>
                      <a:pt x="5638" y="67971"/>
                    </a:lnTo>
                    <a:lnTo>
                      <a:pt x="0" y="67971"/>
                    </a:lnTo>
                    <a:close/>
                  </a:path>
                </a:pathLst>
              </a:custGeom>
              <a:solidFill>
                <a:srgbClr val="3A81A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78"/>
              <p:cNvSpPr/>
              <p:nvPr/>
            </p:nvSpPr>
            <p:spPr>
              <a:xfrm>
                <a:off x="7864316" y="6367184"/>
                <a:ext cx="57339" cy="67852"/>
              </a:xfrm>
              <a:custGeom>
                <a:rect b="b" l="l" r="r" t="t"/>
                <a:pathLst>
                  <a:path extrusionOk="0" h="67852" w="57339">
                    <a:moveTo>
                      <a:pt x="0" y="67853"/>
                    </a:moveTo>
                    <a:lnTo>
                      <a:pt x="29270" y="0"/>
                    </a:lnTo>
                    <a:lnTo>
                      <a:pt x="57340" y="67853"/>
                    </a:lnTo>
                    <a:lnTo>
                      <a:pt x="50742" y="67853"/>
                    </a:lnTo>
                    <a:lnTo>
                      <a:pt x="42225" y="45745"/>
                    </a:lnTo>
                    <a:lnTo>
                      <a:pt x="14995" y="45745"/>
                    </a:lnTo>
                    <a:lnTo>
                      <a:pt x="6118" y="67853"/>
                    </a:lnTo>
                    <a:lnTo>
                      <a:pt x="0" y="67853"/>
                    </a:lnTo>
                    <a:close/>
                    <a:moveTo>
                      <a:pt x="17034" y="40688"/>
                    </a:moveTo>
                    <a:lnTo>
                      <a:pt x="40186" y="40688"/>
                    </a:lnTo>
                    <a:lnTo>
                      <a:pt x="28790" y="12230"/>
                    </a:lnTo>
                    <a:lnTo>
                      <a:pt x="17034" y="40688"/>
                    </a:lnTo>
                    <a:close/>
                  </a:path>
                </a:pathLst>
              </a:custGeom>
              <a:solidFill>
                <a:srgbClr val="3A81A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78"/>
              <p:cNvSpPr/>
              <p:nvPr/>
            </p:nvSpPr>
            <p:spPr>
              <a:xfrm>
                <a:off x="7993030" y="6368478"/>
                <a:ext cx="66336" cy="68440"/>
              </a:xfrm>
              <a:custGeom>
                <a:rect b="b" l="l" r="r" t="t"/>
                <a:pathLst>
                  <a:path extrusionOk="0" h="68440" w="66336">
                    <a:moveTo>
                      <a:pt x="57460" y="17757"/>
                    </a:moveTo>
                    <a:cubicBezTo>
                      <a:pt x="54701" y="13641"/>
                      <a:pt x="51462" y="10584"/>
                      <a:pt x="47503" y="8467"/>
                    </a:cubicBezTo>
                    <a:cubicBezTo>
                      <a:pt x="43545" y="6350"/>
                      <a:pt x="39106" y="5292"/>
                      <a:pt x="34188" y="5292"/>
                    </a:cubicBezTo>
                    <a:cubicBezTo>
                      <a:pt x="25911" y="5292"/>
                      <a:pt x="19193" y="7997"/>
                      <a:pt x="14035" y="13524"/>
                    </a:cubicBezTo>
                    <a:cubicBezTo>
                      <a:pt x="8877" y="18933"/>
                      <a:pt x="6238" y="26106"/>
                      <a:pt x="6238" y="34808"/>
                    </a:cubicBezTo>
                    <a:cubicBezTo>
                      <a:pt x="6238" y="38689"/>
                      <a:pt x="6957" y="42335"/>
                      <a:pt x="8277" y="45862"/>
                    </a:cubicBezTo>
                    <a:cubicBezTo>
                      <a:pt x="9717" y="49273"/>
                      <a:pt x="11636" y="52330"/>
                      <a:pt x="14275" y="55035"/>
                    </a:cubicBezTo>
                    <a:cubicBezTo>
                      <a:pt x="16914" y="57622"/>
                      <a:pt x="19913" y="59621"/>
                      <a:pt x="23272" y="61032"/>
                    </a:cubicBezTo>
                    <a:cubicBezTo>
                      <a:pt x="26631" y="62326"/>
                      <a:pt x="30229" y="63032"/>
                      <a:pt x="34188" y="63032"/>
                    </a:cubicBezTo>
                    <a:cubicBezTo>
                      <a:pt x="41625" y="63032"/>
                      <a:pt x="47743" y="60915"/>
                      <a:pt x="52421" y="56564"/>
                    </a:cubicBezTo>
                    <a:cubicBezTo>
                      <a:pt x="57100" y="52213"/>
                      <a:pt x="59499" y="46568"/>
                      <a:pt x="59619" y="39630"/>
                    </a:cubicBezTo>
                    <a:lnTo>
                      <a:pt x="36707" y="39630"/>
                    </a:lnTo>
                    <a:lnTo>
                      <a:pt x="36707" y="34456"/>
                    </a:lnTo>
                    <a:lnTo>
                      <a:pt x="66336" y="34456"/>
                    </a:lnTo>
                    <a:lnTo>
                      <a:pt x="66336" y="35161"/>
                    </a:lnTo>
                    <a:cubicBezTo>
                      <a:pt x="66336" y="45510"/>
                      <a:pt x="63458" y="53741"/>
                      <a:pt x="57699" y="59621"/>
                    </a:cubicBezTo>
                    <a:cubicBezTo>
                      <a:pt x="51941" y="65501"/>
                      <a:pt x="43904" y="68441"/>
                      <a:pt x="33828" y="68441"/>
                    </a:cubicBezTo>
                    <a:cubicBezTo>
                      <a:pt x="23752" y="68441"/>
                      <a:pt x="15594" y="65266"/>
                      <a:pt x="9357" y="59033"/>
                    </a:cubicBezTo>
                    <a:cubicBezTo>
                      <a:pt x="3119" y="52683"/>
                      <a:pt x="0" y="44451"/>
                      <a:pt x="0" y="34220"/>
                    </a:cubicBezTo>
                    <a:cubicBezTo>
                      <a:pt x="0" y="29517"/>
                      <a:pt x="840" y="25048"/>
                      <a:pt x="2399" y="20932"/>
                    </a:cubicBezTo>
                    <a:cubicBezTo>
                      <a:pt x="3958" y="16699"/>
                      <a:pt x="6238" y="13171"/>
                      <a:pt x="9237" y="9996"/>
                    </a:cubicBezTo>
                    <a:cubicBezTo>
                      <a:pt x="12476" y="6585"/>
                      <a:pt x="16074" y="4116"/>
                      <a:pt x="20153" y="2470"/>
                    </a:cubicBezTo>
                    <a:cubicBezTo>
                      <a:pt x="24231" y="823"/>
                      <a:pt x="28670" y="0"/>
                      <a:pt x="33708" y="0"/>
                    </a:cubicBezTo>
                    <a:cubicBezTo>
                      <a:pt x="40426" y="0"/>
                      <a:pt x="46303" y="1176"/>
                      <a:pt x="51102" y="3645"/>
                    </a:cubicBezTo>
                    <a:cubicBezTo>
                      <a:pt x="55900" y="5997"/>
                      <a:pt x="59619" y="9525"/>
                      <a:pt x="62258" y="14229"/>
                    </a:cubicBezTo>
                    <a:lnTo>
                      <a:pt x="57460" y="17757"/>
                    </a:lnTo>
                    <a:close/>
                  </a:path>
                </a:pathLst>
              </a:custGeom>
              <a:solidFill>
                <a:srgbClr val="3A81A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78"/>
              <p:cNvSpPr/>
              <p:nvPr/>
            </p:nvSpPr>
            <p:spPr>
              <a:xfrm>
                <a:off x="8140577" y="6369771"/>
                <a:ext cx="32988" cy="65265"/>
              </a:xfrm>
              <a:custGeom>
                <a:rect b="b" l="l" r="r" t="t"/>
                <a:pathLst>
                  <a:path extrusionOk="0" h="65265" w="32988">
                    <a:moveTo>
                      <a:pt x="0" y="65266"/>
                    </a:moveTo>
                    <a:lnTo>
                      <a:pt x="0" y="0"/>
                    </a:lnTo>
                    <a:lnTo>
                      <a:pt x="32988" y="0"/>
                    </a:lnTo>
                    <a:lnTo>
                      <a:pt x="32988" y="5527"/>
                    </a:lnTo>
                    <a:lnTo>
                      <a:pt x="6118" y="5527"/>
                    </a:lnTo>
                    <a:lnTo>
                      <a:pt x="6118" y="25989"/>
                    </a:lnTo>
                    <a:lnTo>
                      <a:pt x="32988" y="25989"/>
                    </a:lnTo>
                    <a:lnTo>
                      <a:pt x="32988" y="31516"/>
                    </a:lnTo>
                    <a:lnTo>
                      <a:pt x="6118" y="31516"/>
                    </a:lnTo>
                    <a:lnTo>
                      <a:pt x="6118" y="59621"/>
                    </a:lnTo>
                    <a:lnTo>
                      <a:pt x="32988" y="59621"/>
                    </a:lnTo>
                    <a:lnTo>
                      <a:pt x="32988" y="65148"/>
                    </a:lnTo>
                    <a:lnTo>
                      <a:pt x="0" y="65148"/>
                    </a:lnTo>
                    <a:close/>
                  </a:path>
                </a:pathLst>
              </a:custGeom>
              <a:solidFill>
                <a:srgbClr val="3A81A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78"/>
              <p:cNvSpPr/>
              <p:nvPr/>
            </p:nvSpPr>
            <p:spPr>
              <a:xfrm>
                <a:off x="8252617" y="6367066"/>
                <a:ext cx="69575" cy="70557"/>
              </a:xfrm>
              <a:custGeom>
                <a:rect b="b" l="l" r="r" t="t"/>
                <a:pathLst>
                  <a:path extrusionOk="0" h="70557" w="69575">
                    <a:moveTo>
                      <a:pt x="34668" y="70558"/>
                    </a:moveTo>
                    <a:lnTo>
                      <a:pt x="11276" y="18227"/>
                    </a:lnTo>
                    <a:lnTo>
                      <a:pt x="6238" y="68088"/>
                    </a:lnTo>
                    <a:lnTo>
                      <a:pt x="0" y="68088"/>
                    </a:lnTo>
                    <a:lnTo>
                      <a:pt x="8997" y="0"/>
                    </a:lnTo>
                    <a:lnTo>
                      <a:pt x="34548" y="58092"/>
                    </a:lnTo>
                    <a:lnTo>
                      <a:pt x="61059" y="0"/>
                    </a:lnTo>
                    <a:lnTo>
                      <a:pt x="69575" y="68088"/>
                    </a:lnTo>
                    <a:lnTo>
                      <a:pt x="63338" y="68088"/>
                    </a:lnTo>
                    <a:lnTo>
                      <a:pt x="58420" y="18227"/>
                    </a:lnTo>
                    <a:lnTo>
                      <a:pt x="34668" y="70558"/>
                    </a:lnTo>
                    <a:close/>
                  </a:path>
                </a:pathLst>
              </a:custGeom>
              <a:solidFill>
                <a:srgbClr val="3A81A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78"/>
              <p:cNvSpPr/>
              <p:nvPr/>
            </p:nvSpPr>
            <p:spPr>
              <a:xfrm>
                <a:off x="8403284" y="6369771"/>
                <a:ext cx="32988" cy="65265"/>
              </a:xfrm>
              <a:custGeom>
                <a:rect b="b" l="l" r="r" t="t"/>
                <a:pathLst>
                  <a:path extrusionOk="0" h="65265" w="32988">
                    <a:moveTo>
                      <a:pt x="0" y="65266"/>
                    </a:moveTo>
                    <a:lnTo>
                      <a:pt x="0" y="0"/>
                    </a:lnTo>
                    <a:lnTo>
                      <a:pt x="32988" y="0"/>
                    </a:lnTo>
                    <a:lnTo>
                      <a:pt x="32988" y="5527"/>
                    </a:lnTo>
                    <a:lnTo>
                      <a:pt x="6118" y="5527"/>
                    </a:lnTo>
                    <a:lnTo>
                      <a:pt x="6118" y="25989"/>
                    </a:lnTo>
                    <a:lnTo>
                      <a:pt x="32988" y="25989"/>
                    </a:lnTo>
                    <a:lnTo>
                      <a:pt x="32988" y="31516"/>
                    </a:lnTo>
                    <a:lnTo>
                      <a:pt x="6118" y="31516"/>
                    </a:lnTo>
                    <a:lnTo>
                      <a:pt x="6118" y="59621"/>
                    </a:lnTo>
                    <a:lnTo>
                      <a:pt x="32988" y="59621"/>
                    </a:lnTo>
                    <a:lnTo>
                      <a:pt x="32988" y="65148"/>
                    </a:lnTo>
                    <a:lnTo>
                      <a:pt x="0" y="65148"/>
                    </a:lnTo>
                    <a:close/>
                  </a:path>
                </a:pathLst>
              </a:custGeom>
              <a:solidFill>
                <a:srgbClr val="3A81A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78"/>
              <p:cNvSpPr/>
              <p:nvPr/>
            </p:nvSpPr>
            <p:spPr>
              <a:xfrm>
                <a:off x="8519643" y="6366949"/>
                <a:ext cx="52781" cy="69852"/>
              </a:xfrm>
              <a:custGeom>
                <a:rect b="b" l="l" r="r" t="t"/>
                <a:pathLst>
                  <a:path extrusionOk="0" h="69852" w="52781">
                    <a:moveTo>
                      <a:pt x="0" y="68088"/>
                    </a:moveTo>
                    <a:lnTo>
                      <a:pt x="0" y="0"/>
                    </a:lnTo>
                    <a:lnTo>
                      <a:pt x="47143" y="54565"/>
                    </a:lnTo>
                    <a:lnTo>
                      <a:pt x="47143" y="2705"/>
                    </a:lnTo>
                    <a:lnTo>
                      <a:pt x="52781" y="2705"/>
                    </a:lnTo>
                    <a:lnTo>
                      <a:pt x="52781" y="69852"/>
                    </a:lnTo>
                    <a:lnTo>
                      <a:pt x="5638" y="15170"/>
                    </a:lnTo>
                    <a:lnTo>
                      <a:pt x="5638" y="67971"/>
                    </a:lnTo>
                    <a:lnTo>
                      <a:pt x="0" y="67971"/>
                    </a:lnTo>
                    <a:close/>
                  </a:path>
                </a:pathLst>
              </a:custGeom>
              <a:solidFill>
                <a:srgbClr val="3A81A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78"/>
              <p:cNvSpPr/>
              <p:nvPr/>
            </p:nvSpPr>
            <p:spPr>
              <a:xfrm>
                <a:off x="8650996" y="6369771"/>
                <a:ext cx="42704" cy="65265"/>
              </a:xfrm>
              <a:custGeom>
                <a:rect b="b" l="l" r="r" t="t"/>
                <a:pathLst>
                  <a:path extrusionOk="0" h="65265" w="42704">
                    <a:moveTo>
                      <a:pt x="18353" y="65266"/>
                    </a:moveTo>
                    <a:lnTo>
                      <a:pt x="18353" y="5527"/>
                    </a:lnTo>
                    <a:lnTo>
                      <a:pt x="0" y="5527"/>
                    </a:lnTo>
                    <a:lnTo>
                      <a:pt x="0" y="0"/>
                    </a:lnTo>
                    <a:lnTo>
                      <a:pt x="42705" y="0"/>
                    </a:lnTo>
                    <a:lnTo>
                      <a:pt x="42705" y="5527"/>
                    </a:lnTo>
                    <a:lnTo>
                      <a:pt x="24351" y="5527"/>
                    </a:lnTo>
                    <a:lnTo>
                      <a:pt x="24351" y="65266"/>
                    </a:lnTo>
                    <a:lnTo>
                      <a:pt x="18353" y="65266"/>
                    </a:lnTo>
                    <a:close/>
                  </a:path>
                </a:pathLst>
              </a:custGeom>
              <a:solidFill>
                <a:srgbClr val="3A81A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esigned">
  <p:cSld name="1_Redesigned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8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9" name="Google Shape;369;p8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0" name="Google Shape;370;p8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1" name="Google Shape;371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645825" y="422409"/>
            <a:ext cx="1408814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80"/>
          <p:cNvSpPr/>
          <p:nvPr/>
        </p:nvSpPr>
        <p:spPr>
          <a:xfrm>
            <a:off x="17140204" y="9914434"/>
            <a:ext cx="983384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68575" spcFirstLastPara="1" rIns="6857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© 2020 WHO</a:t>
            </a:r>
            <a:endParaRPr b="0" i="0" sz="1200" u="none" cap="none" strike="noStrik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">
  <p:cSld name="Slide 1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2"/>
          <p:cNvSpPr txBox="1"/>
          <p:nvPr>
            <p:ph type="title"/>
          </p:nvPr>
        </p:nvSpPr>
        <p:spPr>
          <a:xfrm>
            <a:off x="685800" y="1657555"/>
            <a:ext cx="12857693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0800"/>
              <a:buFont typeface="Poppins"/>
              <a:buNone/>
              <a:defRPr b="1" i="0" sz="108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6" name="Google Shape;376;p82"/>
          <p:cNvSpPr txBox="1"/>
          <p:nvPr>
            <p:ph idx="1" type="body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508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4400"/>
              <a:buFont typeface="Arial"/>
              <a:buChar char="•"/>
              <a:defRPr b="1" i="0" sz="44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609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609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609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609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7" name="Google Shape;377;p82"/>
          <p:cNvSpPr txBox="1"/>
          <p:nvPr>
            <p:ph idx="2" type="body"/>
          </p:nvPr>
        </p:nvSpPr>
        <p:spPr>
          <a:xfrm>
            <a:off x="690716" y="7417334"/>
            <a:ext cx="8991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1325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350"/>
              <a:buFont typeface="Arial"/>
              <a:buChar char="•"/>
              <a:defRPr b="1" i="0" sz="335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441325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350"/>
              <a:buFont typeface="Arial"/>
              <a:buChar char="•"/>
              <a:defRPr b="1" i="0" sz="335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441325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350"/>
              <a:buFont typeface="Arial"/>
              <a:buChar char="•"/>
              <a:defRPr b="1" i="0" sz="335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44132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350"/>
              <a:buFont typeface="Arial"/>
              <a:buChar char="•"/>
              <a:defRPr b="1" i="0" sz="335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44132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350"/>
              <a:buFont typeface="Arial"/>
              <a:buChar char="•"/>
              <a:defRPr b="1" i="0" sz="335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82"/>
          <p:cNvSpPr/>
          <p:nvPr/>
        </p:nvSpPr>
        <p:spPr>
          <a:xfrm>
            <a:off x="9865059" y="6609053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82"/>
          <p:cNvSpPr/>
          <p:nvPr/>
        </p:nvSpPr>
        <p:spPr>
          <a:xfrm>
            <a:off x="12218274" y="2254240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82"/>
          <p:cNvSpPr/>
          <p:nvPr/>
        </p:nvSpPr>
        <p:spPr>
          <a:xfrm>
            <a:off x="14833843" y="-1998451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82"/>
          <p:cNvSpPr/>
          <p:nvPr/>
        </p:nvSpPr>
        <p:spPr>
          <a:xfrm>
            <a:off x="12177919" y="6266409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82"/>
          <p:cNvSpPr/>
          <p:nvPr/>
        </p:nvSpPr>
        <p:spPr>
          <a:xfrm>
            <a:off x="14591633" y="2012871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5">
  <p:cSld name="1_Slide 5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5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55"/>
          <p:cNvSpPr txBox="1"/>
          <p:nvPr>
            <p:ph idx="1" type="body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4" name="Google Shape;44;p55"/>
          <p:cNvGrpSpPr/>
          <p:nvPr/>
        </p:nvGrpSpPr>
        <p:grpSpPr>
          <a:xfrm>
            <a:off x="16469814" y="7081638"/>
            <a:ext cx="2417171" cy="3266005"/>
            <a:chOff x="9865059" y="-1998451"/>
            <a:chExt cx="9190270" cy="12263510"/>
          </a:xfrm>
        </p:grpSpPr>
        <p:sp>
          <p:nvSpPr>
            <p:cNvPr id="45" name="Google Shape;45;p55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" name="Google Shape;46;p55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" name="Google Shape;47;p55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" name="Google Shape;48;p55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" name="Google Shape;49;p55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0" name="Google Shape;50;p55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51" name="Google Shape;51;p55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52" name="Google Shape;52;p55"/>
          <p:cNvGrpSpPr/>
          <p:nvPr/>
        </p:nvGrpSpPr>
        <p:grpSpPr>
          <a:xfrm>
            <a:off x="16469814" y="7081638"/>
            <a:ext cx="2417171" cy="3266005"/>
            <a:chOff x="9865059" y="-1998451"/>
            <a:chExt cx="9190270" cy="12263510"/>
          </a:xfrm>
        </p:grpSpPr>
        <p:sp>
          <p:nvSpPr>
            <p:cNvPr id="53" name="Google Shape;53;p55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" name="Google Shape;54;p55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" name="Google Shape;55;p55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" name="Google Shape;56;p55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" name="Google Shape;57;p55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8" name="Google Shape;58;p55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59" name="Google Shape;59;p55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1">
  <p:cSld name="1_Slide 1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3"/>
          <p:cNvSpPr txBox="1"/>
          <p:nvPr>
            <p:ph type="title"/>
          </p:nvPr>
        </p:nvSpPr>
        <p:spPr>
          <a:xfrm>
            <a:off x="686796" y="903508"/>
            <a:ext cx="12857693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6600"/>
              <a:buFont typeface="Poppins"/>
              <a:buNone/>
              <a:defRPr b="1" i="0" sz="66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5" name="Google Shape;385;p83"/>
          <p:cNvSpPr txBox="1"/>
          <p:nvPr>
            <p:ph idx="1" type="body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609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609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609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609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  <a:defRPr b="0" i="0" sz="6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6" name="Google Shape;386;p83"/>
          <p:cNvSpPr/>
          <p:nvPr/>
        </p:nvSpPr>
        <p:spPr>
          <a:xfrm>
            <a:off x="9865059" y="6609053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83"/>
          <p:cNvSpPr/>
          <p:nvPr/>
        </p:nvSpPr>
        <p:spPr>
          <a:xfrm>
            <a:off x="12218274" y="2254240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83"/>
          <p:cNvSpPr/>
          <p:nvPr/>
        </p:nvSpPr>
        <p:spPr>
          <a:xfrm>
            <a:off x="14833843" y="-1998451"/>
            <a:ext cx="4221486" cy="3656006"/>
          </a:xfrm>
          <a:custGeom>
            <a:rect b="b" l="l" r="r" t="t"/>
            <a:pathLst>
              <a:path extrusionOk="0" h="5396230" w="6230874">
                <a:moveTo>
                  <a:pt x="3115437" y="0"/>
                </a:moveTo>
                <a:lnTo>
                  <a:pt x="0" y="5396230"/>
                </a:lnTo>
                <a:lnTo>
                  <a:pt x="6230874" y="539623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83"/>
          <p:cNvSpPr/>
          <p:nvPr/>
        </p:nvSpPr>
        <p:spPr>
          <a:xfrm>
            <a:off x="12177919" y="6266409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83"/>
          <p:cNvSpPr/>
          <p:nvPr/>
        </p:nvSpPr>
        <p:spPr>
          <a:xfrm>
            <a:off x="14591633" y="2012871"/>
            <a:ext cx="4272388" cy="3699888"/>
          </a:xfrm>
          <a:custGeom>
            <a:rect b="b" l="l" r="r" t="t"/>
            <a:pathLst>
              <a:path extrusionOk="0" h="5499100" w="6350000">
                <a:moveTo>
                  <a:pt x="3175000" y="0"/>
                </a:moveTo>
                <a:lnTo>
                  <a:pt x="0" y="0"/>
                </a:lnTo>
                <a:lnTo>
                  <a:pt x="1587500" y="2749550"/>
                </a:lnTo>
                <a:lnTo>
                  <a:pt x="3175000" y="5499100"/>
                </a:lnTo>
                <a:lnTo>
                  <a:pt x="4762500" y="2749550"/>
                </a:lnTo>
                <a:lnTo>
                  <a:pt x="635000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83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392" name="Google Shape;392;p83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5">
  <p:cSld name="1_Slide 5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84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5" name="Google Shape;395;p84"/>
          <p:cNvSpPr txBox="1"/>
          <p:nvPr>
            <p:ph idx="1" type="body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396" name="Google Shape;396;p84"/>
          <p:cNvGrpSpPr/>
          <p:nvPr/>
        </p:nvGrpSpPr>
        <p:grpSpPr>
          <a:xfrm>
            <a:off x="16469814" y="7081638"/>
            <a:ext cx="2417171" cy="3266005"/>
            <a:chOff x="9865059" y="-1998451"/>
            <a:chExt cx="9190270" cy="12263510"/>
          </a:xfrm>
        </p:grpSpPr>
        <p:sp>
          <p:nvSpPr>
            <p:cNvPr id="397" name="Google Shape;397;p84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" name="Google Shape;398;p84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" name="Google Shape;399;p84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" name="Google Shape;400;p84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" name="Google Shape;401;p84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02" name="Google Shape;402;p84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403" name="Google Shape;403;p84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lide 5">
  <p:cSld name="2_Slide 5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5"/>
          <p:cNvGrpSpPr/>
          <p:nvPr/>
        </p:nvGrpSpPr>
        <p:grpSpPr>
          <a:xfrm rot="3608892">
            <a:off x="6260793" y="9134159"/>
            <a:ext cx="1066784" cy="1447561"/>
            <a:chOff x="9865059" y="-1998451"/>
            <a:chExt cx="9190270" cy="12263510"/>
          </a:xfrm>
        </p:grpSpPr>
        <p:sp>
          <p:nvSpPr>
            <p:cNvPr id="406" name="Google Shape;406;p85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" name="Google Shape;407;p85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" name="Google Shape;408;p85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" name="Google Shape;409;p85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0" name="Google Shape;410;p85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11" name="Google Shape;411;p85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412" name="Google Shape;412;p85"/>
          <p:cNvCxnSpPr/>
          <p:nvPr/>
        </p:nvCxnSpPr>
        <p:spPr>
          <a:xfrm>
            <a:off x="-76200" y="9739311"/>
            <a:ext cx="7620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3" name="Google Shape;413;p85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4" name="Google Shape;414;p85"/>
          <p:cNvSpPr txBox="1"/>
          <p:nvPr>
            <p:ph idx="1" type="body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">
  <p:cSld name="Slide 3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6"/>
          <p:cNvSpPr txBox="1"/>
          <p:nvPr>
            <p:ph type="title"/>
          </p:nvPr>
        </p:nvSpPr>
        <p:spPr>
          <a:xfrm>
            <a:off x="4571998" y="547689"/>
            <a:ext cx="12858749" cy="709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ExtraBold"/>
              <a:buNone/>
              <a:defRPr b="1" i="0" sz="3600" u="none" cap="none" strike="noStrik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7" name="Google Shape;417;p86"/>
          <p:cNvSpPr txBox="1"/>
          <p:nvPr>
            <p:ph idx="1" type="body"/>
          </p:nvPr>
        </p:nvSpPr>
        <p:spPr>
          <a:xfrm>
            <a:off x="4571999" y="1487269"/>
            <a:ext cx="12858750" cy="1033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318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8" name="Google Shape;418;p86"/>
          <p:cNvSpPr/>
          <p:nvPr/>
        </p:nvSpPr>
        <p:spPr>
          <a:xfrm>
            <a:off x="55240" y="5904713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86"/>
          <p:cNvSpPr/>
          <p:nvPr/>
        </p:nvSpPr>
        <p:spPr>
          <a:xfrm>
            <a:off x="1943616" y="4851713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86"/>
          <p:cNvSpPr/>
          <p:nvPr/>
        </p:nvSpPr>
        <p:spPr>
          <a:xfrm>
            <a:off x="1943616" y="7033054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86"/>
          <p:cNvSpPr/>
          <p:nvPr/>
        </p:nvSpPr>
        <p:spPr>
          <a:xfrm>
            <a:off x="0" y="8054252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86"/>
          <p:cNvSpPr/>
          <p:nvPr/>
        </p:nvSpPr>
        <p:spPr>
          <a:xfrm>
            <a:off x="110480" y="1610167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86"/>
          <p:cNvSpPr/>
          <p:nvPr/>
        </p:nvSpPr>
        <p:spPr>
          <a:xfrm>
            <a:off x="1998856" y="557167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86"/>
          <p:cNvSpPr/>
          <p:nvPr/>
        </p:nvSpPr>
        <p:spPr>
          <a:xfrm>
            <a:off x="1998856" y="2738509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86"/>
          <p:cNvSpPr/>
          <p:nvPr/>
        </p:nvSpPr>
        <p:spPr>
          <a:xfrm>
            <a:off x="55240" y="3759706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86"/>
          <p:cNvSpPr/>
          <p:nvPr/>
        </p:nvSpPr>
        <p:spPr>
          <a:xfrm>
            <a:off x="217458" y="-572939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86"/>
          <p:cNvSpPr/>
          <p:nvPr/>
        </p:nvSpPr>
        <p:spPr>
          <a:xfrm>
            <a:off x="1943616" y="9216161"/>
            <a:ext cx="2268053" cy="1964031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86"/>
          <p:cNvSpPr txBox="1"/>
          <p:nvPr>
            <p:ph idx="2" type="body"/>
          </p:nvPr>
        </p:nvSpPr>
        <p:spPr>
          <a:xfrm>
            <a:off x="4571998" y="3133800"/>
            <a:ext cx="12858751" cy="2725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9" name="Google Shape;429;p86"/>
          <p:cNvSpPr txBox="1"/>
          <p:nvPr>
            <p:ph idx="3" type="body"/>
          </p:nvPr>
        </p:nvSpPr>
        <p:spPr>
          <a:xfrm>
            <a:off x="4572000" y="6286500"/>
            <a:ext cx="622935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0" name="Google Shape;430;p86"/>
          <p:cNvSpPr txBox="1"/>
          <p:nvPr>
            <p:ph idx="4" type="body"/>
          </p:nvPr>
        </p:nvSpPr>
        <p:spPr>
          <a:xfrm>
            <a:off x="11201400" y="6286500"/>
            <a:ext cx="622935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1" name="Google Shape;431;p86"/>
          <p:cNvSpPr txBox="1"/>
          <p:nvPr/>
        </p:nvSpPr>
        <p:spPr>
          <a:xfrm>
            <a:off x="14478000" y="9803367"/>
            <a:ext cx="4267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432" name="Google Shape;432;p86"/>
          <p:cNvCxnSpPr/>
          <p:nvPr/>
        </p:nvCxnSpPr>
        <p:spPr>
          <a:xfrm>
            <a:off x="116586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">
  <p:cSld name="Slide 5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87"/>
          <p:cNvSpPr txBox="1"/>
          <p:nvPr>
            <p:ph type="title"/>
          </p:nvPr>
        </p:nvSpPr>
        <p:spPr>
          <a:xfrm>
            <a:off x="1257300" y="547688"/>
            <a:ext cx="15773400" cy="998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5" name="Google Shape;435;p87"/>
          <p:cNvSpPr txBox="1"/>
          <p:nvPr>
            <p:ph idx="1" type="body"/>
          </p:nvPr>
        </p:nvSpPr>
        <p:spPr>
          <a:xfrm>
            <a:off x="1257300" y="1813302"/>
            <a:ext cx="15773400" cy="7452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6" name="Google Shape;436;p87"/>
          <p:cNvSpPr/>
          <p:nvPr/>
        </p:nvSpPr>
        <p:spPr>
          <a:xfrm>
            <a:off x="12378219" y="4377219"/>
            <a:ext cx="5997233" cy="5997233"/>
          </a:xfrm>
          <a:custGeom>
            <a:rect b="b" l="l" r="r" t="t"/>
            <a:pathLst>
              <a:path extrusionOk="0" h="6540754" w="6540754">
                <a:moveTo>
                  <a:pt x="6540754" y="0"/>
                </a:moveTo>
                <a:lnTo>
                  <a:pt x="0" y="6540754"/>
                </a:lnTo>
                <a:lnTo>
                  <a:pt x="6540754" y="654075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87"/>
          <p:cNvSpPr txBox="1"/>
          <p:nvPr>
            <p:ph idx="2" type="body"/>
          </p:nvPr>
        </p:nvSpPr>
        <p:spPr>
          <a:xfrm rot="-2726334">
            <a:off x="13013621" y="7435303"/>
            <a:ext cx="6088022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">
  <p:cSld name="Slide 6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88"/>
          <p:cNvSpPr/>
          <p:nvPr/>
        </p:nvSpPr>
        <p:spPr>
          <a:xfrm rot="-9557326">
            <a:off x="-1311744" y="-2742014"/>
            <a:ext cx="10508361" cy="10508361"/>
          </a:xfrm>
          <a:custGeom>
            <a:rect b="b" l="l" r="r" t="t"/>
            <a:pathLst>
              <a:path extrusionOk="0" h="6540754" w="6540754">
                <a:moveTo>
                  <a:pt x="6540754" y="0"/>
                </a:moveTo>
                <a:lnTo>
                  <a:pt x="0" y="6540754"/>
                </a:lnTo>
                <a:lnTo>
                  <a:pt x="6540754" y="6540754"/>
                </a:lnTo>
                <a:close/>
              </a:path>
            </a:pathLst>
          </a:custGeom>
          <a:blipFill rotWithShape="1">
            <a:blip r:embed="rId2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88"/>
          <p:cNvSpPr txBox="1"/>
          <p:nvPr>
            <p:ph idx="1" type="body"/>
          </p:nvPr>
        </p:nvSpPr>
        <p:spPr>
          <a:xfrm>
            <a:off x="1254125" y="4672606"/>
            <a:ext cx="7735888" cy="6715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1" name="Google Shape;441;p88"/>
          <p:cNvSpPr txBox="1"/>
          <p:nvPr>
            <p:ph idx="2" type="body"/>
          </p:nvPr>
        </p:nvSpPr>
        <p:spPr>
          <a:xfrm>
            <a:off x="1254125" y="5486884"/>
            <a:ext cx="7735888" cy="3798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2" name="Google Shape;442;p88"/>
          <p:cNvSpPr txBox="1"/>
          <p:nvPr>
            <p:ph idx="3" type="body"/>
          </p:nvPr>
        </p:nvSpPr>
        <p:spPr>
          <a:xfrm>
            <a:off x="9258300" y="1059421"/>
            <a:ext cx="7775575" cy="123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3" name="Google Shape;443;p88"/>
          <p:cNvSpPr txBox="1"/>
          <p:nvPr>
            <p:ph idx="4" type="body"/>
          </p:nvPr>
        </p:nvSpPr>
        <p:spPr>
          <a:xfrm>
            <a:off x="9258300" y="2294497"/>
            <a:ext cx="7775575" cy="699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44" name="Google Shape;444;p88"/>
          <p:cNvCxnSpPr/>
          <p:nvPr/>
        </p:nvCxnSpPr>
        <p:spPr>
          <a:xfrm rot="5400000">
            <a:off x="4981720" y="5427501"/>
            <a:ext cx="7638760" cy="76200"/>
          </a:xfrm>
          <a:prstGeom prst="straightConnector1">
            <a:avLst/>
          </a:prstGeom>
          <a:noFill/>
          <a:ln cap="rnd" cmpd="sng" w="9525">
            <a:solidFill>
              <a:srgbClr val="29292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5" name="Google Shape;445;p88"/>
          <p:cNvSpPr txBox="1"/>
          <p:nvPr>
            <p:ph idx="5" type="body"/>
          </p:nvPr>
        </p:nvSpPr>
        <p:spPr>
          <a:xfrm rot="-1443588">
            <a:off x="149351" y="1265796"/>
            <a:ext cx="6895431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1" i="0" sz="2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937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1" i="0" sz="2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937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1" i="0" sz="2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1" i="0" sz="2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937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1" i="0" sz="2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6" name="Google Shape;446;p88"/>
          <p:cNvSpPr txBox="1"/>
          <p:nvPr/>
        </p:nvSpPr>
        <p:spPr>
          <a:xfrm>
            <a:off x="13106400" y="9803368"/>
            <a:ext cx="5029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447" name="Google Shape;447;p88"/>
          <p:cNvCxnSpPr/>
          <p:nvPr/>
        </p:nvCxnSpPr>
        <p:spPr>
          <a:xfrm>
            <a:off x="116586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">
  <p:cSld name="Slide 9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9"/>
          <p:cNvSpPr/>
          <p:nvPr/>
        </p:nvSpPr>
        <p:spPr>
          <a:xfrm>
            <a:off x="13440789" y="5338946"/>
            <a:ext cx="5997233" cy="5997233"/>
          </a:xfrm>
          <a:custGeom>
            <a:rect b="b" l="l" r="r" t="t"/>
            <a:pathLst>
              <a:path extrusionOk="0" h="6540754" w="6540754">
                <a:moveTo>
                  <a:pt x="6540754" y="0"/>
                </a:moveTo>
                <a:lnTo>
                  <a:pt x="0" y="6540754"/>
                </a:lnTo>
                <a:lnTo>
                  <a:pt x="6540754" y="654075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89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451" name="Google Shape;451;p89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2" name="Google Shape;452;p89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3" name="Google Shape;453;p89"/>
          <p:cNvSpPr txBox="1"/>
          <p:nvPr>
            <p:ph idx="1" type="body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">
  <p:cSld name="Slide 11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90"/>
          <p:cNvSpPr/>
          <p:nvPr>
            <p:ph idx="2" type="pic"/>
          </p:nvPr>
        </p:nvSpPr>
        <p:spPr>
          <a:xfrm>
            <a:off x="762001" y="1866899"/>
            <a:ext cx="8153400" cy="7418389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56" name="Google Shape;456;p90"/>
          <p:cNvGrpSpPr/>
          <p:nvPr/>
        </p:nvGrpSpPr>
        <p:grpSpPr>
          <a:xfrm rot="3608892">
            <a:off x="13166033" y="9154080"/>
            <a:ext cx="1066784" cy="1447561"/>
            <a:chOff x="9865059" y="-1998451"/>
            <a:chExt cx="9190270" cy="12263510"/>
          </a:xfrm>
        </p:grpSpPr>
        <p:sp>
          <p:nvSpPr>
            <p:cNvPr id="457" name="Google Shape;457;p90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" name="Google Shape;458;p90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9" name="Google Shape;459;p90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0" name="Google Shape;460;p90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1" name="Google Shape;461;p90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62" name="Google Shape;462;p90"/>
          <p:cNvSpPr txBox="1"/>
          <p:nvPr>
            <p:ph idx="1" type="body"/>
          </p:nvPr>
        </p:nvSpPr>
        <p:spPr>
          <a:xfrm>
            <a:off x="9252783" y="1866900"/>
            <a:ext cx="7775575" cy="123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3" name="Google Shape;463;p90"/>
          <p:cNvSpPr txBox="1"/>
          <p:nvPr>
            <p:ph idx="3" type="body"/>
          </p:nvPr>
        </p:nvSpPr>
        <p:spPr>
          <a:xfrm>
            <a:off x="9258300" y="3238499"/>
            <a:ext cx="7775575" cy="6046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4" name="Google Shape;464;p90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5" name="Google Shape;465;p90"/>
          <p:cNvSpPr txBox="1"/>
          <p:nvPr/>
        </p:nvSpPr>
        <p:spPr>
          <a:xfrm>
            <a:off x="14554200" y="9803368"/>
            <a:ext cx="4191000" cy="371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466" name="Google Shape;466;p90"/>
          <p:cNvCxnSpPr/>
          <p:nvPr/>
        </p:nvCxnSpPr>
        <p:spPr>
          <a:xfrm flipH="1" rot="10800000">
            <a:off x="12806177" y="9715501"/>
            <a:ext cx="5481823" cy="2381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11">
  <p:cSld name="1_Slide 11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91"/>
          <p:cNvSpPr txBox="1"/>
          <p:nvPr>
            <p:ph idx="1" type="body"/>
          </p:nvPr>
        </p:nvSpPr>
        <p:spPr>
          <a:xfrm>
            <a:off x="753308" y="1866900"/>
            <a:ext cx="7775575" cy="123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9" name="Google Shape;469;p91"/>
          <p:cNvSpPr txBox="1"/>
          <p:nvPr>
            <p:ph idx="2" type="body"/>
          </p:nvPr>
        </p:nvSpPr>
        <p:spPr>
          <a:xfrm>
            <a:off x="758825" y="3238499"/>
            <a:ext cx="7775575" cy="6046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0" name="Google Shape;470;p91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471" name="Google Shape;471;p91"/>
          <p:cNvGrpSpPr/>
          <p:nvPr/>
        </p:nvGrpSpPr>
        <p:grpSpPr>
          <a:xfrm rot="3608892">
            <a:off x="13427782" y="9134159"/>
            <a:ext cx="1066784" cy="1447561"/>
            <a:chOff x="9865059" y="-1998451"/>
            <a:chExt cx="9190270" cy="12263510"/>
          </a:xfrm>
        </p:grpSpPr>
        <p:sp>
          <p:nvSpPr>
            <p:cNvPr id="472" name="Google Shape;472;p91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" name="Google Shape;473;p91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" name="Google Shape;474;p91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" name="Google Shape;475;p91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" name="Google Shape;476;p91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77" name="Google Shape;477;p91"/>
          <p:cNvSpPr txBox="1"/>
          <p:nvPr/>
        </p:nvSpPr>
        <p:spPr>
          <a:xfrm>
            <a:off x="14706600" y="9803368"/>
            <a:ext cx="4038600" cy="371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478" name="Google Shape;478;p91"/>
          <p:cNvCxnSpPr/>
          <p:nvPr/>
        </p:nvCxnSpPr>
        <p:spPr>
          <a:xfrm>
            <a:off x="13067926" y="9715500"/>
            <a:ext cx="5220074" cy="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9" name="Google Shape;479;p91"/>
          <p:cNvSpPr/>
          <p:nvPr>
            <p:ph idx="3" type="pic"/>
          </p:nvPr>
        </p:nvSpPr>
        <p:spPr>
          <a:xfrm>
            <a:off x="8953499" y="1866899"/>
            <a:ext cx="8267701" cy="74183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">
  <p:cSld name="Slide 2">
    <p:bg>
      <p:bgPr>
        <a:solidFill>
          <a:srgbClr val="0B81D5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92"/>
          <p:cNvSpPr txBox="1"/>
          <p:nvPr>
            <p:ph type="ctrTitle"/>
          </p:nvPr>
        </p:nvSpPr>
        <p:spPr>
          <a:xfrm>
            <a:off x="1295400" y="1684338"/>
            <a:ext cx="14706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oppins"/>
              <a:buNone/>
              <a:defRPr b="1" i="0" sz="9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2" name="Google Shape;482;p92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483" name="Google Shape;483;p92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">
  <p:cSld name="Slide 12">
    <p:bg>
      <p:bgPr>
        <a:solidFill>
          <a:srgbClr val="0B81D5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6"/>
          <p:cNvSpPr txBox="1"/>
          <p:nvPr>
            <p:ph type="title"/>
          </p:nvPr>
        </p:nvSpPr>
        <p:spPr>
          <a:xfrm>
            <a:off x="1257300" y="3467100"/>
            <a:ext cx="157734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oppins ExtraBold"/>
              <a:buNone/>
              <a:defRPr b="1" i="0" sz="120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Google Shape;62;p56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63" name="Google Shape;63;p56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" name="Google Shape;64;p56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65" name="Google Shape;65;p56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">
  <p:cSld name="Slide 4">
    <p:bg>
      <p:bgPr>
        <a:solidFill>
          <a:srgbClr val="2A999B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93"/>
          <p:cNvSpPr txBox="1"/>
          <p:nvPr>
            <p:ph type="title"/>
          </p:nvPr>
        </p:nvSpPr>
        <p:spPr>
          <a:xfrm>
            <a:off x="1247775" y="1333500"/>
            <a:ext cx="12849225" cy="836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i="0" sz="3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6" name="Google Shape;486;p93"/>
          <p:cNvSpPr txBox="1"/>
          <p:nvPr>
            <p:ph idx="1" type="body"/>
          </p:nvPr>
        </p:nvSpPr>
        <p:spPr>
          <a:xfrm>
            <a:off x="2209799" y="2421503"/>
            <a:ext cx="11887201" cy="664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87" name="Google Shape;487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8364666" y="4922382"/>
            <a:ext cx="11780656" cy="5183488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93"/>
          <p:cNvSpPr txBox="1"/>
          <p:nvPr>
            <p:ph idx="2" type="body"/>
          </p:nvPr>
        </p:nvSpPr>
        <p:spPr>
          <a:xfrm>
            <a:off x="12954000" y="4381500"/>
            <a:ext cx="51054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9" name="Google Shape;489;p93"/>
          <p:cNvSpPr txBox="1"/>
          <p:nvPr>
            <p:ph idx="3" type="body"/>
          </p:nvPr>
        </p:nvSpPr>
        <p:spPr>
          <a:xfrm>
            <a:off x="1247775" y="4381500"/>
            <a:ext cx="6600825" cy="4266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0" name="Google Shape;490;p93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 2022</a:t>
            </a:r>
            <a:endParaRPr/>
          </a:p>
        </p:txBody>
      </p:sp>
      <p:cxnSp>
        <p:nvCxnSpPr>
          <p:cNvPr id="491" name="Google Shape;491;p93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" type="titleOnly">
  <p:cSld name="TITLE_ONLY">
    <p:bg>
      <p:bgPr>
        <a:solidFill>
          <a:srgbClr val="FDD92D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4"/>
          <p:cNvSpPr txBox="1"/>
          <p:nvPr>
            <p:ph type="title"/>
          </p:nvPr>
        </p:nvSpPr>
        <p:spPr>
          <a:xfrm>
            <a:off x="1257300" y="3193144"/>
            <a:ext cx="139065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oppins ExtraBold"/>
              <a:buNone/>
              <a:defRPr b="1" i="0" sz="120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4" name="Google Shape;494;p94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 2022</a:t>
            </a:r>
            <a:endParaRPr/>
          </a:p>
        </p:txBody>
      </p:sp>
      <p:cxnSp>
        <p:nvCxnSpPr>
          <p:cNvPr id="495" name="Google Shape;495;p94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">
  <p:cSld name="Slide 8">
    <p:bg>
      <p:bgPr>
        <a:solidFill>
          <a:srgbClr val="FC7A1D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95"/>
          <p:cNvSpPr txBox="1"/>
          <p:nvPr>
            <p:ph type="title"/>
          </p:nvPr>
        </p:nvSpPr>
        <p:spPr>
          <a:xfrm>
            <a:off x="1260475" y="685800"/>
            <a:ext cx="15122525" cy="11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Poppins"/>
              <a:buNone/>
              <a:defRPr b="1" i="0" sz="67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8" name="Google Shape;498;p95"/>
          <p:cNvSpPr txBox="1"/>
          <p:nvPr>
            <p:ph idx="1" type="body"/>
          </p:nvPr>
        </p:nvSpPr>
        <p:spPr>
          <a:xfrm>
            <a:off x="1260475" y="2324100"/>
            <a:ext cx="15773400" cy="6467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064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99" name="Google Shape;499;p95"/>
          <p:cNvPicPr preferRelativeResize="0"/>
          <p:nvPr/>
        </p:nvPicPr>
        <p:blipFill rotWithShape="1">
          <a:blip r:embed="rId2">
            <a:alphaModFix amt="5000"/>
          </a:blip>
          <a:srcRect b="0" l="10194" r="10194" t="0"/>
          <a:stretch/>
        </p:blipFill>
        <p:spPr>
          <a:xfrm>
            <a:off x="10036618" y="0"/>
            <a:ext cx="8251382" cy="10364563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95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501" name="Google Shape;501;p95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">
  <p:cSld name="Slide 10">
    <p:bg>
      <p:bgPr>
        <a:solidFill>
          <a:srgbClr val="032B43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6"/>
          <p:cNvSpPr txBox="1"/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Poppins"/>
              <a:buNone/>
              <a:defRPr b="1" i="0" sz="4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aphicFrame>
        <p:nvGraphicFramePr>
          <p:cNvPr id="504" name="Google Shape;504;p96"/>
          <p:cNvGraphicFramePr/>
          <p:nvPr/>
        </p:nvGraphicFramePr>
        <p:xfrm>
          <a:off x="1277620" y="33146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{BF4E4B51-293C-45F9-A18A-7724DD9E007D}</a:tableStyleId>
              </a:tblPr>
              <a:tblGrid>
                <a:gridCol w="3155525"/>
                <a:gridCol w="3155525"/>
                <a:gridCol w="3155525"/>
              </a:tblGrid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2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05" name="Google Shape;505;p96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506" name="Google Shape;506;p96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">
  <p:cSld name="Slide 12">
    <p:bg>
      <p:bgPr>
        <a:solidFill>
          <a:srgbClr val="0B81D5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7"/>
          <p:cNvSpPr txBox="1"/>
          <p:nvPr>
            <p:ph type="title"/>
          </p:nvPr>
        </p:nvSpPr>
        <p:spPr>
          <a:xfrm>
            <a:off x="1257300" y="3467100"/>
            <a:ext cx="157734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oppins ExtraBold"/>
              <a:buNone/>
              <a:defRPr b="1" i="0" sz="120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9" name="Google Shape;509;p97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510" name="Google Shape;510;p97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">
  <p:cSld name="Slide 13">
    <p:bg>
      <p:bgPr>
        <a:solidFill>
          <a:srgbClr val="FDD92D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98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513" name="Google Shape;513;p98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4">
  <p:cSld name="Slide 14">
    <p:bg>
      <p:bgPr>
        <a:solidFill>
          <a:srgbClr val="FC7A1D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99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516" name="Google Shape;516;p99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5">
  <p:cSld name="Slide 15">
    <p:bg>
      <p:bgPr>
        <a:solidFill>
          <a:srgbClr val="2A999B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00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519" name="Google Shape;519;p100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6">
  <p:cSld name="Slide 16">
    <p:bg>
      <p:bgPr>
        <a:solidFill>
          <a:srgbClr val="032B43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01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522" name="Google Shape;522;p101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7">
  <p:cSld name="Slide 17">
    <p:bg>
      <p:bgPr>
        <a:solidFill>
          <a:srgbClr val="0B81D5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02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525" name="Google Shape;525;p102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lide 5">
  <p:cSld name="2_Slide 5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57"/>
          <p:cNvGrpSpPr/>
          <p:nvPr/>
        </p:nvGrpSpPr>
        <p:grpSpPr>
          <a:xfrm rot="3608892">
            <a:off x="6260793" y="9134159"/>
            <a:ext cx="1066784" cy="1447561"/>
            <a:chOff x="9865059" y="-1998451"/>
            <a:chExt cx="9190270" cy="12263510"/>
          </a:xfrm>
        </p:grpSpPr>
        <p:sp>
          <p:nvSpPr>
            <p:cNvPr id="68" name="Google Shape;68;p57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" name="Google Shape;69;p57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" name="Google Shape;70;p57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" name="Google Shape;71;p57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" name="Google Shape;72;p57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73" name="Google Shape;73;p57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74" name="Google Shape;74;p57"/>
          <p:cNvCxnSpPr/>
          <p:nvPr/>
        </p:nvCxnSpPr>
        <p:spPr>
          <a:xfrm>
            <a:off x="-76200" y="9739311"/>
            <a:ext cx="7620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" name="Google Shape;75;p57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  <a:defRPr b="1" i="0" sz="7100" u="none" cap="none" strike="noStrike">
                <a:solidFill>
                  <a:srgbClr val="29292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57"/>
          <p:cNvSpPr txBox="1"/>
          <p:nvPr>
            <p:ph idx="1" type="body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292929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7" name="Google Shape;77;p57"/>
          <p:cNvGrpSpPr/>
          <p:nvPr/>
        </p:nvGrpSpPr>
        <p:grpSpPr>
          <a:xfrm rot="3608892">
            <a:off x="6260793" y="9134159"/>
            <a:ext cx="1066784" cy="1447561"/>
            <a:chOff x="9865059" y="-1998451"/>
            <a:chExt cx="9190270" cy="12263510"/>
          </a:xfrm>
        </p:grpSpPr>
        <p:sp>
          <p:nvSpPr>
            <p:cNvPr id="78" name="Google Shape;78;p57"/>
            <p:cNvSpPr/>
            <p:nvPr/>
          </p:nvSpPr>
          <p:spPr>
            <a:xfrm>
              <a:off x="9865059" y="6609053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" name="Google Shape;79;p57"/>
            <p:cNvSpPr/>
            <p:nvPr/>
          </p:nvSpPr>
          <p:spPr>
            <a:xfrm>
              <a:off x="12218274" y="2254240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" name="Google Shape;80;p57"/>
            <p:cNvSpPr/>
            <p:nvPr/>
          </p:nvSpPr>
          <p:spPr>
            <a:xfrm>
              <a:off x="14833843" y="-1998451"/>
              <a:ext cx="4221486" cy="3656006"/>
            </a:xfrm>
            <a:custGeom>
              <a:rect b="b" l="l" r="r" t="t"/>
              <a:pathLst>
                <a:path extrusionOk="0" h="5396230" w="6230874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" name="Google Shape;81;p57"/>
            <p:cNvSpPr/>
            <p:nvPr/>
          </p:nvSpPr>
          <p:spPr>
            <a:xfrm>
              <a:off x="12177919" y="6266409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" name="Google Shape;82;p57"/>
            <p:cNvSpPr/>
            <p:nvPr/>
          </p:nvSpPr>
          <p:spPr>
            <a:xfrm>
              <a:off x="14591633" y="2012871"/>
              <a:ext cx="4272388" cy="3699888"/>
            </a:xfrm>
            <a:custGeom>
              <a:rect b="b" l="l" r="r" t="t"/>
              <a:pathLst>
                <a:path extrusionOk="0"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83" name="Google Shape;83;p57"/>
          <p:cNvCxnSpPr/>
          <p:nvPr/>
        </p:nvCxnSpPr>
        <p:spPr>
          <a:xfrm>
            <a:off x="-76200" y="9739311"/>
            <a:ext cx="7620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6">
  <p:cSld name="Slide 16">
    <p:bg>
      <p:bgPr>
        <a:solidFill>
          <a:srgbClr val="032B43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8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86" name="Google Shape;86;p58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7" name="Google Shape;87;p58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2022</a:t>
            </a:r>
            <a:endParaRPr/>
          </a:p>
        </p:txBody>
      </p:sp>
      <p:cxnSp>
        <p:nvCxnSpPr>
          <p:cNvPr id="88" name="Google Shape;88;p58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9"/>
          <p:cNvSpPr txBox="1"/>
          <p:nvPr>
            <p:ph idx="10" type="dt"/>
          </p:nvPr>
        </p:nvSpPr>
        <p:spPr>
          <a:xfrm>
            <a:off x="13320000" y="5400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5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0"/>
          <p:cNvSpPr txBox="1"/>
          <p:nvPr>
            <p:ph type="title"/>
          </p:nvPr>
        </p:nvSpPr>
        <p:spPr>
          <a:xfrm>
            <a:off x="700337" y="17494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"/>
              <a:buNone/>
              <a:defRPr b="0" i="0" sz="5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" name="Google Shape;94;p60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60"/>
          <p:cNvSpPr txBox="1"/>
          <p:nvPr>
            <p:ph idx="10" type="dt"/>
          </p:nvPr>
        </p:nvSpPr>
        <p:spPr>
          <a:xfrm>
            <a:off x="13320464" y="6693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6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" type="titleOnly">
  <p:cSld name="TITLE_ONLY">
    <p:bg>
      <p:bgPr>
        <a:solidFill>
          <a:srgbClr val="FDD92D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1"/>
          <p:cNvSpPr txBox="1"/>
          <p:nvPr>
            <p:ph type="title"/>
          </p:nvPr>
        </p:nvSpPr>
        <p:spPr>
          <a:xfrm>
            <a:off x="1257300" y="3193144"/>
            <a:ext cx="139065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oppins ExtraBold"/>
              <a:buNone/>
              <a:defRPr b="1" i="0" sz="12000" u="none" cap="none" strike="noStrik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9" name="Google Shape;99;p61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 2022</a:t>
            </a:r>
            <a:endParaRPr/>
          </a:p>
        </p:txBody>
      </p:sp>
      <p:cxnSp>
        <p:nvCxnSpPr>
          <p:cNvPr id="100" name="Google Shape;100;p61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1" name="Google Shape;101;p61"/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Comprehensive Training  2022</a:t>
            </a:r>
            <a:endParaRPr/>
          </a:p>
        </p:txBody>
      </p:sp>
      <p:cxnSp>
        <p:nvCxnSpPr>
          <p:cNvPr id="102" name="Google Shape;102;p61"/>
          <p:cNvCxnSpPr/>
          <p:nvPr/>
        </p:nvCxnSpPr>
        <p:spPr>
          <a:xfrm>
            <a:off x="-76200" y="9739311"/>
            <a:ext cx="6629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3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8.xml"/><Relationship Id="rId22" Type="http://schemas.openxmlformats.org/officeDocument/2006/relationships/theme" Target="../theme/theme2.xml"/><Relationship Id="rId21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45.png"/><Relationship Id="rId5" Type="http://schemas.openxmlformats.org/officeDocument/2006/relationships/image" Target="../media/image96.png"/><Relationship Id="rId6" Type="http://schemas.openxmlformats.org/officeDocument/2006/relationships/image" Target="../media/image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jpg"/><Relationship Id="rId4" Type="http://schemas.openxmlformats.org/officeDocument/2006/relationships/image" Target="../media/image4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jpg"/><Relationship Id="rId4" Type="http://schemas.openxmlformats.org/officeDocument/2006/relationships/image" Target="../media/image46.png"/><Relationship Id="rId9" Type="http://schemas.openxmlformats.org/officeDocument/2006/relationships/hyperlink" Target="https://doi.org/10.1002/hbe2.140" TargetMode="External"/><Relationship Id="rId5" Type="http://schemas.openxmlformats.org/officeDocument/2006/relationships/image" Target="../media/image50.png"/><Relationship Id="rId6" Type="http://schemas.openxmlformats.org/officeDocument/2006/relationships/image" Target="../media/image61.png"/><Relationship Id="rId7" Type="http://schemas.openxmlformats.org/officeDocument/2006/relationships/image" Target="../media/image47.png"/><Relationship Id="rId8" Type="http://schemas.openxmlformats.org/officeDocument/2006/relationships/hyperlink" Target="https://espas.secure.europarl.europa.eu/orbis/document/global-trends-2030-identities-and-biases-digital-age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Relationship Id="rId4" Type="http://schemas.openxmlformats.org/officeDocument/2006/relationships/image" Target="../media/image67.jpg"/><Relationship Id="rId5" Type="http://schemas.openxmlformats.org/officeDocument/2006/relationships/image" Target="../media/image6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Relationship Id="rId4" Type="http://schemas.openxmlformats.org/officeDocument/2006/relationships/image" Target="../media/image64.jpg"/><Relationship Id="rId5" Type="http://schemas.openxmlformats.org/officeDocument/2006/relationships/hyperlink" Target="https://www.who.int/teams/risk-communication/infodemic-management/pre-conference-1st-who-infodemiology-conference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Relationship Id="rId4" Type="http://schemas.openxmlformats.org/officeDocument/2006/relationships/hyperlink" Target="https://www.sciencedirect.com/science/article/pii/S2666351121000553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doi.org/10.2196/30979" TargetMode="External"/><Relationship Id="rId4" Type="http://schemas.openxmlformats.org/officeDocument/2006/relationships/hyperlink" Target="https://doi.org/10.1186/s12960-022-00733-0" TargetMode="External"/><Relationship Id="rId5" Type="http://schemas.openxmlformats.org/officeDocument/2006/relationships/hyperlink" Target="https://doi.org/10.1146/annurev-publhealth-040119-094127" TargetMode="External"/><Relationship Id="rId6" Type="http://schemas.openxmlformats.org/officeDocument/2006/relationships/hyperlink" Target="https://www.who.int/health-topics/infodemic" TargetMode="External"/><Relationship Id="rId7" Type="http://schemas.openxmlformats.org/officeDocument/2006/relationships/image" Target="../media/image6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eva.ecdc.europa.eu/enrol/index.php?id=603" TargetMode="External"/><Relationship Id="rId4" Type="http://schemas.openxmlformats.org/officeDocument/2006/relationships/image" Target="../media/image6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eva.ecdc.europa.eu/mod/forum/discuss.php?d=2821#p4119" TargetMode="External"/><Relationship Id="rId4" Type="http://schemas.openxmlformats.org/officeDocument/2006/relationships/hyperlink" Target="about:blank" TargetMode="External"/><Relationship Id="rId5" Type="http://schemas.openxmlformats.org/officeDocument/2006/relationships/hyperlink" Target="about:blank" TargetMode="External"/><Relationship Id="rId6" Type="http://schemas.openxmlformats.org/officeDocument/2006/relationships/image" Target="../media/image6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getbadnews.com/%23intro#intro" TargetMode="External"/><Relationship Id="rId4" Type="http://schemas.openxmlformats.org/officeDocument/2006/relationships/image" Target="../media/image73.png"/><Relationship Id="rId5" Type="http://schemas.openxmlformats.org/officeDocument/2006/relationships/hyperlink" Target="https://www.goviralgame.com/en?utm_source=EO&amp;utm_medium=SocialMedia&amp;utm_campaign=goviral&amp;utm_content=Eng" TargetMode="External"/><Relationship Id="rId6" Type="http://schemas.openxmlformats.org/officeDocument/2006/relationships/image" Target="../media/image77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8.png"/><Relationship Id="rId4" Type="http://schemas.openxmlformats.org/officeDocument/2006/relationships/image" Target="../media/image79.png"/><Relationship Id="rId5" Type="http://schemas.openxmlformats.org/officeDocument/2006/relationships/image" Target="../media/image75.png"/><Relationship Id="rId6" Type="http://schemas.openxmlformats.org/officeDocument/2006/relationships/image" Target="../media/image86.png"/><Relationship Id="rId7" Type="http://schemas.openxmlformats.org/officeDocument/2006/relationships/image" Target="../media/image8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9.png"/><Relationship Id="rId4" Type="http://schemas.openxmlformats.org/officeDocument/2006/relationships/image" Target="../media/image78.png"/><Relationship Id="rId5" Type="http://schemas.openxmlformats.org/officeDocument/2006/relationships/image" Target="../media/image85.png"/><Relationship Id="rId6" Type="http://schemas.openxmlformats.org/officeDocument/2006/relationships/hyperlink" Target="https://covid19misinfo.org/fact-checking/covid-19-fact-checkers/" TargetMode="External"/><Relationship Id="rId7" Type="http://schemas.openxmlformats.org/officeDocument/2006/relationships/hyperlink" Target="https://covid19misinfo.org/misinfowatch/misinformation-watch-covidgeo/" TargetMode="External"/><Relationship Id="rId8" Type="http://schemas.openxmlformats.org/officeDocument/2006/relationships/image" Target="../media/image8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1.png"/><Relationship Id="rId4" Type="http://schemas.openxmlformats.org/officeDocument/2006/relationships/image" Target="../media/image94.png"/><Relationship Id="rId5" Type="http://schemas.openxmlformats.org/officeDocument/2006/relationships/hyperlink" Target="https://covid19misinfo.org/misinfowatch/misinformation-watch-covidgeo/" TargetMode="External"/><Relationship Id="rId6" Type="http://schemas.openxmlformats.org/officeDocument/2006/relationships/hyperlink" Target="https://covid19misinfo.org/misinfowatch/global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5.png"/><Relationship Id="rId4" Type="http://schemas.openxmlformats.org/officeDocument/2006/relationships/hyperlink" Target="https://covid19misinfo.org/fact-checking/" TargetMode="External"/><Relationship Id="rId5" Type="http://schemas.openxmlformats.org/officeDocument/2006/relationships/image" Target="../media/image78.png"/><Relationship Id="rId6" Type="http://schemas.openxmlformats.org/officeDocument/2006/relationships/image" Target="../media/image8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aljazeera.com/news/2020/04/iran-700-dead-drinking-alcohol-cure-coronavirus-200427163529629.html" TargetMode="External"/><Relationship Id="rId4" Type="http://schemas.openxmlformats.org/officeDocument/2006/relationships/hyperlink" Target="http://www.ajtmh.org/docserver/fulltext/14761645/103/2/tpmd200592.pdf?expires=1598367786&amp;id=id&amp;accname=guest&amp;checksum=FD6627CCBBE5AF07265D20CE59D14EC9" TargetMode="External"/><Relationship Id="rId9" Type="http://schemas.openxmlformats.org/officeDocument/2006/relationships/hyperlink" Target="https://www.nature.com/articles/d41586-021-02081-w" TargetMode="External"/><Relationship Id="rId5" Type="http://schemas.openxmlformats.org/officeDocument/2006/relationships/hyperlink" Target="https://www.npr.org/sections/coronavirus-live-updates/2020/04/25/845015236/nyc-poison-control-sees-uptick-in-calls-after-trumps-disinfectant-comments?t=1620240427614" TargetMode="External"/><Relationship Id="rId6" Type="http://schemas.openxmlformats.org/officeDocument/2006/relationships/hyperlink" Target="https://www.forbes.com/sites/nicholasreimann/2020/08/24/some-americans-are-tragically-still-drinking-bleach-as-a-coronavirus-cure/?sh=212cc7c16748" TargetMode="External"/><Relationship Id="rId7" Type="http://schemas.openxmlformats.org/officeDocument/2006/relationships/hyperlink" Target="https://time.com/5840148/coronavirus-cure-covid-organic-madagascar/" TargetMode="External"/><Relationship Id="rId8" Type="http://schemas.openxmlformats.org/officeDocument/2006/relationships/hyperlink" Target="https://www.nytimes.com/2020/04/10/technology/coronavirus-5g-uk.html" TargetMode="External"/><Relationship Id="rId11" Type="http://schemas.openxmlformats.org/officeDocument/2006/relationships/image" Target="../media/image36.png"/><Relationship Id="rId10" Type="http://schemas.openxmlformats.org/officeDocument/2006/relationships/hyperlink" Target="https://www.nytimes.com/2021/08/30/health/covid-ivermectin-prescriptions.html" TargetMode="External"/><Relationship Id="rId13" Type="http://schemas.openxmlformats.org/officeDocument/2006/relationships/image" Target="../media/image34.png"/><Relationship Id="rId12" Type="http://schemas.openxmlformats.org/officeDocument/2006/relationships/image" Target="../media/image32.png"/><Relationship Id="rId15" Type="http://schemas.openxmlformats.org/officeDocument/2006/relationships/image" Target="../media/image38.png"/><Relationship Id="rId14" Type="http://schemas.openxmlformats.org/officeDocument/2006/relationships/image" Target="../media/image35.png"/><Relationship Id="rId17" Type="http://schemas.openxmlformats.org/officeDocument/2006/relationships/image" Target="../media/image39.png"/><Relationship Id="rId16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"/>
          <p:cNvSpPr txBox="1"/>
          <p:nvPr>
            <p:ph type="title"/>
          </p:nvPr>
        </p:nvSpPr>
        <p:spPr>
          <a:xfrm>
            <a:off x="686796" y="1028700"/>
            <a:ext cx="12857693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0802"/>
              <a:buFont typeface="Poppins"/>
              <a:buNone/>
            </a:pPr>
            <a:r>
              <a:rPr lang="en-US" sz="10802"/>
              <a:t>Comprehensive training </a:t>
            </a:r>
            <a:br>
              <a:rPr lang="en-US" sz="10802"/>
            </a:br>
            <a:endParaRPr/>
          </a:p>
        </p:txBody>
      </p:sp>
      <p:sp>
        <p:nvSpPr>
          <p:cNvPr id="531" name="Google Shape;531;p1"/>
          <p:cNvSpPr txBox="1"/>
          <p:nvPr>
            <p:ph idx="1" type="body"/>
          </p:nvPr>
        </p:nvSpPr>
        <p:spPr>
          <a:xfrm>
            <a:off x="686796" y="4419600"/>
            <a:ext cx="11657604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4800"/>
              <a:buNone/>
            </a:pPr>
            <a:r>
              <a:rPr lang="en-US" sz="4800"/>
              <a:t>28 June – 21 July 2022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4400"/>
              <a:buNone/>
            </a:pPr>
            <a:r>
              <a:t/>
            </a:r>
            <a:endParaRPr sz="4400"/>
          </a:p>
        </p:txBody>
      </p:sp>
      <p:sp>
        <p:nvSpPr>
          <p:cNvPr id="532" name="Google Shape;532;p1"/>
          <p:cNvSpPr txBox="1"/>
          <p:nvPr>
            <p:ph idx="2" type="body"/>
          </p:nvPr>
        </p:nvSpPr>
        <p:spPr>
          <a:xfrm>
            <a:off x="690716" y="7417334"/>
            <a:ext cx="8991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348"/>
              <a:buNone/>
            </a:pPr>
            <a:r>
              <a:rPr lang="en-US" sz="3348"/>
              <a:t>HOSTED BY GAVI, WHO, UNICEF &amp; US CDC</a:t>
            </a:r>
            <a:endParaRPr/>
          </a:p>
          <a:p>
            <a:pPr indent="-158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35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"/>
          <p:cNvSpPr txBox="1"/>
          <p:nvPr>
            <p:ph type="title"/>
          </p:nvPr>
        </p:nvSpPr>
        <p:spPr>
          <a:xfrm>
            <a:off x="838200" y="529682"/>
            <a:ext cx="173736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6000"/>
              <a:buFont typeface="Poppins"/>
              <a:buNone/>
            </a:pPr>
            <a:r>
              <a:rPr lang="en-US" sz="6000"/>
              <a:t>Challenges of the infomation ecosystem</a:t>
            </a:r>
            <a:endParaRPr/>
          </a:p>
        </p:txBody>
      </p:sp>
      <p:sp>
        <p:nvSpPr>
          <p:cNvPr id="614" name="Google Shape;614;p10"/>
          <p:cNvSpPr txBox="1"/>
          <p:nvPr>
            <p:ph idx="1" type="body"/>
          </p:nvPr>
        </p:nvSpPr>
        <p:spPr>
          <a:xfrm>
            <a:off x="6781800" y="9715500"/>
            <a:ext cx="5334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600"/>
              <a:buNone/>
            </a:pPr>
            <a:r>
              <a:rPr lang="en-US" sz="1600"/>
              <a:t>Source: 2021 WHO Infodemic Manager Training</a:t>
            </a:r>
            <a:endParaRPr/>
          </a:p>
        </p:txBody>
      </p:sp>
      <p:pic>
        <p:nvPicPr>
          <p:cNvPr descr="Diagram&#10;&#10;Description automatically generated" id="615" name="Google Shape;615;p10"/>
          <p:cNvPicPr preferRelativeResize="0"/>
          <p:nvPr/>
        </p:nvPicPr>
        <p:blipFill rotWithShape="1">
          <a:blip r:embed="rId3">
            <a:alphaModFix amt="10000"/>
          </a:blip>
          <a:srcRect b="6130" l="7264" r="6661" t="3962"/>
          <a:stretch/>
        </p:blipFill>
        <p:spPr>
          <a:xfrm>
            <a:off x="1371600" y="1257301"/>
            <a:ext cx="16383000" cy="8458200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6" name="Google Shape;616;p10"/>
          <p:cNvSpPr txBox="1"/>
          <p:nvPr/>
        </p:nvSpPr>
        <p:spPr>
          <a:xfrm>
            <a:off x="4343400" y="2066050"/>
            <a:ext cx="2611192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Evolving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science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7" name="Google Shape;617;p10"/>
          <p:cNvSpPr txBox="1"/>
          <p:nvPr/>
        </p:nvSpPr>
        <p:spPr>
          <a:xfrm>
            <a:off x="1516215" y="3618048"/>
            <a:ext cx="4663127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Publication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practices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(preprints, abstracts, etc.)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8" name="Google Shape;618;p10"/>
          <p:cNvSpPr txBox="1"/>
          <p:nvPr/>
        </p:nvSpPr>
        <p:spPr>
          <a:xfrm>
            <a:off x="8686463" y="7078148"/>
            <a:ext cx="2923688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Health authority communication processes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9" name="Google Shape;619;p10"/>
          <p:cNvSpPr txBox="1"/>
          <p:nvPr/>
        </p:nvSpPr>
        <p:spPr>
          <a:xfrm>
            <a:off x="3711239" y="5451655"/>
            <a:ext cx="4641675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Distilling science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and science communication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0" name="Google Shape;620;p10"/>
          <p:cNvSpPr txBox="1"/>
          <p:nvPr/>
        </p:nvSpPr>
        <p:spPr>
          <a:xfrm>
            <a:off x="6781800" y="3484179"/>
            <a:ext cx="3466678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Who are trusted messengers?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1" name="Google Shape;621;p10"/>
          <p:cNvSpPr txBox="1"/>
          <p:nvPr/>
        </p:nvSpPr>
        <p:spPr>
          <a:xfrm>
            <a:off x="11102714" y="4928475"/>
            <a:ext cx="5783063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Precursors to misinformation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2" name="Google Shape;622;p10"/>
          <p:cNvSpPr txBox="1"/>
          <p:nvPr/>
        </p:nvSpPr>
        <p:spPr>
          <a:xfrm>
            <a:off x="11122767" y="2428403"/>
            <a:ext cx="4454591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Trust is a process, not an end-state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3" name="Google Shape;623;p10"/>
          <p:cNvSpPr txBox="1"/>
          <p:nvPr/>
        </p:nvSpPr>
        <p:spPr>
          <a:xfrm>
            <a:off x="11637365" y="7632780"/>
            <a:ext cx="4713763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Evidence-based metrics, interventions and evaluation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4" name="Google Shape;624;p10"/>
          <p:cNvSpPr txBox="1"/>
          <p:nvPr/>
        </p:nvSpPr>
        <p:spPr>
          <a:xfrm>
            <a:off x="2286434" y="7040048"/>
            <a:ext cx="5194460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infodemic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intertwines with other societal issues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which affect behavior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1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rPr lang="en-US"/>
              <a:t>Infodemic Management</a:t>
            </a:r>
            <a:endParaRPr/>
          </a:p>
        </p:txBody>
      </p:sp>
      <p:sp>
        <p:nvSpPr>
          <p:cNvPr id="630" name="Google Shape;630;p11"/>
          <p:cNvSpPr txBox="1"/>
          <p:nvPr>
            <p:ph idx="1" type="body"/>
          </p:nvPr>
        </p:nvSpPr>
        <p:spPr>
          <a:xfrm>
            <a:off x="762000" y="2615048"/>
            <a:ext cx="17145000" cy="3276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600"/>
              <a:buNone/>
            </a:pPr>
            <a:r>
              <a:rPr lang="en-US" sz="3600"/>
              <a:t>Applies evidence-based interventions by analyzing concerns, questions, narratives, information voids and misinformation to effectively address health information inequalities in at-risk populations and communities of focus to drive health-seeking behaviors.</a:t>
            </a:r>
            <a:endParaRPr/>
          </a:p>
        </p:txBody>
      </p:sp>
      <p:sp>
        <p:nvSpPr>
          <p:cNvPr id="631" name="Google Shape;631;p11"/>
          <p:cNvSpPr txBox="1"/>
          <p:nvPr/>
        </p:nvSpPr>
        <p:spPr>
          <a:xfrm>
            <a:off x="5068833" y="7315572"/>
            <a:ext cx="13219167" cy="1592744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5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 excessive amount of information about a problem that is typically unreliable, spreads rapidly, and makes a solution more difficult to achieve.</a:t>
            </a:r>
            <a:endParaRPr/>
          </a:p>
        </p:txBody>
      </p:sp>
      <p:sp>
        <p:nvSpPr>
          <p:cNvPr id="632" name="Google Shape;632;p11"/>
          <p:cNvSpPr txBox="1"/>
          <p:nvPr/>
        </p:nvSpPr>
        <p:spPr>
          <a:xfrm>
            <a:off x="16329" y="7322284"/>
            <a:ext cx="5052504" cy="1631216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In·fo·dem·ic</a:t>
            </a:r>
            <a:endParaRPr sz="6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[infō ˈdemic]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2"/>
          <p:cNvSpPr txBox="1"/>
          <p:nvPr>
            <p:ph type="title"/>
          </p:nvPr>
        </p:nvSpPr>
        <p:spPr>
          <a:xfrm>
            <a:off x="762000" y="547689"/>
            <a:ext cx="173736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6600"/>
              <a:buFont typeface="Poppins"/>
              <a:buNone/>
            </a:pPr>
            <a:r>
              <a:rPr lang="en-US" sz="6600"/>
              <a:t>Developing infodemic management</a:t>
            </a:r>
            <a:endParaRPr/>
          </a:p>
        </p:txBody>
      </p:sp>
      <p:cxnSp>
        <p:nvCxnSpPr>
          <p:cNvPr id="638" name="Google Shape;638;p12"/>
          <p:cNvCxnSpPr/>
          <p:nvPr/>
        </p:nvCxnSpPr>
        <p:spPr>
          <a:xfrm>
            <a:off x="3429000" y="1776751"/>
            <a:ext cx="0" cy="779896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9" name="Google Shape;639;p12"/>
          <p:cNvCxnSpPr/>
          <p:nvPr/>
        </p:nvCxnSpPr>
        <p:spPr>
          <a:xfrm>
            <a:off x="762000" y="2781300"/>
            <a:ext cx="16687800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0" name="Google Shape;640;p12"/>
          <p:cNvSpPr txBox="1"/>
          <p:nvPr/>
        </p:nvSpPr>
        <p:spPr>
          <a:xfrm>
            <a:off x="366062" y="1986290"/>
            <a:ext cx="202418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70C0"/>
                </a:solidFill>
                <a:latin typeface="Poppins"/>
                <a:ea typeface="Poppins"/>
                <a:cs typeface="Poppins"/>
                <a:sym typeface="Poppins"/>
              </a:rPr>
              <a:t>Mandate</a:t>
            </a:r>
            <a:endParaRPr b="1" sz="2800">
              <a:solidFill>
                <a:srgbClr val="0070C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1" name="Google Shape;641;p12"/>
          <p:cNvSpPr/>
          <p:nvPr/>
        </p:nvSpPr>
        <p:spPr>
          <a:xfrm>
            <a:off x="2185625" y="1776751"/>
            <a:ext cx="767878" cy="70606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12"/>
          <p:cNvSpPr txBox="1"/>
          <p:nvPr/>
        </p:nvSpPr>
        <p:spPr>
          <a:xfrm>
            <a:off x="3538581" y="2012989"/>
            <a:ext cx="494127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70C0"/>
                </a:solidFill>
                <a:latin typeface="Poppins"/>
                <a:ea typeface="Poppins"/>
                <a:cs typeface="Poppins"/>
                <a:sym typeface="Poppins"/>
              </a:rPr>
              <a:t>Programmatic response</a:t>
            </a:r>
            <a:endParaRPr b="1" sz="2800">
              <a:solidFill>
                <a:srgbClr val="0070C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8248826" y="1830148"/>
            <a:ext cx="767878" cy="70606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12"/>
          <p:cNvSpPr txBox="1"/>
          <p:nvPr/>
        </p:nvSpPr>
        <p:spPr>
          <a:xfrm>
            <a:off x="261129" y="3150359"/>
            <a:ext cx="2971800" cy="2739211"/>
          </a:xfrm>
          <a:prstGeom prst="rect">
            <a:avLst/>
          </a:prstGeom>
          <a:solidFill>
            <a:srgbClr val="FDB51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WHA74.7 </a:t>
            </a: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Strengthening WHO preparedness for and response to health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Emergencies</a:t>
            </a:r>
            <a:endParaRPr/>
          </a:p>
        </p:txBody>
      </p:sp>
      <p:sp>
        <p:nvSpPr>
          <p:cNvPr id="645" name="Google Shape;645;p12"/>
          <p:cNvSpPr txBox="1"/>
          <p:nvPr/>
        </p:nvSpPr>
        <p:spPr>
          <a:xfrm>
            <a:off x="269017" y="6209445"/>
            <a:ext cx="2966357" cy="2677656"/>
          </a:xfrm>
          <a:prstGeom prst="rect">
            <a:avLst/>
          </a:prstGeom>
          <a:solidFill>
            <a:srgbClr val="FDB51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132 signatories of “cross-regional statement on infodemic in context of COVID-19” to UN Secretary General</a:t>
            </a:r>
            <a:endParaRPr/>
          </a:p>
        </p:txBody>
      </p:sp>
      <p:pic>
        <p:nvPicPr>
          <p:cNvPr id="646" name="Google Shape;64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9338" y="4381500"/>
            <a:ext cx="3008919" cy="42667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647" name="Google Shape;64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800" y="4381500"/>
            <a:ext cx="3171515" cy="4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12"/>
          <p:cNvPicPr preferRelativeResize="0"/>
          <p:nvPr/>
        </p:nvPicPr>
        <p:blipFill rotWithShape="1">
          <a:blip r:embed="rId5">
            <a:alphaModFix/>
          </a:blip>
          <a:srcRect b="29214" l="32505" r="33650" t="19969"/>
          <a:stretch/>
        </p:blipFill>
        <p:spPr>
          <a:xfrm>
            <a:off x="10591800" y="5020341"/>
            <a:ext cx="3396719" cy="286876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A picture containing text, screenshot&#10;&#10;Description automatically generated" id="649" name="Google Shape;64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401800" y="4381501"/>
            <a:ext cx="3028201" cy="42667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650" name="Google Shape;650;p12"/>
          <p:cNvSpPr txBox="1"/>
          <p:nvPr/>
        </p:nvSpPr>
        <p:spPr>
          <a:xfrm>
            <a:off x="7182340" y="3073262"/>
            <a:ext cx="3008919" cy="707886"/>
          </a:xfrm>
          <a:prstGeom prst="rect">
            <a:avLst/>
          </a:prstGeom>
          <a:solidFill>
            <a:srgbClr val="3A85A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83158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science</a:t>
            </a:r>
            <a:endParaRPr/>
          </a:p>
          <a:p>
            <a:pPr indent="0" lvl="0" marL="183158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1" name="Google Shape;651;p12"/>
          <p:cNvSpPr txBox="1"/>
          <p:nvPr/>
        </p:nvSpPr>
        <p:spPr>
          <a:xfrm>
            <a:off x="3761737" y="3073262"/>
            <a:ext cx="3008919" cy="707886"/>
          </a:xfrm>
          <a:prstGeom prst="rect">
            <a:avLst/>
          </a:prstGeom>
          <a:solidFill>
            <a:srgbClr val="3A85A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83158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Framework, strategy and action plan</a:t>
            </a:r>
            <a:endParaRPr sz="2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2" name="Google Shape;652;p12"/>
          <p:cNvSpPr txBox="1"/>
          <p:nvPr/>
        </p:nvSpPr>
        <p:spPr>
          <a:xfrm>
            <a:off x="10873757" y="3140214"/>
            <a:ext cx="3008919" cy="707886"/>
          </a:xfrm>
          <a:prstGeom prst="rect">
            <a:avLst/>
          </a:prstGeom>
          <a:solidFill>
            <a:srgbClr val="3A85A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83158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Country tools and partnerships</a:t>
            </a:r>
            <a:endParaRPr sz="2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3" name="Google Shape;653;p12"/>
          <p:cNvSpPr txBox="1"/>
          <p:nvPr/>
        </p:nvSpPr>
        <p:spPr>
          <a:xfrm>
            <a:off x="14444013" y="3112767"/>
            <a:ext cx="3008919" cy="707886"/>
          </a:xfrm>
          <a:prstGeom prst="rect">
            <a:avLst/>
          </a:prstGeom>
          <a:solidFill>
            <a:srgbClr val="3A85A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83158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Professionalism</a:t>
            </a:r>
            <a:endParaRPr/>
          </a:p>
          <a:p>
            <a:pPr indent="0" lvl="0" marL="183158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4" name="Google Shape;654;p12"/>
          <p:cNvSpPr/>
          <p:nvPr/>
        </p:nvSpPr>
        <p:spPr>
          <a:xfrm>
            <a:off x="3505200" y="3161986"/>
            <a:ext cx="553691" cy="5536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655" name="Google Shape;655;p12"/>
          <p:cNvSpPr/>
          <p:nvPr/>
        </p:nvSpPr>
        <p:spPr>
          <a:xfrm>
            <a:off x="6934200" y="3150359"/>
            <a:ext cx="553691" cy="5536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656" name="Google Shape;656;p12"/>
          <p:cNvSpPr/>
          <p:nvPr/>
        </p:nvSpPr>
        <p:spPr>
          <a:xfrm>
            <a:off x="10611845" y="3189863"/>
            <a:ext cx="553691" cy="5536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657" name="Google Shape;657;p12"/>
          <p:cNvSpPr/>
          <p:nvPr/>
        </p:nvSpPr>
        <p:spPr>
          <a:xfrm>
            <a:off x="14167167" y="3188732"/>
            <a:ext cx="553691" cy="5536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658" name="Google Shape;658;p12"/>
          <p:cNvSpPr txBox="1"/>
          <p:nvPr/>
        </p:nvSpPr>
        <p:spPr>
          <a:xfrm>
            <a:off x="3476620" y="8727222"/>
            <a:ext cx="320089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50 global action for whole-of-society</a:t>
            </a:r>
            <a:endParaRPr sz="22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9" name="Google Shape;659;p12"/>
          <p:cNvSpPr txBox="1"/>
          <p:nvPr/>
        </p:nvSpPr>
        <p:spPr>
          <a:xfrm>
            <a:off x="7077931" y="8765051"/>
            <a:ext cx="320089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Linking research &amp; practise</a:t>
            </a:r>
            <a:endParaRPr sz="22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0" name="Google Shape;660;p12"/>
          <p:cNvSpPr txBox="1"/>
          <p:nvPr/>
        </p:nvSpPr>
        <p:spPr>
          <a:xfrm>
            <a:off x="10691185" y="8109779"/>
            <a:ext cx="339671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Understand community concerns, questions &amp; build trust in interventions</a:t>
            </a:r>
            <a:endParaRPr sz="22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1" name="Google Shape;661;p12"/>
          <p:cNvSpPr txBox="1"/>
          <p:nvPr/>
        </p:nvSpPr>
        <p:spPr>
          <a:xfrm>
            <a:off x="14401302" y="8716768"/>
            <a:ext cx="320089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768 infodemic managers trained</a:t>
            </a:r>
            <a:endParaRPr sz="22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3"/>
          <p:cNvSpPr txBox="1"/>
          <p:nvPr>
            <p:ph type="title"/>
          </p:nvPr>
        </p:nvSpPr>
        <p:spPr>
          <a:xfrm>
            <a:off x="152400" y="251852"/>
            <a:ext cx="17983200" cy="1412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4400"/>
              <a:buFont typeface="Poppins"/>
              <a:buNone/>
            </a:pPr>
            <a:r>
              <a:rPr lang="en-US" sz="4400"/>
              <a:t>Infodemiology underpins management of epidemics and epidemic risk</a:t>
            </a:r>
            <a:endParaRPr/>
          </a:p>
        </p:txBody>
      </p:sp>
      <p:grpSp>
        <p:nvGrpSpPr>
          <p:cNvPr id="667" name="Google Shape;667;p13"/>
          <p:cNvGrpSpPr/>
          <p:nvPr/>
        </p:nvGrpSpPr>
        <p:grpSpPr>
          <a:xfrm>
            <a:off x="1352550" y="2324100"/>
            <a:ext cx="15582900" cy="7010399"/>
            <a:chOff x="0" y="0"/>
            <a:chExt cx="12192000" cy="6858000"/>
          </a:xfrm>
        </p:grpSpPr>
        <p:pic>
          <p:nvPicPr>
            <p:cNvPr id="668" name="Google Shape;668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9" name="Google Shape;669;p13"/>
            <p:cNvSpPr/>
            <p:nvPr/>
          </p:nvSpPr>
          <p:spPr>
            <a:xfrm>
              <a:off x="3741105" y="1838383"/>
              <a:ext cx="1024366" cy="511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8145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5A11"/>
                </a:buClr>
                <a:buSzPts val="2800"/>
                <a:buFont typeface="Calibri"/>
                <a:buNone/>
              </a:pPr>
              <a:r>
                <a:rPr b="1" i="0" lang="en-US" sz="2800" u="none" cap="none" strike="noStrike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DETECT</a:t>
              </a: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313495" y="3454513"/>
              <a:ext cx="1324066" cy="511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8145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800"/>
                <a:buFont typeface="Calibri"/>
                <a:buNone/>
              </a:pPr>
              <a:r>
                <a:rPr b="1" i="0" lang="en-US" sz="2800" u="none" cap="none" strike="noStrike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MONITOR</a:t>
              </a: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7261420" y="1754594"/>
              <a:ext cx="1464284" cy="511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8145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SzPts val="2800"/>
                <a:buFont typeface="Calibri"/>
                <a:buNone/>
              </a:pPr>
              <a:r>
                <a:rPr b="1" i="0" lang="en-US" sz="2800" u="none" cap="none" strike="noStrike">
                  <a:solidFill>
                    <a:srgbClr val="70AD47"/>
                  </a:solidFill>
                  <a:latin typeface="Calibri"/>
                  <a:ea typeface="Calibri"/>
                  <a:cs typeface="Calibri"/>
                  <a:sym typeface="Calibri"/>
                </a:rPr>
                <a:t>INTERVENE</a:t>
              </a: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9760127" y="3212465"/>
              <a:ext cx="1714117" cy="511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8145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2800"/>
                <a:buFont typeface="Calibri"/>
                <a:buNone/>
              </a:pPr>
              <a:r>
                <a:rPr b="1" i="0" lang="en-US" sz="2800" u="none" cap="none" strike="noStrike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STRENGTHEN</a:t>
              </a: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73899" y="5381827"/>
              <a:ext cx="8871421" cy="776903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ENABLE</a:t>
              </a: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5196114" y="746194"/>
              <a:ext cx="1692323" cy="5561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3998685" y="5062254"/>
              <a:ext cx="4205036" cy="3195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6" name="Google Shape;676;p13"/>
          <p:cNvSpPr/>
          <p:nvPr/>
        </p:nvSpPr>
        <p:spPr>
          <a:xfrm rot="5400000">
            <a:off x="7966628" y="-3713062"/>
            <a:ext cx="1566039" cy="12946686"/>
          </a:xfrm>
          <a:prstGeom prst="homePlate">
            <a:avLst>
              <a:gd fmla="val 50000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13"/>
          <p:cNvSpPr txBox="1"/>
          <p:nvPr/>
        </p:nvSpPr>
        <p:spPr>
          <a:xfrm>
            <a:off x="4789328" y="2116764"/>
            <a:ext cx="770747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"/>
              <a:buNone/>
            </a:pPr>
            <a:r>
              <a:rPr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Evidence-based tools, methods and interventions</a:t>
            </a:r>
            <a:endParaRPr/>
          </a:p>
        </p:txBody>
      </p:sp>
      <p:sp>
        <p:nvSpPr>
          <p:cNvPr id="678" name="Google Shape;678;p13"/>
          <p:cNvSpPr/>
          <p:nvPr/>
        </p:nvSpPr>
        <p:spPr>
          <a:xfrm>
            <a:off x="225530" y="5861881"/>
            <a:ext cx="2892553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Stream 1: </a:t>
            </a:r>
            <a:r>
              <a:rPr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Measure and monitor the impact of infodemics during health emergencies</a:t>
            </a:r>
            <a:endParaRPr/>
          </a:p>
        </p:txBody>
      </p:sp>
      <p:sp>
        <p:nvSpPr>
          <p:cNvPr id="679" name="Google Shape;679;p13"/>
          <p:cNvSpPr/>
          <p:nvPr/>
        </p:nvSpPr>
        <p:spPr>
          <a:xfrm>
            <a:off x="3118083" y="5410477"/>
            <a:ext cx="151887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814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PREPARE</a:t>
            </a:r>
            <a:endParaRPr/>
          </a:p>
        </p:txBody>
      </p:sp>
      <p:sp>
        <p:nvSpPr>
          <p:cNvPr id="680" name="Google Shape;680;p13"/>
          <p:cNvSpPr/>
          <p:nvPr/>
        </p:nvSpPr>
        <p:spPr>
          <a:xfrm>
            <a:off x="3163717" y="3660655"/>
            <a:ext cx="358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Stream 2: </a:t>
            </a:r>
            <a:r>
              <a:rPr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Detect and understand spread and impact of infodemics</a:t>
            </a:r>
            <a:endParaRPr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13"/>
          <p:cNvSpPr/>
          <p:nvPr/>
        </p:nvSpPr>
        <p:spPr>
          <a:xfrm>
            <a:off x="12533776" y="3291324"/>
            <a:ext cx="405234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Stream 3: </a:t>
            </a:r>
            <a:r>
              <a:rPr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Respond and deploy interventions that protect and mitigate the infodemic and its effects </a:t>
            </a:r>
            <a:endParaRPr/>
          </a:p>
        </p:txBody>
      </p:sp>
      <p:sp>
        <p:nvSpPr>
          <p:cNvPr id="682" name="Google Shape;682;p13"/>
          <p:cNvSpPr/>
          <p:nvPr/>
        </p:nvSpPr>
        <p:spPr>
          <a:xfrm>
            <a:off x="14875823" y="6264176"/>
            <a:ext cx="3284667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Stream 4: </a:t>
            </a:r>
            <a:r>
              <a:rPr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Evaluate infodemic interventions and strengthen resilience of individuals and communities to infodemics</a:t>
            </a:r>
            <a:endParaRPr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13"/>
          <p:cNvSpPr/>
          <p:nvPr/>
        </p:nvSpPr>
        <p:spPr>
          <a:xfrm>
            <a:off x="4272738" y="8600964"/>
            <a:ext cx="10134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Stream 5: </a:t>
            </a:r>
            <a:r>
              <a:rPr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Promote the development, adaptation and application of tools for the management of infodemics</a:t>
            </a:r>
            <a:endParaRPr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4"/>
          <p:cNvSpPr txBox="1"/>
          <p:nvPr>
            <p:ph type="title"/>
          </p:nvPr>
        </p:nvSpPr>
        <p:spPr>
          <a:xfrm>
            <a:off x="228564" y="190500"/>
            <a:ext cx="17907036" cy="1524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4200"/>
              <a:buFont typeface="Poppins"/>
              <a:buNone/>
            </a:pPr>
            <a:r>
              <a:rPr lang="en-US" sz="4200"/>
              <a:t>Technology has changed the way information is produced, distributed and consumed</a:t>
            </a:r>
            <a:endParaRPr sz="4200"/>
          </a:p>
        </p:txBody>
      </p:sp>
      <p:sp>
        <p:nvSpPr>
          <p:cNvPr id="689" name="Google Shape;689;p14"/>
          <p:cNvSpPr txBox="1"/>
          <p:nvPr>
            <p:ph idx="1" type="body"/>
          </p:nvPr>
        </p:nvSpPr>
        <p:spPr>
          <a:xfrm>
            <a:off x="533400" y="6438899"/>
            <a:ext cx="17145036" cy="2909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Char char="•"/>
            </a:pPr>
            <a:r>
              <a:rPr lang="en-US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 infodemic thrives online and offline, requiring a whole-of-society and whole information ecosystem approach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Char char="•"/>
            </a:pPr>
            <a:r>
              <a:rPr lang="en-US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Managing the infodemic has become more challenging with more rapid spread of mis and disinformation through digital media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Char char="•"/>
            </a:pPr>
            <a:r>
              <a:rPr lang="en-US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Infodemic management will help us better manage this pandemic and more quickly tackle new and resurgent health threats</a:t>
            </a:r>
            <a:endParaRPr/>
          </a:p>
        </p:txBody>
      </p:sp>
      <p:pic>
        <p:nvPicPr>
          <p:cNvPr id="690" name="Google Shape;69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64" y="2171700"/>
            <a:ext cx="8231561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58400" y="2171700"/>
            <a:ext cx="8001000" cy="3999549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14"/>
          <p:cNvSpPr txBox="1"/>
          <p:nvPr/>
        </p:nvSpPr>
        <p:spPr>
          <a:xfrm>
            <a:off x="8487339" y="3571309"/>
            <a:ext cx="136967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7200"/>
              <a:buFont typeface="Calibri"/>
              <a:buNone/>
            </a:pPr>
            <a:r>
              <a:rPr b="1" i="0" lang="en-US" sz="7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vs</a:t>
            </a:r>
            <a:endParaRPr b="1" i="0" sz="72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14"/>
          <p:cNvSpPr txBox="1"/>
          <p:nvPr/>
        </p:nvSpPr>
        <p:spPr>
          <a:xfrm>
            <a:off x="6819392" y="5457920"/>
            <a:ext cx="1537319" cy="70788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oppins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1916</a:t>
            </a:r>
            <a:endParaRPr b="1" i="0" sz="40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4" name="Google Shape;694;p14"/>
          <p:cNvSpPr txBox="1"/>
          <p:nvPr/>
        </p:nvSpPr>
        <p:spPr>
          <a:xfrm>
            <a:off x="16306800" y="5354583"/>
            <a:ext cx="1537319" cy="70788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oppins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2016</a:t>
            </a:r>
            <a:endParaRPr b="1" i="0" sz="40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5"/>
          <p:cNvSpPr txBox="1"/>
          <p:nvPr>
            <p:ph type="title"/>
          </p:nvPr>
        </p:nvSpPr>
        <p:spPr>
          <a:xfrm>
            <a:off x="228600" y="324795"/>
            <a:ext cx="173736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6600"/>
              <a:buFont typeface="Poppins"/>
              <a:buNone/>
            </a:pPr>
            <a:r>
              <a:rPr lang="en-US" sz="6600"/>
              <a:t>The digitised society of 21st century</a:t>
            </a:r>
            <a:endParaRPr sz="6600"/>
          </a:p>
        </p:txBody>
      </p:sp>
      <p:sp>
        <p:nvSpPr>
          <p:cNvPr id="700" name="Google Shape;700;p15"/>
          <p:cNvSpPr txBox="1"/>
          <p:nvPr>
            <p:ph idx="1" type="body"/>
          </p:nvPr>
        </p:nvSpPr>
        <p:spPr>
          <a:xfrm>
            <a:off x="10439400" y="2552700"/>
            <a:ext cx="7162800" cy="5562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800"/>
              <a:buNone/>
            </a:pPr>
            <a:r>
              <a:rPr lang="en-US" sz="2800"/>
              <a:t>Societal impacts of digital transformation are a global phenomenon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292929"/>
              </a:buClr>
              <a:buSzPts val="2800"/>
              <a:buNone/>
            </a:pPr>
            <a:r>
              <a:rPr lang="en-US" sz="2800"/>
              <a:t>The online attention economy a ‘cognitive-tech’ revolution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292929"/>
              </a:buClr>
              <a:buSzPts val="2800"/>
              <a:buNone/>
            </a:pPr>
            <a:r>
              <a:rPr lang="en-US" sz="2800"/>
              <a:t>E-government services and digital health are at the focus of digital transformation of the public sector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400"/>
              </a:spcBef>
              <a:spcAft>
                <a:spcPts val="0"/>
              </a:spcAft>
              <a:buClr>
                <a:srgbClr val="292929"/>
              </a:buClr>
              <a:buSzPts val="2800"/>
              <a:buNone/>
            </a:pPr>
            <a:r>
              <a:rPr lang="en-US" sz="2800"/>
              <a:t>Paradigm shift in the way information is produced, distributed and consumed </a:t>
            </a:r>
            <a:endParaRPr/>
          </a:p>
        </p:txBody>
      </p:sp>
      <p:pic>
        <p:nvPicPr>
          <p:cNvPr descr="Digital Society Research Group - Society, culture and religion - UiS" id="701" name="Google Shape;7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2799428"/>
            <a:ext cx="8305800" cy="4894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net" id="702" name="Google Shape;70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43923" y="2487903"/>
            <a:ext cx="1201636" cy="12016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ad with gears" id="703" name="Google Shape;70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59458" y="4000500"/>
            <a:ext cx="1127542" cy="11275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ud Computing" id="704" name="Google Shape;70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75781" y="5531823"/>
            <a:ext cx="1069778" cy="10697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nections" id="705" name="Google Shape;70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54809" y="6868996"/>
            <a:ext cx="1266802" cy="1246301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15"/>
          <p:cNvSpPr/>
          <p:nvPr/>
        </p:nvSpPr>
        <p:spPr>
          <a:xfrm>
            <a:off x="152400" y="8115297"/>
            <a:ext cx="83058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66"/>
                </a:solidFill>
                <a:latin typeface="Ubuntu"/>
                <a:ea typeface="Ubuntu"/>
                <a:cs typeface="Ubuntu"/>
                <a:sym typeface="Ubuntu"/>
              </a:rPr>
              <a:t>Adapted by author from: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European Political Strategy Centre (EPSC) - </a:t>
            </a:r>
            <a:r>
              <a:rPr lang="en-US" sz="1400">
                <a:solidFill>
                  <a:srgbClr val="003366"/>
                </a:solidFill>
                <a:latin typeface="Ubuntu"/>
                <a:ea typeface="Ubuntu"/>
                <a:cs typeface="Ubuntu"/>
                <a:sym typeface="Ubuntu"/>
              </a:rPr>
              <a:t>Global Trends to 2030: Identities and Biases in the Digital Age, </a:t>
            </a:r>
            <a:r>
              <a:rPr lang="en-US" sz="1400" u="sng">
                <a:solidFill>
                  <a:srgbClr val="003366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https://espas.secure.europarl.europa.eu/orbis/document/global-trends-2030-identities-and-biases-digital-age</a:t>
            </a:r>
            <a:r>
              <a:rPr lang="en-US" sz="1400">
                <a:solidFill>
                  <a:srgbClr val="003366"/>
                </a:solidFill>
                <a:latin typeface="Ubuntu"/>
                <a:ea typeface="Ubuntu"/>
                <a:cs typeface="Ubuntu"/>
                <a:sym typeface="Ubuntu"/>
              </a:rPr>
              <a:t>; 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Lutz, C. </a:t>
            </a:r>
            <a:r>
              <a:rPr i="1"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Digital inequalities in the age of artificial intelligence and big data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Hum Behav &amp; Emerg Tech. 2019; 1: 141– 148.</a:t>
            </a:r>
            <a:endParaRPr b="0" i="0" sz="1400">
              <a:solidFill>
                <a:srgbClr val="0033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6"/>
          <p:cNvSpPr txBox="1"/>
          <p:nvPr>
            <p:ph type="title"/>
          </p:nvPr>
        </p:nvSpPr>
        <p:spPr>
          <a:xfrm>
            <a:off x="533400" y="743617"/>
            <a:ext cx="7391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4400"/>
              <a:buFont typeface="Poppins"/>
              <a:buNone/>
            </a:pPr>
            <a:r>
              <a:rPr lang="en-US" sz="4400"/>
              <a:t>The digitised society of 21st century</a:t>
            </a:r>
            <a:endParaRPr sz="4400"/>
          </a:p>
        </p:txBody>
      </p:sp>
      <p:sp>
        <p:nvSpPr>
          <p:cNvPr id="712" name="Google Shape;712;p16"/>
          <p:cNvSpPr txBox="1"/>
          <p:nvPr>
            <p:ph idx="1" type="body"/>
          </p:nvPr>
        </p:nvSpPr>
        <p:spPr>
          <a:xfrm>
            <a:off x="10363200" y="6591300"/>
            <a:ext cx="7162800" cy="2971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800"/>
              <a:buNone/>
            </a:pPr>
            <a:r>
              <a:rPr lang="en-US" sz="2800"/>
              <a:t>Digital divide and digital inequalities in: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>
                <a:srgbClr val="292929"/>
              </a:buClr>
              <a:buSzPts val="2800"/>
              <a:buFont typeface="Arial"/>
              <a:buChar char="•"/>
            </a:pPr>
            <a:r>
              <a:rPr lang="en-US" sz="2800"/>
              <a:t>Access to internet and internet and communication technology (ICT)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292929"/>
              </a:buClr>
              <a:buSzPts val="2800"/>
              <a:buFont typeface="Arial"/>
              <a:buChar char="•"/>
            </a:pPr>
            <a:r>
              <a:rPr lang="en-US" sz="2800"/>
              <a:t>Skills and uses of ICT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292929"/>
              </a:buClr>
              <a:buSzPts val="2800"/>
              <a:buFont typeface="Arial"/>
              <a:buChar char="•"/>
            </a:pPr>
            <a:r>
              <a:rPr lang="en-US" sz="2800"/>
              <a:t>In outcomes of internet use</a:t>
            </a:r>
            <a:endParaRPr/>
          </a:p>
        </p:txBody>
      </p:sp>
      <p:pic>
        <p:nvPicPr>
          <p:cNvPr descr="Target Audience" id="713" name="Google Shape;7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66631" y="6286500"/>
            <a:ext cx="1224643" cy="122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569" y="3924300"/>
            <a:ext cx="8456850" cy="5270389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6"/>
          <p:cNvSpPr txBox="1"/>
          <p:nvPr/>
        </p:nvSpPr>
        <p:spPr>
          <a:xfrm>
            <a:off x="228600" y="9317337"/>
            <a:ext cx="71145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https://www.newagebd.com/files/records/news/202104/135620_171.jpg</a:t>
            </a:r>
            <a:endParaRPr/>
          </a:p>
        </p:txBody>
      </p:sp>
      <p:pic>
        <p:nvPicPr>
          <p:cNvPr descr="EID100 Project: The Digital Divide in Canada | by Tamara Julaton | Medium" id="716" name="Google Shape;71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28473" y="1131095"/>
            <a:ext cx="9254084" cy="457282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6"/>
          <p:cNvSpPr/>
          <p:nvPr/>
        </p:nvSpPr>
        <p:spPr>
          <a:xfrm>
            <a:off x="9028473" y="723900"/>
            <a:ext cx="925408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https://medium.com/@tamarajulaton/eid100-final-project-the-digital-divide-in-canada-5e3fa0ddc46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7"/>
          <p:cNvSpPr txBox="1"/>
          <p:nvPr>
            <p:ph type="title"/>
          </p:nvPr>
        </p:nvSpPr>
        <p:spPr>
          <a:xfrm>
            <a:off x="5258181" y="3535363"/>
            <a:ext cx="12801219" cy="2827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oppins ExtraBold"/>
              <a:buNone/>
            </a:pPr>
            <a:r>
              <a:rPr lang="en-US" sz="7200"/>
              <a:t>Three Truths from the Field</a:t>
            </a:r>
            <a:endParaRPr/>
          </a:p>
        </p:txBody>
      </p:sp>
      <p:pic>
        <p:nvPicPr>
          <p:cNvPr id="723" name="Google Shape;7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3086100"/>
            <a:ext cx="3734181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8"/>
          <p:cNvSpPr txBox="1"/>
          <p:nvPr>
            <p:ph type="title"/>
          </p:nvPr>
        </p:nvSpPr>
        <p:spPr>
          <a:xfrm>
            <a:off x="11506200" y="3238500"/>
            <a:ext cx="65532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4000"/>
              <a:buFont typeface="Poppins"/>
              <a:buNone/>
            </a:pPr>
            <a:r>
              <a:rPr lang="en-US" sz="4000"/>
              <a:t>1. Multi-dimensional and interconnected information ecosystem</a:t>
            </a:r>
            <a:endParaRPr/>
          </a:p>
        </p:txBody>
      </p:sp>
      <p:pic>
        <p:nvPicPr>
          <p:cNvPr id="729" name="Google Shape;7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416243" cy="9738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9"/>
          <p:cNvSpPr txBox="1"/>
          <p:nvPr>
            <p:ph type="title"/>
          </p:nvPr>
        </p:nvSpPr>
        <p:spPr>
          <a:xfrm>
            <a:off x="152400" y="312459"/>
            <a:ext cx="18059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4800"/>
              <a:buFont typeface="Poppins"/>
              <a:buNone/>
            </a:pPr>
            <a:r>
              <a:rPr lang="en-US" sz="4800"/>
              <a:t>You can forget about borders between online and offline</a:t>
            </a:r>
            <a:endParaRPr/>
          </a:p>
        </p:txBody>
      </p:sp>
      <p:sp>
        <p:nvSpPr>
          <p:cNvPr id="735" name="Google Shape;735;p19"/>
          <p:cNvSpPr txBox="1"/>
          <p:nvPr/>
        </p:nvSpPr>
        <p:spPr>
          <a:xfrm>
            <a:off x="0" y="1186883"/>
            <a:ext cx="8153400" cy="584775"/>
          </a:xfrm>
          <a:prstGeom prst="rect">
            <a:avLst/>
          </a:prstGeom>
          <a:solidFill>
            <a:srgbClr val="FCC32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"/>
              <a:buNone/>
            </a:pPr>
            <a:r>
              <a:rPr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Web and social media in 1998:</a:t>
            </a:r>
            <a:endParaRPr/>
          </a:p>
        </p:txBody>
      </p:sp>
      <p:sp>
        <p:nvSpPr>
          <p:cNvPr id="736" name="Google Shape;736;p19"/>
          <p:cNvSpPr txBox="1"/>
          <p:nvPr/>
        </p:nvSpPr>
        <p:spPr>
          <a:xfrm>
            <a:off x="9296400" y="1186883"/>
            <a:ext cx="8991600" cy="584775"/>
          </a:xfrm>
          <a:prstGeom prst="rect">
            <a:avLst/>
          </a:prstGeom>
          <a:solidFill>
            <a:srgbClr val="FCC32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The infodemic during the COVID-19 pandemic:</a:t>
            </a:r>
            <a:endParaRPr/>
          </a:p>
        </p:txBody>
      </p:sp>
      <p:pic>
        <p:nvPicPr>
          <p:cNvPr descr="C:\Users\purnatt\AppData\Local\Temp\SNAGHTML25ded002.PNG" id="737" name="Google Shape;73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943100"/>
            <a:ext cx="7086600" cy="496798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738" name="Google Shape;73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74326" y="2019300"/>
            <a:ext cx="5725442" cy="73502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39" name="Google Shape;739;p19"/>
          <p:cNvGraphicFramePr/>
          <p:nvPr/>
        </p:nvGraphicFramePr>
        <p:xfrm>
          <a:off x="913606" y="262848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{BF4E4B51-293C-45F9-A18A-7724DD9E007D}</a:tableStyleId>
              </a:tblPr>
              <a:tblGrid>
                <a:gridCol w="5422225"/>
              </a:tblGrid>
              <a:tr h="737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>
                        <a:alpha val="33725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40" name="Google Shape;740;p19"/>
          <p:cNvGraphicFramePr/>
          <p:nvPr/>
        </p:nvGraphicFramePr>
        <p:xfrm>
          <a:off x="2786521" y="620783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{BF4E4B51-293C-45F9-A18A-7724DD9E007D}</a:tableStyleId>
              </a:tblPr>
              <a:tblGrid>
                <a:gridCol w="1676400"/>
              </a:tblGrid>
              <a:tr h="498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>
                        <a:alpha val="25882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41" name="Google Shape;741;p19"/>
          <p:cNvSpPr txBox="1"/>
          <p:nvPr/>
        </p:nvSpPr>
        <p:spPr>
          <a:xfrm>
            <a:off x="419100" y="6941162"/>
            <a:ext cx="7315200" cy="2280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Bulletin Board System (BBS), bolt.com, sixdegrees.com, and OpenDiary social media networks</a:t>
            </a:r>
            <a:endParaRPr/>
          </a:p>
          <a:p>
            <a:pPr indent="-285750" lvl="0" marL="28575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AOL search and messenger</a:t>
            </a:r>
            <a:endParaRPr/>
          </a:p>
          <a:p>
            <a:pPr indent="-285750" lvl="0" marL="28575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ICQ messenger</a:t>
            </a:r>
            <a:endParaRPr/>
          </a:p>
          <a:p>
            <a:pPr indent="-285750" lvl="0" marL="28575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Google incorporates</a:t>
            </a:r>
            <a:endParaRPr/>
          </a:p>
          <a:p>
            <a:pPr indent="-285750" lvl="0" marL="28575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Netscape Communicator 4.5</a:t>
            </a:r>
            <a:endParaRPr/>
          </a:p>
        </p:txBody>
      </p:sp>
      <p:sp>
        <p:nvSpPr>
          <p:cNvPr id="742" name="Google Shape;742;p19"/>
          <p:cNvSpPr txBox="1"/>
          <p:nvPr/>
        </p:nvSpPr>
        <p:spPr>
          <a:xfrm>
            <a:off x="8763000" y="2353695"/>
            <a:ext cx="3962400" cy="7041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Social media drives the media cycle across borders</a:t>
            </a:r>
            <a:endParaRPr/>
          </a:p>
          <a:p>
            <a:pPr indent="-285750" lvl="0" marL="285750" marR="0" rtl="0" algn="l">
              <a:lnSpc>
                <a:spcPct val="114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Online hype influences media reporting on TV and radio across the globe</a:t>
            </a:r>
            <a:endParaRPr/>
          </a:p>
          <a:p>
            <a:pPr indent="-285750" lvl="0" marL="285750" marR="0" rtl="0" algn="l">
              <a:lnSpc>
                <a:spcPct val="114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Health information does not compete with low quality information</a:t>
            </a:r>
            <a:endParaRPr/>
          </a:p>
        </p:txBody>
      </p:sp>
      <p:sp>
        <p:nvSpPr>
          <p:cNvPr id="743" name="Google Shape;743;p19"/>
          <p:cNvSpPr/>
          <p:nvPr/>
        </p:nvSpPr>
        <p:spPr>
          <a:xfrm>
            <a:off x="6961063" y="9617226"/>
            <a:ext cx="1102652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Claire Wardle, FirstDraft News, UK, First WHO infodemiology conference keynote, June 2020, </a:t>
            </a:r>
            <a:r>
              <a:rPr b="0" i="0" lang="en-US" sz="1400" u="sng" cap="none" strike="noStrike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https://www.who.int/teams/risk-communication/infodemic-management/pre-conference-1st-who-infodemiology-conference</a:t>
            </a:r>
            <a:r>
              <a:rPr b="0" i="0" lang="en-US" sz="1400" u="none" cap="none" strike="noStrike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"/>
          <p:cNvSpPr txBox="1"/>
          <p:nvPr>
            <p:ph type="title"/>
          </p:nvPr>
        </p:nvSpPr>
        <p:spPr>
          <a:xfrm>
            <a:off x="686796" y="903508"/>
            <a:ext cx="12857693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6600"/>
              <a:buFont typeface="Poppins"/>
              <a:buNone/>
            </a:pPr>
            <a:r>
              <a:rPr lang="en-US"/>
              <a:t>Information Environment and Infodemic Management</a:t>
            </a:r>
            <a:endParaRPr/>
          </a:p>
        </p:txBody>
      </p:sp>
      <p:sp>
        <p:nvSpPr>
          <p:cNvPr id="538" name="Google Shape;538;p2"/>
          <p:cNvSpPr txBox="1"/>
          <p:nvPr>
            <p:ph idx="1" type="body"/>
          </p:nvPr>
        </p:nvSpPr>
        <p:spPr>
          <a:xfrm>
            <a:off x="304649" y="3899647"/>
            <a:ext cx="12464326" cy="5526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Tina Purnat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Team Lead for Infodemic Management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Department of Epidemic and Pandemic Preparedness and Prevention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WHO Health Emergencies Programme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2400"/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Surani Abeyesekera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2400"/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Social and Behaviour Change Specialist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2400"/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Immunization Demand Team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2400"/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Program Group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2400"/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Health Section, UNICEF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0"/>
          <p:cNvSpPr txBox="1"/>
          <p:nvPr>
            <p:ph type="title"/>
          </p:nvPr>
        </p:nvSpPr>
        <p:spPr>
          <a:xfrm>
            <a:off x="11506200" y="3238500"/>
            <a:ext cx="65532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4000"/>
              <a:buFont typeface="Poppins"/>
              <a:buNone/>
            </a:pPr>
            <a:r>
              <a:rPr lang="en-US" sz="4000"/>
              <a:t>2. The information ecosystem is ultra personalised</a:t>
            </a:r>
            <a:endParaRPr sz="4000"/>
          </a:p>
        </p:txBody>
      </p:sp>
      <p:pic>
        <p:nvPicPr>
          <p:cNvPr id="749" name="Google Shape;7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416243" cy="9738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21"/>
          <p:cNvSpPr txBox="1"/>
          <p:nvPr>
            <p:ph type="title"/>
          </p:nvPr>
        </p:nvSpPr>
        <p:spPr>
          <a:xfrm>
            <a:off x="152400" y="312459"/>
            <a:ext cx="18059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4800"/>
              <a:buFont typeface="Poppins"/>
              <a:buNone/>
            </a:pPr>
            <a:r>
              <a:rPr lang="en-US" sz="4800"/>
              <a:t>The ecosystem is ultra personalised for each digital user</a:t>
            </a:r>
            <a:endParaRPr/>
          </a:p>
        </p:txBody>
      </p:sp>
      <p:sp>
        <p:nvSpPr>
          <p:cNvPr id="755" name="Google Shape;755;p21"/>
          <p:cNvSpPr txBox="1"/>
          <p:nvPr/>
        </p:nvSpPr>
        <p:spPr>
          <a:xfrm>
            <a:off x="12268200" y="1441171"/>
            <a:ext cx="5562600" cy="7602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way you behave online leaves a digital data trail. This trail teaches digital platforms your preferences.</a:t>
            </a:r>
            <a:endParaRPr/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your personal data and online behaviour, the algorithms, apps, web sites, select ads, suggestions, and content are targeted specifically to your preferences and fill in your bias.</a:t>
            </a:r>
            <a:endParaRPr/>
          </a:p>
          <a:p>
            <a:pPr indent="-4572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you see online is unique and tailored to you. </a:t>
            </a:r>
            <a:endParaRPr/>
          </a:p>
        </p:txBody>
      </p:sp>
      <p:pic>
        <p:nvPicPr>
          <p:cNvPr id="756" name="Google Shape;75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384389"/>
            <a:ext cx="12115800" cy="7817812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21"/>
          <p:cNvSpPr txBox="1"/>
          <p:nvPr/>
        </p:nvSpPr>
        <p:spPr>
          <a:xfrm>
            <a:off x="762000" y="9182100"/>
            <a:ext cx="1078558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©https://www.sticky.digital/wp-content/uploads/2017/12/Social-media-bubble-e1511819806516.jpg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22"/>
          <p:cNvSpPr txBox="1"/>
          <p:nvPr>
            <p:ph type="title"/>
          </p:nvPr>
        </p:nvSpPr>
        <p:spPr>
          <a:xfrm>
            <a:off x="11506200" y="3238500"/>
            <a:ext cx="65532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4000"/>
              <a:buFont typeface="Poppins"/>
              <a:buNone/>
            </a:pPr>
            <a:r>
              <a:rPr lang="en-US" sz="4000"/>
              <a:t>3. Experience, emotions and addiction are everywhere</a:t>
            </a:r>
            <a:endParaRPr/>
          </a:p>
        </p:txBody>
      </p:sp>
      <p:pic>
        <p:nvPicPr>
          <p:cNvPr id="763" name="Google Shape;76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416243" cy="9738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23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6000"/>
              <a:buFont typeface="Poppins"/>
              <a:buNone/>
            </a:pPr>
            <a:r>
              <a:rPr lang="en-US" sz="6000"/>
              <a:t>Designed to be addictive and emotive</a:t>
            </a:r>
            <a:endParaRPr sz="6000"/>
          </a:p>
        </p:txBody>
      </p:sp>
      <p:sp>
        <p:nvSpPr>
          <p:cNvPr id="769" name="Google Shape;769;p23"/>
          <p:cNvSpPr txBox="1"/>
          <p:nvPr>
            <p:ph idx="1" type="body"/>
          </p:nvPr>
        </p:nvSpPr>
        <p:spPr>
          <a:xfrm>
            <a:off x="10668000" y="1821589"/>
            <a:ext cx="7010400" cy="7170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800"/>
              <a:buChar char="•"/>
            </a:pPr>
            <a:r>
              <a:rPr lang="en-US" sz="2800">
                <a:latin typeface="Poppins"/>
                <a:ea typeface="Poppins"/>
                <a:cs typeface="Poppins"/>
                <a:sym typeface="Poppins"/>
              </a:rPr>
              <a:t>Web 5.0 will be about the (emotional) interaction between humans and computers. The interaction will become a daily habit for a lot of people based on neurotechnology. 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2800"/>
              </a:spcBef>
              <a:spcAft>
                <a:spcPts val="0"/>
              </a:spcAft>
              <a:buClr>
                <a:srgbClr val="292929"/>
              </a:buClr>
              <a:buSzPts val="2800"/>
              <a:buChar char="•"/>
            </a:pPr>
            <a:r>
              <a:rPr lang="en-US" sz="2800">
                <a:latin typeface="Poppins"/>
                <a:ea typeface="Poppins"/>
                <a:cs typeface="Poppins"/>
                <a:sym typeface="Poppins"/>
              </a:rPr>
              <a:t>Studies suggest that the “dopamine reward loop” provided by social media keeps people hooked through an endless amount of immediate rewards in the form of attention from others.</a:t>
            </a:r>
            <a:endParaRPr sz="2800">
              <a:latin typeface="Poppins"/>
              <a:ea typeface="Poppins"/>
              <a:cs typeface="Poppins"/>
              <a:sym typeface="Poppins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292929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770" name="Google Shape;77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943100"/>
            <a:ext cx="9868913" cy="7049224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23"/>
          <p:cNvSpPr/>
          <p:nvPr/>
        </p:nvSpPr>
        <p:spPr>
          <a:xfrm>
            <a:off x="489284" y="9182100"/>
            <a:ext cx="1761583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Towards emotive sensory Web in virtual health care: Trends, technologies, challenges and ethical issues</a:t>
            </a:r>
            <a:r>
              <a:rPr lang="en-US"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n-US" sz="1600" u="sng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https://www.sciencedirect.com/science/article/pii/S2666351121000553</a:t>
            </a: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Social media addiction:</a:t>
            </a:r>
            <a:r>
              <a:rPr lang="en-US"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https://www.addictioncenter.com/drugs/social-media-addiction/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24"/>
          <p:cNvSpPr txBox="1"/>
          <p:nvPr>
            <p:ph type="title"/>
          </p:nvPr>
        </p:nvSpPr>
        <p:spPr>
          <a:xfrm>
            <a:off x="762000" y="547689"/>
            <a:ext cx="172212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5400"/>
              <a:buFont typeface="Poppins"/>
              <a:buNone/>
            </a:pPr>
            <a:r>
              <a:rPr lang="en-US" sz="5400"/>
              <a:t>We need to adapt our way of interacting with people</a:t>
            </a:r>
            <a:endParaRPr/>
          </a:p>
        </p:txBody>
      </p:sp>
      <p:pic>
        <p:nvPicPr>
          <p:cNvPr descr="Une image contenant texte&#10;&#10;Description générée automatiquement" id="777" name="Google Shape;77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2347374"/>
            <a:ext cx="7115175" cy="711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5"/>
          <p:cNvSpPr txBox="1"/>
          <p:nvPr>
            <p:ph type="title"/>
          </p:nvPr>
        </p:nvSpPr>
        <p:spPr>
          <a:xfrm>
            <a:off x="228600" y="547689"/>
            <a:ext cx="179070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5800"/>
              <a:buFont typeface="Poppins"/>
              <a:buNone/>
            </a:pPr>
            <a:r>
              <a:rPr lang="en-US" sz="5800"/>
              <a:t>We need to adapt to the new individual reality</a:t>
            </a:r>
            <a:endParaRPr/>
          </a:p>
        </p:txBody>
      </p:sp>
      <p:sp>
        <p:nvSpPr>
          <p:cNvPr id="783" name="Google Shape;783;p25"/>
          <p:cNvSpPr txBox="1"/>
          <p:nvPr>
            <p:ph idx="1" type="body"/>
          </p:nvPr>
        </p:nvSpPr>
        <p:spPr>
          <a:xfrm>
            <a:off x="8640288" y="1727062"/>
            <a:ext cx="8969309" cy="8053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have to challenge our assumptions on: </a:t>
            </a:r>
            <a:endParaRPr b="0" i="0" sz="3200" u="none" cap="none" strike="noStrik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28600" lvl="1" marL="685800" marR="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people want</a:t>
            </a:r>
            <a:endParaRPr b="0" i="0" sz="3200" u="none" cap="none" strike="noStrik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28600" lvl="1" marL="685800" marR="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How people experience public health prevention activities and interactions with the health system</a:t>
            </a:r>
            <a:endParaRPr b="0" i="0" sz="3200" u="none" cap="none" strike="noStrik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28600" lvl="0" marL="228600" marR="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In order to adapt public health preparedness and response activities accordingly, we need to:</a:t>
            </a:r>
            <a:endParaRPr/>
          </a:p>
          <a:p>
            <a:pPr indent="-228600" lvl="1" marL="685800" marR="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Develop human centered interventions</a:t>
            </a:r>
            <a:endParaRPr/>
          </a:p>
          <a:p>
            <a:pPr indent="-228600" lvl="1" marL="685800" marR="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Go beyond the sentiment analysis done by AI technology</a:t>
            </a:r>
            <a:endParaRPr/>
          </a:p>
          <a:p>
            <a:pPr indent="-228600" lvl="1" marL="685800" marR="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Address the pain points of the population in the entire public health system </a:t>
            </a:r>
            <a:endParaRPr b="0" i="0" sz="3200" u="none" cap="none" strike="noStrik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descr="Une image contenant jouet, graphiques vectoriels&#10;&#10;Description générée automatiquement" id="784" name="Google Shape;78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783" y="2400300"/>
            <a:ext cx="8114800" cy="7137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6"/>
          <p:cNvSpPr txBox="1"/>
          <p:nvPr>
            <p:ph type="title"/>
          </p:nvPr>
        </p:nvSpPr>
        <p:spPr>
          <a:xfrm>
            <a:off x="152400" y="547689"/>
            <a:ext cx="179070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6000"/>
              <a:buFont typeface="Poppins"/>
              <a:buNone/>
            </a:pPr>
            <a:r>
              <a:rPr lang="en-US" sz="6000"/>
              <a:t>We need to adapt to and capitalize the new mediums </a:t>
            </a:r>
            <a:endParaRPr/>
          </a:p>
        </p:txBody>
      </p:sp>
      <p:sp>
        <p:nvSpPr>
          <p:cNvPr id="790" name="Google Shape;790;p26"/>
          <p:cNvSpPr txBox="1"/>
          <p:nvPr>
            <p:ph idx="1" type="body"/>
          </p:nvPr>
        </p:nvSpPr>
        <p:spPr>
          <a:xfrm>
            <a:off x="8610600" y="1943100"/>
            <a:ext cx="9448800" cy="73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None/>
            </a:pPr>
            <a:r>
              <a:rPr lang="en-US"/>
              <a:t>We have to challenge our assumptions and :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/>
              <a:t>develop a more tailored approach using the new mediums and the new vocabulary that allow the information to spread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/>
              <a:t>be constantly connected to people thanks to partnerships across whole of society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/>
              <a:t>adapt to the pace of shift of information and audience focus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/>
              <a:t>adapt and integrate behavioral and design thinking approaches to how we deliver services, information, and interventions</a:t>
            </a:r>
            <a:endParaRPr/>
          </a:p>
        </p:txBody>
      </p:sp>
      <p:pic>
        <p:nvPicPr>
          <p:cNvPr descr="Graphical user interface, website&#10;&#10;Description automatically generated" id="791" name="Google Shape;79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2476500"/>
            <a:ext cx="5774543" cy="702184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7"/>
          <p:cNvSpPr txBox="1"/>
          <p:nvPr>
            <p:ph type="title"/>
          </p:nvPr>
        </p:nvSpPr>
        <p:spPr>
          <a:xfrm>
            <a:off x="1257300" y="3467100"/>
            <a:ext cx="157734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oppins ExtraBold"/>
              <a:buNone/>
            </a:pPr>
            <a:r>
              <a:rPr lang="en-US"/>
              <a:t>Questions?</a:t>
            </a:r>
            <a:endParaRPr/>
          </a:p>
        </p:txBody>
      </p:sp>
      <p:pic>
        <p:nvPicPr>
          <p:cNvPr id="797" name="Google Shape;79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0" y="2705100"/>
            <a:ext cx="4490914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8"/>
          <p:cNvSpPr txBox="1"/>
          <p:nvPr>
            <p:ph type="title"/>
          </p:nvPr>
        </p:nvSpPr>
        <p:spPr>
          <a:xfrm>
            <a:off x="1257300" y="3467100"/>
            <a:ext cx="87249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oppins ExtraBold"/>
              <a:buNone/>
            </a:pPr>
            <a:r>
              <a:rPr lang="en-US"/>
              <a:t>Slido</a:t>
            </a:r>
            <a:endParaRPr/>
          </a:p>
        </p:txBody>
      </p:sp>
      <p:grpSp>
        <p:nvGrpSpPr>
          <p:cNvPr id="803" name="Google Shape;803;p28"/>
          <p:cNvGrpSpPr/>
          <p:nvPr/>
        </p:nvGrpSpPr>
        <p:grpSpPr>
          <a:xfrm>
            <a:off x="10764981" y="2041336"/>
            <a:ext cx="4800600" cy="6209173"/>
            <a:chOff x="10764981" y="2041336"/>
            <a:chExt cx="4800600" cy="6209173"/>
          </a:xfrm>
        </p:grpSpPr>
        <p:sp>
          <p:nvSpPr>
            <p:cNvPr id="804" name="Google Shape;804;p28"/>
            <p:cNvSpPr/>
            <p:nvPr/>
          </p:nvSpPr>
          <p:spPr>
            <a:xfrm>
              <a:off x="10764981" y="2186749"/>
              <a:ext cx="2812472" cy="969426"/>
            </a:xfrm>
            <a:custGeom>
              <a:rect b="b" l="l" r="r" t="t"/>
              <a:pathLst>
                <a:path extrusionOk="0" h="969426" w="2812472">
                  <a:moveTo>
                    <a:pt x="387927" y="969426"/>
                  </a:moveTo>
                  <a:lnTo>
                    <a:pt x="2424546" y="969426"/>
                  </a:lnTo>
                  <a:cubicBezTo>
                    <a:pt x="2637906" y="969426"/>
                    <a:pt x="2812473" y="794929"/>
                    <a:pt x="2812473" y="581656"/>
                  </a:cubicBezTo>
                  <a:lnTo>
                    <a:pt x="2812473" y="387770"/>
                  </a:lnTo>
                  <a:cubicBezTo>
                    <a:pt x="2812473" y="174497"/>
                    <a:pt x="2637906" y="0"/>
                    <a:pt x="2424546" y="0"/>
                  </a:cubicBezTo>
                  <a:lnTo>
                    <a:pt x="387927" y="0"/>
                  </a:lnTo>
                  <a:cubicBezTo>
                    <a:pt x="174567" y="0"/>
                    <a:pt x="0" y="174497"/>
                    <a:pt x="0" y="387770"/>
                  </a:cubicBezTo>
                  <a:lnTo>
                    <a:pt x="0" y="581656"/>
                  </a:lnTo>
                  <a:cubicBezTo>
                    <a:pt x="0" y="794929"/>
                    <a:pt x="174567" y="969426"/>
                    <a:pt x="387927" y="969426"/>
                  </a:cubicBezTo>
                  <a:close/>
                  <a:moveTo>
                    <a:pt x="193964" y="387770"/>
                  </a:moveTo>
                  <a:cubicBezTo>
                    <a:pt x="193964" y="281134"/>
                    <a:pt x="281247" y="193885"/>
                    <a:pt x="387927" y="193885"/>
                  </a:cubicBezTo>
                  <a:lnTo>
                    <a:pt x="2424546" y="193885"/>
                  </a:lnTo>
                  <a:cubicBezTo>
                    <a:pt x="2531225" y="193885"/>
                    <a:pt x="2618509" y="281134"/>
                    <a:pt x="2618509" y="387770"/>
                  </a:cubicBezTo>
                  <a:lnTo>
                    <a:pt x="2618509" y="581656"/>
                  </a:lnTo>
                  <a:cubicBezTo>
                    <a:pt x="2618509" y="688293"/>
                    <a:pt x="2531225" y="775541"/>
                    <a:pt x="2424546" y="775541"/>
                  </a:cubicBezTo>
                  <a:lnTo>
                    <a:pt x="387927" y="775541"/>
                  </a:lnTo>
                  <a:cubicBezTo>
                    <a:pt x="281247" y="775541"/>
                    <a:pt x="193964" y="688293"/>
                    <a:pt x="193964" y="581656"/>
                  </a:cubicBezTo>
                  <a:lnTo>
                    <a:pt x="193964" y="387770"/>
                  </a:ln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13868400" y="2041336"/>
              <a:ext cx="1260763" cy="1260253"/>
            </a:xfrm>
            <a:custGeom>
              <a:rect b="b" l="l" r="r" t="t"/>
              <a:pathLst>
                <a:path extrusionOk="0" h="1260253" w="1260763">
                  <a:moveTo>
                    <a:pt x="387927" y="1260254"/>
                  </a:moveTo>
                  <a:lnTo>
                    <a:pt x="872836" y="1260254"/>
                  </a:lnTo>
                  <a:cubicBezTo>
                    <a:pt x="1086197" y="1260254"/>
                    <a:pt x="1260764" y="1085757"/>
                    <a:pt x="1260764" y="872484"/>
                  </a:cubicBezTo>
                  <a:lnTo>
                    <a:pt x="1260764" y="387770"/>
                  </a:lnTo>
                  <a:cubicBezTo>
                    <a:pt x="1260764" y="174497"/>
                    <a:pt x="1086197" y="0"/>
                    <a:pt x="872836" y="0"/>
                  </a:cubicBezTo>
                  <a:lnTo>
                    <a:pt x="387927" y="0"/>
                  </a:lnTo>
                  <a:cubicBezTo>
                    <a:pt x="174567" y="0"/>
                    <a:pt x="0" y="174497"/>
                    <a:pt x="0" y="387770"/>
                  </a:cubicBezTo>
                  <a:lnTo>
                    <a:pt x="0" y="872484"/>
                  </a:lnTo>
                  <a:cubicBezTo>
                    <a:pt x="0" y="1085757"/>
                    <a:pt x="174567" y="1260254"/>
                    <a:pt x="387927" y="1260254"/>
                  </a:cubicBezTo>
                  <a:close/>
                  <a:moveTo>
                    <a:pt x="193964" y="387770"/>
                  </a:moveTo>
                  <a:cubicBezTo>
                    <a:pt x="193964" y="281134"/>
                    <a:pt x="281247" y="193885"/>
                    <a:pt x="387927" y="193885"/>
                  </a:cubicBezTo>
                  <a:lnTo>
                    <a:pt x="872836" y="193885"/>
                  </a:lnTo>
                  <a:cubicBezTo>
                    <a:pt x="979516" y="193885"/>
                    <a:pt x="1066800" y="281134"/>
                    <a:pt x="1066800" y="387770"/>
                  </a:cubicBezTo>
                  <a:lnTo>
                    <a:pt x="1066800" y="872484"/>
                  </a:lnTo>
                  <a:cubicBezTo>
                    <a:pt x="1066800" y="979120"/>
                    <a:pt x="979516" y="1066369"/>
                    <a:pt x="872836" y="1066369"/>
                  </a:cubicBezTo>
                  <a:lnTo>
                    <a:pt x="387927" y="1066369"/>
                  </a:lnTo>
                  <a:cubicBezTo>
                    <a:pt x="281247" y="1066369"/>
                    <a:pt x="193964" y="979120"/>
                    <a:pt x="193964" y="872484"/>
                  </a:cubicBezTo>
                  <a:lnTo>
                    <a:pt x="193964" y="387770"/>
                  </a:ln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11443854" y="2574520"/>
              <a:ext cx="635230" cy="193885"/>
            </a:xfrm>
            <a:custGeom>
              <a:rect b="b" l="l" r="r" t="t"/>
              <a:pathLst>
                <a:path extrusionOk="0" h="193885" w="635230">
                  <a:moveTo>
                    <a:pt x="96982" y="193885"/>
                  </a:moveTo>
                  <a:lnTo>
                    <a:pt x="538249" y="193885"/>
                  </a:lnTo>
                  <a:cubicBezTo>
                    <a:pt x="591589" y="193885"/>
                    <a:pt x="635231" y="150261"/>
                    <a:pt x="635231" y="96943"/>
                  </a:cubicBezTo>
                  <a:cubicBezTo>
                    <a:pt x="635231" y="43624"/>
                    <a:pt x="591589" y="0"/>
                    <a:pt x="538249" y="0"/>
                  </a:cubicBezTo>
                  <a:lnTo>
                    <a:pt x="96982" y="0"/>
                  </a:lnTo>
                  <a:cubicBezTo>
                    <a:pt x="43642" y="0"/>
                    <a:pt x="0" y="43624"/>
                    <a:pt x="0" y="96943"/>
                  </a:cubicBezTo>
                  <a:cubicBezTo>
                    <a:pt x="0" y="150261"/>
                    <a:pt x="43642" y="193885"/>
                    <a:pt x="96982" y="193885"/>
                  </a:cubicBez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12263350" y="2574520"/>
              <a:ext cx="635230" cy="193885"/>
            </a:xfrm>
            <a:custGeom>
              <a:rect b="b" l="l" r="r" t="t"/>
              <a:pathLst>
                <a:path extrusionOk="0" h="193885" w="635230">
                  <a:moveTo>
                    <a:pt x="96982" y="193885"/>
                  </a:moveTo>
                  <a:lnTo>
                    <a:pt x="538249" y="193885"/>
                  </a:lnTo>
                  <a:cubicBezTo>
                    <a:pt x="591589" y="193885"/>
                    <a:pt x="635231" y="150261"/>
                    <a:pt x="635231" y="96943"/>
                  </a:cubicBezTo>
                  <a:cubicBezTo>
                    <a:pt x="635231" y="43624"/>
                    <a:pt x="591589" y="0"/>
                    <a:pt x="538249" y="0"/>
                  </a:cubicBezTo>
                  <a:lnTo>
                    <a:pt x="96982" y="0"/>
                  </a:lnTo>
                  <a:cubicBezTo>
                    <a:pt x="43642" y="0"/>
                    <a:pt x="0" y="43624"/>
                    <a:pt x="0" y="96943"/>
                  </a:cubicBezTo>
                  <a:cubicBezTo>
                    <a:pt x="0" y="150261"/>
                    <a:pt x="43642" y="193885"/>
                    <a:pt x="96982" y="193885"/>
                  </a:cubicBez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10764981" y="3640889"/>
              <a:ext cx="2812472" cy="969426"/>
            </a:xfrm>
            <a:custGeom>
              <a:rect b="b" l="l" r="r" t="t"/>
              <a:pathLst>
                <a:path extrusionOk="0" h="969426" w="2812472">
                  <a:moveTo>
                    <a:pt x="387927" y="969426"/>
                  </a:moveTo>
                  <a:lnTo>
                    <a:pt x="2424546" y="969426"/>
                  </a:lnTo>
                  <a:cubicBezTo>
                    <a:pt x="2637906" y="969426"/>
                    <a:pt x="2812473" y="794930"/>
                    <a:pt x="2812473" y="581656"/>
                  </a:cubicBezTo>
                  <a:lnTo>
                    <a:pt x="2812473" y="387770"/>
                  </a:lnTo>
                  <a:cubicBezTo>
                    <a:pt x="2812473" y="174497"/>
                    <a:pt x="2637906" y="0"/>
                    <a:pt x="2424546" y="0"/>
                  </a:cubicBezTo>
                  <a:lnTo>
                    <a:pt x="387927" y="0"/>
                  </a:lnTo>
                  <a:cubicBezTo>
                    <a:pt x="174567" y="0"/>
                    <a:pt x="0" y="174497"/>
                    <a:pt x="0" y="387770"/>
                  </a:cubicBezTo>
                  <a:lnTo>
                    <a:pt x="0" y="581656"/>
                  </a:lnTo>
                  <a:cubicBezTo>
                    <a:pt x="0" y="794930"/>
                    <a:pt x="174567" y="969426"/>
                    <a:pt x="387927" y="969426"/>
                  </a:cubicBezTo>
                  <a:close/>
                  <a:moveTo>
                    <a:pt x="193964" y="387770"/>
                  </a:moveTo>
                  <a:cubicBezTo>
                    <a:pt x="193964" y="281134"/>
                    <a:pt x="281247" y="193885"/>
                    <a:pt x="387927" y="193885"/>
                  </a:cubicBezTo>
                  <a:lnTo>
                    <a:pt x="2424546" y="193885"/>
                  </a:lnTo>
                  <a:cubicBezTo>
                    <a:pt x="2531225" y="193885"/>
                    <a:pt x="2618509" y="281134"/>
                    <a:pt x="2618509" y="387770"/>
                  </a:cubicBezTo>
                  <a:lnTo>
                    <a:pt x="2618509" y="581656"/>
                  </a:lnTo>
                  <a:cubicBezTo>
                    <a:pt x="2618509" y="688293"/>
                    <a:pt x="2531225" y="775541"/>
                    <a:pt x="2424546" y="775541"/>
                  </a:cubicBezTo>
                  <a:lnTo>
                    <a:pt x="387927" y="775541"/>
                  </a:lnTo>
                  <a:cubicBezTo>
                    <a:pt x="281247" y="775541"/>
                    <a:pt x="193964" y="688293"/>
                    <a:pt x="193964" y="581656"/>
                  </a:cubicBezTo>
                  <a:lnTo>
                    <a:pt x="193964" y="387770"/>
                  </a:ln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13868400" y="3495475"/>
              <a:ext cx="1260763" cy="1260253"/>
            </a:xfrm>
            <a:custGeom>
              <a:rect b="b" l="l" r="r" t="t"/>
              <a:pathLst>
                <a:path extrusionOk="0" h="1260253" w="1260763">
                  <a:moveTo>
                    <a:pt x="387927" y="1260254"/>
                  </a:moveTo>
                  <a:lnTo>
                    <a:pt x="872836" y="1260254"/>
                  </a:lnTo>
                  <a:cubicBezTo>
                    <a:pt x="1086197" y="1260254"/>
                    <a:pt x="1260764" y="1085757"/>
                    <a:pt x="1260764" y="872484"/>
                  </a:cubicBezTo>
                  <a:lnTo>
                    <a:pt x="1260764" y="387770"/>
                  </a:lnTo>
                  <a:cubicBezTo>
                    <a:pt x="1260764" y="174497"/>
                    <a:pt x="1086197" y="0"/>
                    <a:pt x="872836" y="0"/>
                  </a:cubicBezTo>
                  <a:lnTo>
                    <a:pt x="387927" y="0"/>
                  </a:lnTo>
                  <a:cubicBezTo>
                    <a:pt x="174567" y="0"/>
                    <a:pt x="0" y="174497"/>
                    <a:pt x="0" y="387770"/>
                  </a:cubicBezTo>
                  <a:lnTo>
                    <a:pt x="0" y="872484"/>
                  </a:lnTo>
                  <a:cubicBezTo>
                    <a:pt x="0" y="1085757"/>
                    <a:pt x="174567" y="1260254"/>
                    <a:pt x="387927" y="1260254"/>
                  </a:cubicBezTo>
                  <a:close/>
                  <a:moveTo>
                    <a:pt x="193964" y="387770"/>
                  </a:moveTo>
                  <a:cubicBezTo>
                    <a:pt x="193964" y="281134"/>
                    <a:pt x="281247" y="193885"/>
                    <a:pt x="387927" y="193885"/>
                  </a:cubicBezTo>
                  <a:lnTo>
                    <a:pt x="872836" y="193885"/>
                  </a:lnTo>
                  <a:cubicBezTo>
                    <a:pt x="979516" y="193885"/>
                    <a:pt x="1066800" y="281134"/>
                    <a:pt x="1066800" y="387770"/>
                  </a:cubicBezTo>
                  <a:lnTo>
                    <a:pt x="1066800" y="872484"/>
                  </a:lnTo>
                  <a:cubicBezTo>
                    <a:pt x="1066800" y="979120"/>
                    <a:pt x="979516" y="1066369"/>
                    <a:pt x="872836" y="1066369"/>
                  </a:cubicBezTo>
                  <a:lnTo>
                    <a:pt x="387927" y="1066369"/>
                  </a:lnTo>
                  <a:cubicBezTo>
                    <a:pt x="281247" y="1066369"/>
                    <a:pt x="193964" y="979120"/>
                    <a:pt x="193964" y="872484"/>
                  </a:cubicBezTo>
                  <a:lnTo>
                    <a:pt x="193964" y="387770"/>
                  </a:ln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11443854" y="4028659"/>
              <a:ext cx="635230" cy="193885"/>
            </a:xfrm>
            <a:custGeom>
              <a:rect b="b" l="l" r="r" t="t"/>
              <a:pathLst>
                <a:path extrusionOk="0" h="193885" w="635230">
                  <a:moveTo>
                    <a:pt x="96982" y="193885"/>
                  </a:moveTo>
                  <a:lnTo>
                    <a:pt x="538249" y="193885"/>
                  </a:lnTo>
                  <a:cubicBezTo>
                    <a:pt x="591589" y="193885"/>
                    <a:pt x="635231" y="150261"/>
                    <a:pt x="635231" y="96943"/>
                  </a:cubicBezTo>
                  <a:cubicBezTo>
                    <a:pt x="635231" y="43624"/>
                    <a:pt x="591589" y="0"/>
                    <a:pt x="538249" y="0"/>
                  </a:cubicBezTo>
                  <a:lnTo>
                    <a:pt x="96982" y="0"/>
                  </a:lnTo>
                  <a:cubicBezTo>
                    <a:pt x="43642" y="0"/>
                    <a:pt x="0" y="43624"/>
                    <a:pt x="0" y="96943"/>
                  </a:cubicBezTo>
                  <a:cubicBezTo>
                    <a:pt x="0" y="150261"/>
                    <a:pt x="43642" y="193885"/>
                    <a:pt x="96982" y="193885"/>
                  </a:cubicBez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12263350" y="4028659"/>
              <a:ext cx="635230" cy="193885"/>
            </a:xfrm>
            <a:custGeom>
              <a:rect b="b" l="l" r="r" t="t"/>
              <a:pathLst>
                <a:path extrusionOk="0" h="193885" w="635230">
                  <a:moveTo>
                    <a:pt x="96982" y="193885"/>
                  </a:moveTo>
                  <a:lnTo>
                    <a:pt x="538249" y="193885"/>
                  </a:lnTo>
                  <a:cubicBezTo>
                    <a:pt x="591589" y="193885"/>
                    <a:pt x="635231" y="150261"/>
                    <a:pt x="635231" y="96943"/>
                  </a:cubicBezTo>
                  <a:cubicBezTo>
                    <a:pt x="635231" y="43624"/>
                    <a:pt x="591589" y="0"/>
                    <a:pt x="538249" y="0"/>
                  </a:cubicBezTo>
                  <a:lnTo>
                    <a:pt x="96982" y="0"/>
                  </a:lnTo>
                  <a:cubicBezTo>
                    <a:pt x="43642" y="0"/>
                    <a:pt x="0" y="43624"/>
                    <a:pt x="0" y="96943"/>
                  </a:cubicBezTo>
                  <a:cubicBezTo>
                    <a:pt x="0" y="150261"/>
                    <a:pt x="43642" y="193885"/>
                    <a:pt x="96982" y="193885"/>
                  </a:cubicBez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10764981" y="5095028"/>
              <a:ext cx="2812472" cy="969426"/>
            </a:xfrm>
            <a:custGeom>
              <a:rect b="b" l="l" r="r" t="t"/>
              <a:pathLst>
                <a:path extrusionOk="0" h="969426" w="2812472">
                  <a:moveTo>
                    <a:pt x="387927" y="969426"/>
                  </a:moveTo>
                  <a:lnTo>
                    <a:pt x="2424546" y="969426"/>
                  </a:lnTo>
                  <a:cubicBezTo>
                    <a:pt x="2637906" y="969426"/>
                    <a:pt x="2812473" y="794930"/>
                    <a:pt x="2812473" y="581656"/>
                  </a:cubicBezTo>
                  <a:lnTo>
                    <a:pt x="2812473" y="387770"/>
                  </a:lnTo>
                  <a:cubicBezTo>
                    <a:pt x="2812473" y="174497"/>
                    <a:pt x="2637906" y="0"/>
                    <a:pt x="2424546" y="0"/>
                  </a:cubicBezTo>
                  <a:lnTo>
                    <a:pt x="387927" y="0"/>
                  </a:lnTo>
                  <a:cubicBezTo>
                    <a:pt x="174567" y="0"/>
                    <a:pt x="0" y="174497"/>
                    <a:pt x="0" y="387770"/>
                  </a:cubicBezTo>
                  <a:lnTo>
                    <a:pt x="0" y="581656"/>
                  </a:lnTo>
                  <a:cubicBezTo>
                    <a:pt x="0" y="794930"/>
                    <a:pt x="174567" y="969426"/>
                    <a:pt x="387927" y="969426"/>
                  </a:cubicBezTo>
                  <a:close/>
                  <a:moveTo>
                    <a:pt x="193964" y="387770"/>
                  </a:moveTo>
                  <a:cubicBezTo>
                    <a:pt x="193964" y="281134"/>
                    <a:pt x="281247" y="193885"/>
                    <a:pt x="387927" y="193885"/>
                  </a:cubicBezTo>
                  <a:lnTo>
                    <a:pt x="2424546" y="193885"/>
                  </a:lnTo>
                  <a:cubicBezTo>
                    <a:pt x="2531225" y="193885"/>
                    <a:pt x="2618509" y="281134"/>
                    <a:pt x="2618509" y="387770"/>
                  </a:cubicBezTo>
                  <a:lnTo>
                    <a:pt x="2618509" y="581656"/>
                  </a:lnTo>
                  <a:cubicBezTo>
                    <a:pt x="2618509" y="688292"/>
                    <a:pt x="2531225" y="775541"/>
                    <a:pt x="2424546" y="775541"/>
                  </a:cubicBezTo>
                  <a:lnTo>
                    <a:pt x="387927" y="775541"/>
                  </a:lnTo>
                  <a:cubicBezTo>
                    <a:pt x="281247" y="775541"/>
                    <a:pt x="193964" y="688292"/>
                    <a:pt x="193964" y="581656"/>
                  </a:cubicBezTo>
                  <a:lnTo>
                    <a:pt x="193964" y="387770"/>
                  </a:ln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11443854" y="5482798"/>
              <a:ext cx="635230" cy="193885"/>
            </a:xfrm>
            <a:custGeom>
              <a:rect b="b" l="l" r="r" t="t"/>
              <a:pathLst>
                <a:path extrusionOk="0" h="193885" w="635230">
                  <a:moveTo>
                    <a:pt x="96982" y="193885"/>
                  </a:moveTo>
                  <a:lnTo>
                    <a:pt x="538249" y="193885"/>
                  </a:lnTo>
                  <a:cubicBezTo>
                    <a:pt x="591589" y="193885"/>
                    <a:pt x="635231" y="150261"/>
                    <a:pt x="635231" y="96943"/>
                  </a:cubicBezTo>
                  <a:cubicBezTo>
                    <a:pt x="635231" y="43624"/>
                    <a:pt x="591589" y="0"/>
                    <a:pt x="538249" y="0"/>
                  </a:cubicBezTo>
                  <a:lnTo>
                    <a:pt x="96982" y="0"/>
                  </a:lnTo>
                  <a:cubicBezTo>
                    <a:pt x="43642" y="0"/>
                    <a:pt x="0" y="43624"/>
                    <a:pt x="0" y="96943"/>
                  </a:cubicBezTo>
                  <a:cubicBezTo>
                    <a:pt x="0" y="150261"/>
                    <a:pt x="43642" y="193885"/>
                    <a:pt x="96982" y="193885"/>
                  </a:cubicBez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12263350" y="5482798"/>
              <a:ext cx="635230" cy="193885"/>
            </a:xfrm>
            <a:custGeom>
              <a:rect b="b" l="l" r="r" t="t"/>
              <a:pathLst>
                <a:path extrusionOk="0" h="193885" w="635230">
                  <a:moveTo>
                    <a:pt x="96982" y="193885"/>
                  </a:moveTo>
                  <a:lnTo>
                    <a:pt x="538249" y="193885"/>
                  </a:lnTo>
                  <a:cubicBezTo>
                    <a:pt x="591589" y="193885"/>
                    <a:pt x="635231" y="150261"/>
                    <a:pt x="635231" y="96943"/>
                  </a:cubicBezTo>
                  <a:cubicBezTo>
                    <a:pt x="635231" y="43624"/>
                    <a:pt x="591589" y="0"/>
                    <a:pt x="538249" y="0"/>
                  </a:cubicBezTo>
                  <a:lnTo>
                    <a:pt x="96982" y="0"/>
                  </a:lnTo>
                  <a:cubicBezTo>
                    <a:pt x="43642" y="0"/>
                    <a:pt x="0" y="43624"/>
                    <a:pt x="0" y="96943"/>
                  </a:cubicBezTo>
                  <a:cubicBezTo>
                    <a:pt x="0" y="150261"/>
                    <a:pt x="43642" y="193885"/>
                    <a:pt x="96982" y="193885"/>
                  </a:cubicBez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3868400" y="4949614"/>
              <a:ext cx="1260763" cy="1211782"/>
            </a:xfrm>
            <a:custGeom>
              <a:rect b="b" l="l" r="r" t="t"/>
              <a:pathLst>
                <a:path extrusionOk="0" h="1211782" w="1260763">
                  <a:moveTo>
                    <a:pt x="198813" y="1211783"/>
                  </a:moveTo>
                  <a:lnTo>
                    <a:pt x="198813" y="911261"/>
                  </a:lnTo>
                  <a:cubicBezTo>
                    <a:pt x="193964" y="896719"/>
                    <a:pt x="193964" y="887025"/>
                    <a:pt x="193964" y="872484"/>
                  </a:cubicBezTo>
                  <a:lnTo>
                    <a:pt x="193964" y="387770"/>
                  </a:lnTo>
                  <a:cubicBezTo>
                    <a:pt x="193964" y="281134"/>
                    <a:pt x="281247" y="193885"/>
                    <a:pt x="387927" y="193885"/>
                  </a:cubicBezTo>
                  <a:lnTo>
                    <a:pt x="872836" y="193885"/>
                  </a:lnTo>
                  <a:cubicBezTo>
                    <a:pt x="979516" y="193885"/>
                    <a:pt x="1066800" y="281134"/>
                    <a:pt x="1066800" y="387770"/>
                  </a:cubicBezTo>
                  <a:lnTo>
                    <a:pt x="1066800" y="571962"/>
                  </a:lnTo>
                  <a:cubicBezTo>
                    <a:pt x="1105593" y="639821"/>
                    <a:pt x="1129838" y="722223"/>
                    <a:pt x="1129838" y="809471"/>
                  </a:cubicBezTo>
                  <a:lnTo>
                    <a:pt x="1129838" y="1163311"/>
                  </a:lnTo>
                  <a:cubicBezTo>
                    <a:pt x="1207424" y="1090604"/>
                    <a:pt x="1260764" y="988815"/>
                    <a:pt x="1260764" y="877331"/>
                  </a:cubicBezTo>
                  <a:lnTo>
                    <a:pt x="1260764" y="387770"/>
                  </a:lnTo>
                  <a:cubicBezTo>
                    <a:pt x="1260764" y="174497"/>
                    <a:pt x="1086197" y="0"/>
                    <a:pt x="872836" y="0"/>
                  </a:cubicBezTo>
                  <a:lnTo>
                    <a:pt x="387927" y="0"/>
                  </a:lnTo>
                  <a:cubicBezTo>
                    <a:pt x="174567" y="0"/>
                    <a:pt x="0" y="174497"/>
                    <a:pt x="0" y="387770"/>
                  </a:cubicBezTo>
                  <a:lnTo>
                    <a:pt x="0" y="872484"/>
                  </a:lnTo>
                  <a:cubicBezTo>
                    <a:pt x="0" y="1017897"/>
                    <a:pt x="82434" y="1143923"/>
                    <a:pt x="198813" y="1211783"/>
                  </a:cubicBez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13780208" y="5482798"/>
              <a:ext cx="1785373" cy="2767711"/>
            </a:xfrm>
            <a:custGeom>
              <a:rect b="b" l="l" r="r" t="t"/>
              <a:pathLst>
                <a:path extrusionOk="0" h="2767711" w="1785373">
                  <a:moveTo>
                    <a:pt x="190023" y="1720731"/>
                  </a:moveTo>
                  <a:cubicBezTo>
                    <a:pt x="214268" y="1788591"/>
                    <a:pt x="243363" y="1861298"/>
                    <a:pt x="272458" y="1929158"/>
                  </a:cubicBezTo>
                  <a:cubicBezTo>
                    <a:pt x="335496" y="2108502"/>
                    <a:pt x="408232" y="2219986"/>
                    <a:pt x="466421" y="2307234"/>
                  </a:cubicBezTo>
                  <a:cubicBezTo>
                    <a:pt x="534308" y="2418718"/>
                    <a:pt x="577950" y="2481731"/>
                    <a:pt x="577950" y="2631992"/>
                  </a:cubicBezTo>
                  <a:cubicBezTo>
                    <a:pt x="577950" y="2704699"/>
                    <a:pt x="636139" y="2767712"/>
                    <a:pt x="713725" y="2767712"/>
                  </a:cubicBezTo>
                  <a:lnTo>
                    <a:pt x="1445937" y="2767712"/>
                  </a:lnTo>
                  <a:cubicBezTo>
                    <a:pt x="1518674" y="2767712"/>
                    <a:pt x="1581712" y="2709546"/>
                    <a:pt x="1581712" y="2631992"/>
                  </a:cubicBezTo>
                  <a:cubicBezTo>
                    <a:pt x="1581712" y="2593215"/>
                    <a:pt x="1620505" y="2520508"/>
                    <a:pt x="1649599" y="2457495"/>
                  </a:cubicBezTo>
                  <a:cubicBezTo>
                    <a:pt x="1712637" y="2336317"/>
                    <a:pt x="1785374" y="2186056"/>
                    <a:pt x="1785374" y="2006712"/>
                  </a:cubicBezTo>
                  <a:lnTo>
                    <a:pt x="1785374" y="1740120"/>
                  </a:lnTo>
                  <a:cubicBezTo>
                    <a:pt x="1785374" y="1735273"/>
                    <a:pt x="1785374" y="1730425"/>
                    <a:pt x="1785374" y="1730425"/>
                  </a:cubicBezTo>
                  <a:lnTo>
                    <a:pt x="1785374" y="1395974"/>
                  </a:lnTo>
                  <a:cubicBezTo>
                    <a:pt x="1785374" y="1245712"/>
                    <a:pt x="1659298" y="1129382"/>
                    <a:pt x="1508976" y="1129382"/>
                  </a:cubicBezTo>
                  <a:cubicBezTo>
                    <a:pt x="1494428" y="1129382"/>
                    <a:pt x="1484730" y="1129382"/>
                    <a:pt x="1470183" y="1129382"/>
                  </a:cubicBezTo>
                  <a:cubicBezTo>
                    <a:pt x="1411994" y="1061522"/>
                    <a:pt x="1324710" y="1022744"/>
                    <a:pt x="1232577" y="1027592"/>
                  </a:cubicBezTo>
                  <a:cubicBezTo>
                    <a:pt x="1188935" y="959732"/>
                    <a:pt x="1111350" y="916108"/>
                    <a:pt x="1024067" y="906413"/>
                  </a:cubicBezTo>
                  <a:lnTo>
                    <a:pt x="1024067" y="276286"/>
                  </a:lnTo>
                  <a:cubicBezTo>
                    <a:pt x="1024067" y="121178"/>
                    <a:pt x="902839" y="0"/>
                    <a:pt x="747668" y="0"/>
                  </a:cubicBezTo>
                  <a:cubicBezTo>
                    <a:pt x="597347" y="0"/>
                    <a:pt x="476119" y="121178"/>
                    <a:pt x="476119" y="276286"/>
                  </a:cubicBezTo>
                  <a:lnTo>
                    <a:pt x="476119" y="1066369"/>
                  </a:lnTo>
                  <a:cubicBezTo>
                    <a:pt x="476119" y="1066369"/>
                    <a:pt x="476119" y="1066369"/>
                    <a:pt x="476119" y="1066369"/>
                  </a:cubicBezTo>
                  <a:cubicBezTo>
                    <a:pt x="422779" y="1008203"/>
                    <a:pt x="345194" y="969426"/>
                    <a:pt x="267608" y="969426"/>
                  </a:cubicBezTo>
                  <a:cubicBezTo>
                    <a:pt x="199721" y="969426"/>
                    <a:pt x="136683" y="993662"/>
                    <a:pt x="88192" y="1037286"/>
                  </a:cubicBezTo>
                  <a:cubicBezTo>
                    <a:pt x="-91224" y="1187547"/>
                    <a:pt x="44550" y="1434751"/>
                    <a:pt x="131834" y="1599553"/>
                  </a:cubicBezTo>
                  <a:cubicBezTo>
                    <a:pt x="156079" y="1648024"/>
                    <a:pt x="180325" y="1691649"/>
                    <a:pt x="190023" y="1720731"/>
                  </a:cubicBezTo>
                  <a:close/>
                  <a:moveTo>
                    <a:pt x="214268" y="1187547"/>
                  </a:moveTo>
                  <a:cubicBezTo>
                    <a:pt x="248212" y="1158464"/>
                    <a:pt x="306401" y="1163311"/>
                    <a:pt x="335496" y="1197241"/>
                  </a:cubicBezTo>
                  <a:cubicBezTo>
                    <a:pt x="388835" y="1255407"/>
                    <a:pt x="442176" y="1337808"/>
                    <a:pt x="495516" y="1429904"/>
                  </a:cubicBezTo>
                  <a:lnTo>
                    <a:pt x="674932" y="1749814"/>
                  </a:lnTo>
                  <a:lnTo>
                    <a:pt x="674932" y="276286"/>
                  </a:lnTo>
                  <a:cubicBezTo>
                    <a:pt x="674932" y="227815"/>
                    <a:pt x="708876" y="193885"/>
                    <a:pt x="752517" y="193885"/>
                  </a:cubicBezTo>
                  <a:cubicBezTo>
                    <a:pt x="801008" y="193885"/>
                    <a:pt x="834952" y="227815"/>
                    <a:pt x="834952" y="276286"/>
                  </a:cubicBezTo>
                  <a:lnTo>
                    <a:pt x="834952" y="1153617"/>
                  </a:lnTo>
                  <a:lnTo>
                    <a:pt x="965877" y="1100299"/>
                  </a:lnTo>
                  <a:cubicBezTo>
                    <a:pt x="1014368" y="1080910"/>
                    <a:pt x="1072558" y="1109993"/>
                    <a:pt x="1082256" y="1153617"/>
                  </a:cubicBezTo>
                  <a:lnTo>
                    <a:pt x="1106501" y="1269948"/>
                  </a:lnTo>
                  <a:lnTo>
                    <a:pt x="1218030" y="1221477"/>
                  </a:lnTo>
                  <a:cubicBezTo>
                    <a:pt x="1261672" y="1202089"/>
                    <a:pt x="1315012" y="1221477"/>
                    <a:pt x="1334408" y="1260254"/>
                  </a:cubicBezTo>
                  <a:lnTo>
                    <a:pt x="1368352" y="1371738"/>
                  </a:lnTo>
                  <a:lnTo>
                    <a:pt x="1470183" y="1323267"/>
                  </a:lnTo>
                  <a:cubicBezTo>
                    <a:pt x="1479881" y="1318419"/>
                    <a:pt x="1494428" y="1313572"/>
                    <a:pt x="1508976" y="1313572"/>
                  </a:cubicBezTo>
                  <a:cubicBezTo>
                    <a:pt x="1557467" y="1313572"/>
                    <a:pt x="1591410" y="1347502"/>
                    <a:pt x="1591410" y="1386279"/>
                  </a:cubicBezTo>
                  <a:lnTo>
                    <a:pt x="1591410" y="2001865"/>
                  </a:lnTo>
                  <a:cubicBezTo>
                    <a:pt x="1591410" y="2132738"/>
                    <a:pt x="1533221" y="2249069"/>
                    <a:pt x="1475032" y="2365400"/>
                  </a:cubicBezTo>
                  <a:cubicBezTo>
                    <a:pt x="1441088" y="2433259"/>
                    <a:pt x="1407145" y="2501119"/>
                    <a:pt x="1392598" y="2568979"/>
                  </a:cubicBezTo>
                  <a:lnTo>
                    <a:pt x="767065" y="2568979"/>
                  </a:lnTo>
                  <a:cubicBezTo>
                    <a:pt x="757367" y="2404177"/>
                    <a:pt x="694328" y="2307234"/>
                    <a:pt x="626441" y="2200597"/>
                  </a:cubicBezTo>
                  <a:cubicBezTo>
                    <a:pt x="573101" y="2118196"/>
                    <a:pt x="510063" y="2016406"/>
                    <a:pt x="451874" y="1856451"/>
                  </a:cubicBezTo>
                  <a:lnTo>
                    <a:pt x="447025" y="1851604"/>
                  </a:lnTo>
                  <a:cubicBezTo>
                    <a:pt x="422779" y="1793438"/>
                    <a:pt x="393685" y="1720731"/>
                    <a:pt x="369439" y="1652871"/>
                  </a:cubicBezTo>
                  <a:cubicBezTo>
                    <a:pt x="354892" y="1609247"/>
                    <a:pt x="325797" y="1560776"/>
                    <a:pt x="301552" y="1512305"/>
                  </a:cubicBezTo>
                  <a:cubicBezTo>
                    <a:pt x="248212" y="1405668"/>
                    <a:pt x="156079" y="1236018"/>
                    <a:pt x="214268" y="1187547"/>
                  </a:cubicBezTo>
                  <a:close/>
                </a:path>
              </a:pathLst>
            </a:custGeom>
            <a:solidFill>
              <a:srgbClr val="FDD9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9"/>
          <p:cNvSpPr txBox="1"/>
          <p:nvPr>
            <p:ph type="title"/>
          </p:nvPr>
        </p:nvSpPr>
        <p:spPr>
          <a:xfrm>
            <a:off x="2667000" y="547689"/>
            <a:ext cx="13868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rPr lang="en-US"/>
              <a:t>Key messages</a:t>
            </a:r>
            <a:endParaRPr/>
          </a:p>
        </p:txBody>
      </p:sp>
      <p:sp>
        <p:nvSpPr>
          <p:cNvPr id="822" name="Google Shape;822;p29"/>
          <p:cNvSpPr txBox="1"/>
          <p:nvPr>
            <p:ph idx="1" type="body"/>
          </p:nvPr>
        </p:nvSpPr>
        <p:spPr>
          <a:xfrm>
            <a:off x="762000" y="1851102"/>
            <a:ext cx="17224109" cy="7889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An infodemic thrives online and offline, requiring a whole-of-society and whole information ecosystem approach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Managing the infodemic has become more challenging with more rapid spread of mis and disinformation through digital media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Infodemic management will help us better manage this pandemic and more quickly tackle new and resurgent health threats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Going forward, the preparedness planning and tools for responding to infodemics must be evidence-based and taking into account the new reality. We must:</a:t>
            </a:r>
            <a:endParaRPr/>
          </a:p>
          <a:p>
            <a:pPr indent="-228600" lvl="1" marL="685800" rtl="0" algn="l">
              <a:lnSpc>
                <a:spcPct val="113999"/>
              </a:lnSpc>
              <a:spcBef>
                <a:spcPts val="500"/>
              </a:spcBef>
              <a:spcAft>
                <a:spcPts val="0"/>
              </a:spcAft>
              <a:buClr>
                <a:srgbClr val="292929"/>
              </a:buClr>
              <a:buSzPts val="3200"/>
              <a:buChar char="o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 Develop a more tailored approach using the new media and the new vocabulary that allow the information to spread</a:t>
            </a:r>
            <a:endParaRPr/>
          </a:p>
          <a:p>
            <a:pPr indent="-228600" lvl="1" marL="685800" rtl="0" algn="l">
              <a:lnSpc>
                <a:spcPct val="113999"/>
              </a:lnSpc>
              <a:spcBef>
                <a:spcPts val="1100"/>
              </a:spcBef>
              <a:spcAft>
                <a:spcPts val="0"/>
              </a:spcAft>
              <a:buClr>
                <a:srgbClr val="292929"/>
              </a:buClr>
              <a:buSzPts val="3200"/>
              <a:buChar char="o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 Be constantly connected to people thanks to partnerships across whole of society</a:t>
            </a:r>
            <a:endParaRPr/>
          </a:p>
          <a:p>
            <a:pPr indent="-228600" lvl="1" marL="685800" rtl="0" algn="l">
              <a:lnSpc>
                <a:spcPct val="113999"/>
              </a:lnSpc>
              <a:spcBef>
                <a:spcPts val="1100"/>
              </a:spcBef>
              <a:spcAft>
                <a:spcPts val="0"/>
              </a:spcAft>
              <a:buClr>
                <a:srgbClr val="292929"/>
              </a:buClr>
              <a:buSzPts val="3200"/>
              <a:buChar char="o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 Adapt to the pace of shift of information and audience focus</a:t>
            </a:r>
            <a:endParaRPr/>
          </a:p>
          <a:p>
            <a:pPr indent="-228600" lvl="1" marL="685800" rtl="0" algn="l">
              <a:lnSpc>
                <a:spcPct val="113999"/>
              </a:lnSpc>
              <a:spcBef>
                <a:spcPts val="1100"/>
              </a:spcBef>
              <a:spcAft>
                <a:spcPts val="0"/>
              </a:spcAft>
              <a:buClr>
                <a:srgbClr val="292929"/>
              </a:buClr>
              <a:buSzPts val="3200"/>
              <a:buChar char="o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 Adapt and integrate behavioral and design thinking approaches to how we deliver services, information, and interventions</a:t>
            </a:r>
            <a:endParaRPr/>
          </a:p>
          <a:p>
            <a:pPr indent="-1397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92929"/>
              </a:buClr>
              <a:buSzPts val="32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Send with solid fill" id="823" name="Google Shape;82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412909"/>
            <a:ext cx="1436371" cy="1436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"/>
          <p:cNvSpPr txBox="1"/>
          <p:nvPr>
            <p:ph type="title"/>
          </p:nvPr>
        </p:nvSpPr>
        <p:spPr>
          <a:xfrm>
            <a:off x="1905000" y="547689"/>
            <a:ext cx="14630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44" name="Google Shape;544;p3"/>
          <p:cNvSpPr txBox="1"/>
          <p:nvPr>
            <p:ph idx="1" type="body"/>
          </p:nvPr>
        </p:nvSpPr>
        <p:spPr>
          <a:xfrm>
            <a:off x="762000" y="2019300"/>
            <a:ext cx="15773400" cy="7246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600"/>
              <a:buChar char="•"/>
            </a:pPr>
            <a:r>
              <a:rPr lang="en-US" sz="3600"/>
              <a:t>Learning objectives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600"/>
              <a:buChar char="•"/>
            </a:pPr>
            <a:r>
              <a:rPr lang="en-US" sz="3600"/>
              <a:t>Key definitions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600"/>
              <a:buChar char="•"/>
            </a:pPr>
            <a:r>
              <a:rPr lang="en-US" sz="3600"/>
              <a:t>The impact of infodemics</a:t>
            </a:r>
            <a:endParaRPr sz="3600"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600"/>
              <a:buChar char="•"/>
            </a:pPr>
            <a:r>
              <a:rPr lang="en-US" sz="3600"/>
              <a:t>What is infodemic management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600"/>
              <a:buChar char="•"/>
            </a:pPr>
            <a:r>
              <a:rPr lang="en-US" sz="3600"/>
              <a:t>Challenges posed by the evolving information environment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600"/>
              <a:buChar char="•"/>
            </a:pPr>
            <a:r>
              <a:rPr lang="en-US" sz="3600"/>
              <a:t>How infodemic management can adapt to the evolving information environment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600"/>
              <a:buChar char="•"/>
            </a:pPr>
            <a:r>
              <a:rPr lang="en-US" sz="3600"/>
              <a:t>Key references and resources</a:t>
            </a:r>
            <a:endParaRPr sz="3600"/>
          </a:p>
        </p:txBody>
      </p:sp>
      <p:pic>
        <p:nvPicPr>
          <p:cNvPr id="545" name="Google Shape;54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47689"/>
            <a:ext cx="861320" cy="1166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0"/>
          <p:cNvSpPr txBox="1"/>
          <p:nvPr>
            <p:ph type="title"/>
          </p:nvPr>
        </p:nvSpPr>
        <p:spPr>
          <a:xfrm>
            <a:off x="2231571" y="547689"/>
            <a:ext cx="14303829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Resources</a:t>
            </a:r>
            <a:endParaRPr b="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t/>
            </a:r>
            <a:endParaRPr/>
          </a:p>
        </p:txBody>
      </p:sp>
      <p:sp>
        <p:nvSpPr>
          <p:cNvPr id="829" name="Google Shape;829;p30"/>
          <p:cNvSpPr txBox="1"/>
          <p:nvPr>
            <p:ph idx="1" type="body"/>
          </p:nvPr>
        </p:nvSpPr>
        <p:spPr>
          <a:xfrm>
            <a:off x="762000" y="2214256"/>
            <a:ext cx="17153905" cy="7170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Calleja, N., AbdAllah, A., Abad, N., Ahmed, N., Albarracin, D., Altieri, E., Anoko, J. N., Arcos, R., Azlan, A. A., Bayer, J., Bechmann, A., Bezbaruah, S., Briand, S. C., Brooks, I., Bucci, L. M., Burzo, S., Czerniak, C., De Domenico, M., Dunn, A. G., … Purnat, T. D. (2021). A Public Health Research Agenda for Managing Infodemics: Methods and Results of the First WHO Infodemiology Conference. </a:t>
            </a:r>
            <a:r>
              <a:rPr i="1" lang="en-US" sz="2600">
                <a:latin typeface="Poppins Light"/>
                <a:ea typeface="Poppins Light"/>
                <a:cs typeface="Poppins Light"/>
                <a:sym typeface="Poppins Light"/>
              </a:rPr>
              <a:t>JMIR Infodemiology</a:t>
            </a: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, </a:t>
            </a:r>
            <a:r>
              <a:rPr i="1" lang="en-US" sz="2600">
                <a:latin typeface="Poppins Light"/>
                <a:ea typeface="Poppins Light"/>
                <a:cs typeface="Poppins Light"/>
                <a:sym typeface="Poppins Light"/>
              </a:rPr>
              <a:t>1</a:t>
            </a: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(1), e30979. </a:t>
            </a:r>
            <a:r>
              <a:rPr lang="en-US" sz="26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3"/>
              </a:rPr>
              <a:t>https://doi.org/10.2196/30979</a:t>
            </a:r>
            <a:endParaRPr sz="26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28600" lvl="0" marL="228600" rtl="0" algn="l">
              <a:lnSpc>
                <a:spcPct val="113999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Rubinelli, S., Purnat, T. D., Wihelm, E., Traicoff, D., Namageyo-Funa, A., Thomson, A., Wardle, C., Lamichhane, J., Briand, S., &amp; Nguyen, T. (2022). WHO competency framework for health authorities and institutions to manage infodemics: Its development and features. </a:t>
            </a:r>
            <a:r>
              <a:rPr i="1" lang="en-US" sz="2600">
                <a:latin typeface="Poppins Light"/>
                <a:ea typeface="Poppins Light"/>
                <a:cs typeface="Poppins Light"/>
                <a:sym typeface="Poppins Light"/>
              </a:rPr>
              <a:t>Human Resources for Health</a:t>
            </a: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, </a:t>
            </a:r>
            <a:r>
              <a:rPr i="1" lang="en-US" sz="2600">
                <a:latin typeface="Poppins Light"/>
                <a:ea typeface="Poppins Light"/>
                <a:cs typeface="Poppins Light"/>
                <a:sym typeface="Poppins Light"/>
              </a:rPr>
              <a:t>20</a:t>
            </a: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(1), 35. </a:t>
            </a:r>
            <a:r>
              <a:rPr lang="en-US" sz="26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4"/>
              </a:rPr>
              <a:t>https://doi.org/10.1186/s12960-022-00733-0</a:t>
            </a:r>
            <a:endParaRPr sz="26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28600" lvl="0" marL="228600" rtl="0" algn="l">
              <a:lnSpc>
                <a:spcPct val="113999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Swire-Thompson, B., &amp; Lazer, D. (2020). Public Health and Online Misinformation: Challenges and Recommendations. </a:t>
            </a:r>
            <a:r>
              <a:rPr i="1" lang="en-US" sz="2600">
                <a:latin typeface="Poppins Light"/>
                <a:ea typeface="Poppins Light"/>
                <a:cs typeface="Poppins Light"/>
                <a:sym typeface="Poppins Light"/>
              </a:rPr>
              <a:t>Annual Review of Public Health</a:t>
            </a: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, </a:t>
            </a:r>
            <a:r>
              <a:rPr i="1" lang="en-US" sz="2600">
                <a:latin typeface="Poppins Light"/>
                <a:ea typeface="Poppins Light"/>
                <a:cs typeface="Poppins Light"/>
                <a:sym typeface="Poppins Light"/>
              </a:rPr>
              <a:t>41</a:t>
            </a: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(1), 433–451. </a:t>
            </a:r>
            <a:r>
              <a:rPr lang="en-US" sz="26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5"/>
              </a:rPr>
              <a:t>https://doi.org/10.1146/annurev-publhealth-040119-094127</a:t>
            </a:r>
            <a:endParaRPr sz="26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28600" lvl="0" marL="228600" rtl="0" algn="l">
              <a:lnSpc>
                <a:spcPct val="113999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WHO. (2022). </a:t>
            </a:r>
            <a:r>
              <a:rPr i="1" lang="en-US" sz="2600">
                <a:latin typeface="Poppins Light"/>
                <a:ea typeface="Poppins Light"/>
                <a:cs typeface="Poppins Light"/>
                <a:sym typeface="Poppins Light"/>
              </a:rPr>
              <a:t>Health topics: Infodemic</a:t>
            </a: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. </a:t>
            </a:r>
            <a:r>
              <a:rPr lang="en-US" sz="26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6"/>
              </a:rPr>
              <a:t>https://www.who.int/health-topics/infodemic</a:t>
            </a:r>
            <a:endParaRPr sz="26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635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None/>
            </a:pPr>
            <a:r>
              <a:t/>
            </a:r>
            <a:endParaRPr sz="2600"/>
          </a:p>
        </p:txBody>
      </p:sp>
      <p:pic>
        <p:nvPicPr>
          <p:cNvPr id="830" name="Google Shape;830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000" y="547689"/>
            <a:ext cx="1174432" cy="1174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1"/>
          <p:cNvSpPr txBox="1"/>
          <p:nvPr>
            <p:ph type="title"/>
          </p:nvPr>
        </p:nvSpPr>
        <p:spPr>
          <a:xfrm>
            <a:off x="2231571" y="547689"/>
            <a:ext cx="14303829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Resources </a:t>
            </a:r>
            <a:r>
              <a:rPr lang="en-US" sz="4400">
                <a:latin typeface="Poppins"/>
                <a:ea typeface="Poppins"/>
                <a:cs typeface="Poppins"/>
                <a:sym typeface="Poppins"/>
              </a:rPr>
              <a:t>(cont'd)</a:t>
            </a:r>
            <a:endParaRPr b="0" sz="4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t/>
            </a:r>
            <a:endParaRPr/>
          </a:p>
        </p:txBody>
      </p:sp>
      <p:sp>
        <p:nvSpPr>
          <p:cNvPr id="836" name="Google Shape;836;p31"/>
          <p:cNvSpPr txBox="1"/>
          <p:nvPr>
            <p:ph idx="1" type="body"/>
          </p:nvPr>
        </p:nvSpPr>
        <p:spPr>
          <a:xfrm>
            <a:off x="762000" y="2214256"/>
            <a:ext cx="17153905" cy="6398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New vaccine misinformation course from ECDC: </a:t>
            </a:r>
            <a:endParaRPr/>
          </a:p>
          <a:p>
            <a:pPr indent="-228600" lvl="0" marL="228600" rtl="0" algn="l">
              <a:lnSpc>
                <a:spcPct val="113999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Addresses Online Vaccination Misinformation e-Learning Course </a:t>
            </a:r>
            <a:endParaRPr/>
          </a:p>
          <a:p>
            <a:pPr indent="-228600" lvl="0" marL="228600" rtl="0" algn="l">
              <a:lnSpc>
                <a:spcPct val="113999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Pilot Edition 20-24 June 2022 </a:t>
            </a:r>
            <a:endParaRPr/>
          </a:p>
          <a:p>
            <a:pPr indent="-228600" lvl="0" marL="228600" rtl="0" algn="l">
              <a:lnSpc>
                <a:spcPct val="113999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This course aims to provide learners with a broad understanding of what online vaccination misinformation is, and what steps can be taken to address it. </a:t>
            </a:r>
            <a:endParaRPr/>
          </a:p>
          <a:p>
            <a:pPr indent="-228600" lvl="0" marL="228600" rtl="0" algn="l">
              <a:lnSpc>
                <a:spcPct val="113999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Six modules; approximately 3 hour long. </a:t>
            </a:r>
            <a:endParaRPr/>
          </a:p>
          <a:p>
            <a:pPr indent="-228600" lvl="0" marL="228600" rtl="0" algn="l">
              <a:lnSpc>
                <a:spcPct val="113999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Designed for public health practitioners and risk communication experts at national, regional and local level in the EU/EEA, and is available to all. </a:t>
            </a:r>
            <a:endParaRPr/>
          </a:p>
          <a:p>
            <a:pPr indent="-228600" lvl="0" marL="228600" rtl="0" algn="l">
              <a:lnSpc>
                <a:spcPct val="113999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Enroll here: </a:t>
            </a:r>
            <a:r>
              <a:rPr lang="en-US" sz="26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3"/>
              </a:rPr>
              <a:t>https://eva.ecdc.europa.eu/enrol/index.php?id=603</a:t>
            </a: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 </a:t>
            </a:r>
            <a:endParaRPr/>
          </a:p>
          <a:p>
            <a:pPr indent="-635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None/>
            </a:pPr>
            <a:r>
              <a:t/>
            </a:r>
            <a:endParaRPr sz="2600"/>
          </a:p>
        </p:txBody>
      </p:sp>
      <p:pic>
        <p:nvPicPr>
          <p:cNvPr id="837" name="Google Shape;83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547689"/>
            <a:ext cx="1174432" cy="1174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2"/>
          <p:cNvSpPr txBox="1"/>
          <p:nvPr>
            <p:ph type="title"/>
          </p:nvPr>
        </p:nvSpPr>
        <p:spPr>
          <a:xfrm>
            <a:off x="2231571" y="547689"/>
            <a:ext cx="14303829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Resources </a:t>
            </a:r>
            <a:r>
              <a:rPr lang="en-US" sz="4400">
                <a:latin typeface="Poppins"/>
                <a:ea typeface="Poppins"/>
                <a:cs typeface="Poppins"/>
                <a:sym typeface="Poppins"/>
              </a:rPr>
              <a:t>(cont'd)</a:t>
            </a:r>
            <a:endParaRPr b="0" sz="4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t/>
            </a:r>
            <a:endParaRPr/>
          </a:p>
        </p:txBody>
      </p:sp>
      <p:sp>
        <p:nvSpPr>
          <p:cNvPr id="843" name="Google Shape;843;p32"/>
          <p:cNvSpPr txBox="1"/>
          <p:nvPr>
            <p:ph idx="1" type="body"/>
          </p:nvPr>
        </p:nvSpPr>
        <p:spPr>
          <a:xfrm>
            <a:off x="762000" y="2214256"/>
            <a:ext cx="17153905" cy="6398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None/>
            </a:pPr>
            <a:r>
              <a:rPr b="1" lang="en-US">
                <a:latin typeface="Poppins Light"/>
                <a:ea typeface="Poppins Light"/>
                <a:cs typeface="Poppins Light"/>
                <a:sym typeface="Poppins Light"/>
              </a:rPr>
              <a:t>New</a:t>
            </a:r>
            <a:r>
              <a:rPr lang="en-US">
                <a:latin typeface="Poppins Light"/>
                <a:ea typeface="Poppins Light"/>
                <a:cs typeface="Poppins Light"/>
                <a:sym typeface="Poppins Light"/>
              </a:rPr>
              <a:t> e-learning on Addressing Online Vaccination Misinformation:</a:t>
            </a:r>
            <a:endParaRPr sz="26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28600" lvl="0" marL="22860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b="1" lang="en-US" sz="2600">
                <a:latin typeface="Poppins Light"/>
                <a:ea typeface="Poppins Light"/>
                <a:cs typeface="Poppins Light"/>
                <a:sym typeface="Poppins Light"/>
              </a:rPr>
              <a:t>This course aims to provide learners with a broad understanding of what online vaccination misinformation is, and what steps can be taken to address it. </a:t>
            </a:r>
            <a:endParaRPr sz="26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228600" lvl="0" marL="22860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It's approximately 4 hours long and organised in 6 modules. It's designed for public health practitioners and risk communication experts at national, regional and local level in the EU/EEA. Recently piloted and now available to all.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2600"/>
              <a:buChar char="•"/>
            </a:pPr>
            <a:r>
              <a:rPr lang="en-US" sz="2600">
                <a:latin typeface="Poppins Light"/>
                <a:ea typeface="Poppins Light"/>
                <a:cs typeface="Poppins Light"/>
                <a:sym typeface="Poppins Light"/>
              </a:rPr>
              <a:t>Enroll here: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None/>
            </a:pPr>
            <a:r>
              <a:rPr lang="en-US" sz="26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3"/>
              </a:rPr>
              <a:t>Announcements' board - New e-learning on Addressing Online Vaccination Misinformation (europa.eu)</a:t>
            </a:r>
            <a:endParaRPr/>
          </a:p>
          <a:p>
            <a:pPr indent="0" lvl="0" marL="0" rtl="0" algn="l">
              <a:lnSpc>
                <a:spcPct val="113999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None/>
            </a:pPr>
            <a:r>
              <a:rPr lang="en-US" sz="26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4"/>
              </a:rPr>
              <a:t>Message Testing: https://www.youtube.com/watch?v=K0_ET_ymrYU&amp;ab_channel=purnatt</a:t>
            </a:r>
            <a:endParaRPr u="sng">
              <a:solidFill>
                <a:schemeClr val="hlink"/>
              </a:solidFill>
              <a:hlinkClick r:id="rId5"/>
            </a:endParaRPr>
          </a:p>
          <a:p>
            <a:pPr indent="0" lvl="0" marL="0" rtl="0" algn="l">
              <a:lnSpc>
                <a:spcPct val="113999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2600"/>
              <a:buNone/>
            </a:pPr>
            <a:r>
              <a:t/>
            </a:r>
            <a:endParaRPr sz="2600"/>
          </a:p>
        </p:txBody>
      </p:sp>
      <p:pic>
        <p:nvPicPr>
          <p:cNvPr id="844" name="Google Shape;844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0" y="547689"/>
            <a:ext cx="1174432" cy="1174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33"/>
          <p:cNvSpPr txBox="1"/>
          <p:nvPr/>
        </p:nvSpPr>
        <p:spPr>
          <a:xfrm>
            <a:off x="3352800" y="3924300"/>
            <a:ext cx="118872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81D5"/>
              </a:buClr>
              <a:buSzPts val="12000"/>
              <a:buFont typeface="Poppins ExtraBold"/>
              <a:buNone/>
            </a:pPr>
            <a:r>
              <a:rPr b="1" lang="en-US" sz="12000">
                <a:solidFill>
                  <a:srgbClr val="0B81D5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Extra slides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4"/>
          <p:cNvSpPr txBox="1"/>
          <p:nvPr/>
        </p:nvSpPr>
        <p:spPr>
          <a:xfrm>
            <a:off x="238216" y="923965"/>
            <a:ext cx="153001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Chatbot - Misinformation conversation game with family &amp; friends</a:t>
            </a:r>
            <a:endParaRPr/>
          </a:p>
        </p:txBody>
      </p:sp>
      <p:sp>
        <p:nvSpPr>
          <p:cNvPr id="855" name="Google Shape;855;p34"/>
          <p:cNvSpPr/>
          <p:nvPr/>
        </p:nvSpPr>
        <p:spPr>
          <a:xfrm>
            <a:off x="7245496" y="9431166"/>
            <a:ext cx="17993" cy="715278"/>
          </a:xfrm>
          <a:custGeom>
            <a:rect b="b" l="l" r="r" t="t"/>
            <a:pathLst>
              <a:path extrusionOk="0" h="476852" w="11995">
                <a:moveTo>
                  <a:pt x="0" y="0"/>
                </a:moveTo>
                <a:lnTo>
                  <a:pt x="0" y="47685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34"/>
          <p:cNvSpPr txBox="1"/>
          <p:nvPr/>
        </p:nvSpPr>
        <p:spPr>
          <a:xfrm>
            <a:off x="9875520" y="2161926"/>
            <a:ext cx="8110863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8ECE"/>
                </a:solidFill>
                <a:latin typeface="Calibri"/>
                <a:ea typeface="Calibri"/>
                <a:cs typeface="Calibri"/>
                <a:sym typeface="Calibri"/>
              </a:rPr>
              <a:t>A project that will help the target audience learn to talk with family and friends, and how to prevent polarization and erosion of relationships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8EC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8ECE"/>
                </a:solidFill>
                <a:latin typeface="Calibri"/>
                <a:ea typeface="Calibri"/>
                <a:cs typeface="Calibri"/>
                <a:sym typeface="Calibri"/>
              </a:rPr>
              <a:t>thereby inoculating them to harmful effects of health misinformation in daily life, to create a supportive environment for health behaviors.</a:t>
            </a:r>
            <a:endParaRPr/>
          </a:p>
        </p:txBody>
      </p:sp>
      <p:pic>
        <p:nvPicPr>
          <p:cNvPr descr="A heated exchange between family members at the dining table.&#10;&#10;Male arguing, finger pointing and general despair of different family members&#10;" id="857" name="Google Shape;85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938" y="2161927"/>
            <a:ext cx="8823956" cy="6512693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34"/>
          <p:cNvSpPr txBox="1"/>
          <p:nvPr/>
        </p:nvSpPr>
        <p:spPr>
          <a:xfrm>
            <a:off x="9875520" y="6423792"/>
            <a:ext cx="7836543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8ECE"/>
                </a:solidFill>
                <a:latin typeface="Calibri"/>
                <a:ea typeface="Calibri"/>
                <a:cs typeface="Calibri"/>
                <a:sym typeface="Calibri"/>
              </a:rPr>
              <a:t>A partnership between:</a:t>
            </a:r>
            <a:endParaRPr/>
          </a:p>
        </p:txBody>
      </p:sp>
      <p:sp>
        <p:nvSpPr>
          <p:cNvPr id="859" name="Google Shape;859;p34"/>
          <p:cNvSpPr/>
          <p:nvPr/>
        </p:nvSpPr>
        <p:spPr>
          <a:xfrm>
            <a:off x="15714740" y="7070576"/>
            <a:ext cx="2381795" cy="160404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8575">
            <a:solidFill>
              <a:srgbClr val="038DC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Health &amp; Innovation</a:t>
            </a:r>
            <a:endParaRPr/>
          </a:p>
        </p:txBody>
      </p:sp>
      <p:sp>
        <p:nvSpPr>
          <p:cNvPr id="860" name="Google Shape;860;p34"/>
          <p:cNvSpPr/>
          <p:nvPr/>
        </p:nvSpPr>
        <p:spPr>
          <a:xfrm>
            <a:off x="12433694" y="7070576"/>
            <a:ext cx="3104667" cy="160404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8575">
            <a:solidFill>
              <a:srgbClr val="038DC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Pharmacovigilance</a:t>
            </a:r>
            <a:endParaRPr/>
          </a:p>
        </p:txBody>
      </p:sp>
      <p:sp>
        <p:nvSpPr>
          <p:cNvPr id="861" name="Google Shape;861;p34"/>
          <p:cNvSpPr/>
          <p:nvPr/>
        </p:nvSpPr>
        <p:spPr>
          <a:xfrm>
            <a:off x="9875521" y="7023958"/>
            <a:ext cx="2381795" cy="165066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8575">
            <a:solidFill>
              <a:srgbClr val="038DC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Epidemic and Pandemic Preparedness and Prevention 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34"/>
          <p:cNvSpPr txBox="1"/>
          <p:nvPr/>
        </p:nvSpPr>
        <p:spPr>
          <a:xfrm>
            <a:off x="1351526" y="339678"/>
            <a:ext cx="153001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inoculation intervention development - The Good Talk!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35"/>
          <p:cNvSpPr/>
          <p:nvPr/>
        </p:nvSpPr>
        <p:spPr>
          <a:xfrm>
            <a:off x="7245496" y="9431166"/>
            <a:ext cx="17993" cy="715278"/>
          </a:xfrm>
          <a:custGeom>
            <a:rect b="b" l="l" r="r" t="t"/>
            <a:pathLst>
              <a:path extrusionOk="0" h="476852" w="11995">
                <a:moveTo>
                  <a:pt x="0" y="0"/>
                </a:moveTo>
                <a:lnTo>
                  <a:pt x="0" y="47685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adNews - the game highlights bias in decision making to build a news organization." id="868" name="Google Shape;868;p3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6694" y="4431431"/>
            <a:ext cx="2991525" cy="37214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alendar&#10;&#10;Description automatically generated" id="869" name="Google Shape;869;p3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2212" y="4431430"/>
            <a:ext cx="4047002" cy="3721493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35"/>
          <p:cNvSpPr txBox="1"/>
          <p:nvPr/>
        </p:nvSpPr>
        <p:spPr>
          <a:xfrm>
            <a:off x="337808" y="2215438"/>
            <a:ext cx="712044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38DCE"/>
                </a:solidFill>
                <a:latin typeface="Calibri"/>
                <a:ea typeface="Calibri"/>
                <a:cs typeface="Calibri"/>
                <a:sym typeface="Calibri"/>
              </a:rPr>
              <a:t>A ready-to-deploy intervention package to raise people’s resilience to health misinformation in daily life</a:t>
            </a:r>
            <a:endParaRPr/>
          </a:p>
        </p:txBody>
      </p:sp>
      <p:sp>
        <p:nvSpPr>
          <p:cNvPr id="871" name="Google Shape;871;p35"/>
          <p:cNvSpPr txBox="1"/>
          <p:nvPr/>
        </p:nvSpPr>
        <p:spPr>
          <a:xfrm>
            <a:off x="8348975" y="4162494"/>
            <a:ext cx="9511256" cy="4339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38DCE"/>
                </a:solidFill>
                <a:latin typeface="Calibri"/>
                <a:ea typeface="Calibri"/>
                <a:cs typeface="Calibri"/>
                <a:sym typeface="Calibri"/>
              </a:rPr>
              <a:t>Package includes</a:t>
            </a:r>
            <a:endParaRPr b="1" sz="3000">
              <a:solidFill>
                <a:srgbClr val="038DC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rgbClr val="038DCE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rgbClr val="038DCE"/>
                </a:solidFill>
                <a:latin typeface="Calibri"/>
                <a:ea typeface="Calibri"/>
                <a:cs typeface="Calibri"/>
                <a:sym typeface="Calibri"/>
              </a:rPr>
              <a:t>Online Game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to be launched for the public (May 2022)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rgbClr val="038DCE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rgbClr val="038DCE"/>
                </a:solidFill>
                <a:latin typeface="Calibri"/>
                <a:ea typeface="Calibri"/>
                <a:cs typeface="Calibri"/>
                <a:sym typeface="Calibri"/>
              </a:rPr>
              <a:t>Low Bandwidth Deployment Package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content, logic, graphic assets that can be adapted, with deployment and adaptation instructions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rgbClr val="038DCE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rgbClr val="038DCE"/>
                </a:solidFill>
                <a:latin typeface="Calibri"/>
                <a:ea typeface="Calibri"/>
                <a:cs typeface="Calibri"/>
                <a:sym typeface="Calibri"/>
              </a:rPr>
              <a:t>Template protocol for how to evaluate the impact of intervention on selected target audience 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can be adapted for context, depending on audience (eg school aged kids, teens) or communication channel </a:t>
            </a:r>
            <a:endParaRPr/>
          </a:p>
        </p:txBody>
      </p:sp>
      <p:sp>
        <p:nvSpPr>
          <p:cNvPr id="872" name="Google Shape;872;p35"/>
          <p:cNvSpPr txBox="1"/>
          <p:nvPr/>
        </p:nvSpPr>
        <p:spPr>
          <a:xfrm>
            <a:off x="8348975" y="2221473"/>
            <a:ext cx="951125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38DCE"/>
                </a:solidFill>
                <a:latin typeface="Calibri"/>
                <a:ea typeface="Calibri"/>
                <a:cs typeface="Calibri"/>
                <a:sym typeface="Calibri"/>
              </a:rPr>
              <a:t>Can be adapted and translated by countries to be used in chatbots, SMS interactive games, on web sites or on messaging apps </a:t>
            </a:r>
            <a:endParaRPr/>
          </a:p>
        </p:txBody>
      </p:sp>
      <p:sp>
        <p:nvSpPr>
          <p:cNvPr id="873" name="Google Shape;873;p35"/>
          <p:cNvSpPr txBox="1"/>
          <p:nvPr/>
        </p:nvSpPr>
        <p:spPr>
          <a:xfrm>
            <a:off x="116068" y="8152922"/>
            <a:ext cx="734219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8ECE"/>
                </a:solidFill>
                <a:latin typeface="Calibri"/>
                <a:ea typeface="Calibri"/>
                <a:cs typeface="Calibri"/>
                <a:sym typeface="Calibri"/>
              </a:rPr>
              <a:t>Collaboration with authors of serious games Go Viral, Harmony Square and Bad News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35"/>
          <p:cNvSpPr txBox="1"/>
          <p:nvPr/>
        </p:nvSpPr>
        <p:spPr>
          <a:xfrm>
            <a:off x="238216" y="923965"/>
            <a:ext cx="153001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Chatbot - Misinformation conversation game with family &amp; friends</a:t>
            </a:r>
            <a:endParaRPr/>
          </a:p>
        </p:txBody>
      </p:sp>
      <p:sp>
        <p:nvSpPr>
          <p:cNvPr id="875" name="Google Shape;875;p35"/>
          <p:cNvSpPr txBox="1"/>
          <p:nvPr/>
        </p:nvSpPr>
        <p:spPr>
          <a:xfrm>
            <a:off x="342123" y="695938"/>
            <a:ext cx="153001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inoculation intervention development - The Good Talk!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36"/>
          <p:cNvSpPr/>
          <p:nvPr/>
        </p:nvSpPr>
        <p:spPr>
          <a:xfrm>
            <a:off x="7245496" y="9431166"/>
            <a:ext cx="17993" cy="715278"/>
          </a:xfrm>
          <a:custGeom>
            <a:rect b="b" l="l" r="r" t="t"/>
            <a:pathLst>
              <a:path extrusionOk="0" h="476852" w="11995">
                <a:moveTo>
                  <a:pt x="0" y="0"/>
                </a:moveTo>
                <a:lnTo>
                  <a:pt x="0" y="47685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1" name="Google Shape;88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146" y="1999604"/>
            <a:ext cx="15523928" cy="694913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36"/>
          <p:cNvSpPr txBox="1"/>
          <p:nvPr/>
        </p:nvSpPr>
        <p:spPr>
          <a:xfrm>
            <a:off x="980422" y="636561"/>
            <a:ext cx="153001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inoculation intervention development - The Good Talk!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7"/>
          <p:cNvSpPr/>
          <p:nvPr/>
        </p:nvSpPr>
        <p:spPr>
          <a:xfrm>
            <a:off x="7245496" y="9431166"/>
            <a:ext cx="17993" cy="715278"/>
          </a:xfrm>
          <a:custGeom>
            <a:rect b="b" l="l" r="r" t="t"/>
            <a:pathLst>
              <a:path extrusionOk="0" h="476852" w="11995">
                <a:moveTo>
                  <a:pt x="0" y="0"/>
                </a:moveTo>
                <a:lnTo>
                  <a:pt x="0" y="47685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37"/>
          <p:cNvSpPr txBox="1"/>
          <p:nvPr/>
        </p:nvSpPr>
        <p:spPr>
          <a:xfrm>
            <a:off x="238216" y="923965"/>
            <a:ext cx="153001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Theoretical approach for game: boosting</a:t>
            </a:r>
            <a:endParaRPr/>
          </a:p>
        </p:txBody>
      </p:sp>
      <p:sp>
        <p:nvSpPr>
          <p:cNvPr id="889" name="Google Shape;889;p37"/>
          <p:cNvSpPr/>
          <p:nvPr/>
        </p:nvSpPr>
        <p:spPr>
          <a:xfrm>
            <a:off x="5788814" y="4652849"/>
            <a:ext cx="2314575" cy="623012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Skills</a:t>
            </a:r>
            <a:endParaRPr/>
          </a:p>
        </p:txBody>
      </p:sp>
      <p:sp>
        <p:nvSpPr>
          <p:cNvPr id="890" name="Google Shape;890;p37"/>
          <p:cNvSpPr/>
          <p:nvPr/>
        </p:nvSpPr>
        <p:spPr>
          <a:xfrm>
            <a:off x="5788814" y="5820100"/>
            <a:ext cx="2314575" cy="651584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Self-efficacy</a:t>
            </a:r>
            <a:endParaRPr/>
          </a:p>
        </p:txBody>
      </p:sp>
      <p:sp>
        <p:nvSpPr>
          <p:cNvPr id="891" name="Google Shape;891;p37"/>
          <p:cNvSpPr/>
          <p:nvPr/>
        </p:nvSpPr>
        <p:spPr>
          <a:xfrm>
            <a:off x="9546428" y="5531528"/>
            <a:ext cx="2314575" cy="1228725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Intention</a:t>
            </a:r>
            <a:endParaRPr/>
          </a:p>
        </p:txBody>
      </p:sp>
      <p:sp>
        <p:nvSpPr>
          <p:cNvPr id="892" name="Google Shape;892;p37"/>
          <p:cNvSpPr/>
          <p:nvPr/>
        </p:nvSpPr>
        <p:spPr>
          <a:xfrm>
            <a:off x="13661232" y="5531528"/>
            <a:ext cx="2314575" cy="1228725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Behavior</a:t>
            </a:r>
            <a:endParaRPr/>
          </a:p>
        </p:txBody>
      </p:sp>
      <p:sp>
        <p:nvSpPr>
          <p:cNvPr id="893" name="Google Shape;893;p37"/>
          <p:cNvSpPr/>
          <p:nvPr/>
        </p:nvSpPr>
        <p:spPr>
          <a:xfrm>
            <a:off x="2331238" y="4652849"/>
            <a:ext cx="2014538" cy="3014663"/>
          </a:xfrm>
          <a:prstGeom prst="rect">
            <a:avLst/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Boosting</a:t>
            </a:r>
            <a:endParaRPr/>
          </a:p>
        </p:txBody>
      </p:sp>
      <p:cxnSp>
        <p:nvCxnSpPr>
          <p:cNvPr id="894" name="Google Shape;894;p37"/>
          <p:cNvCxnSpPr>
            <a:endCxn id="889" idx="1"/>
          </p:cNvCxnSpPr>
          <p:nvPr/>
        </p:nvCxnSpPr>
        <p:spPr>
          <a:xfrm>
            <a:off x="4345814" y="4964355"/>
            <a:ext cx="1443000" cy="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95" name="Google Shape;895;p37"/>
          <p:cNvCxnSpPr>
            <a:stCxn id="893" idx="3"/>
            <a:endCxn id="890" idx="1"/>
          </p:cNvCxnSpPr>
          <p:nvPr/>
        </p:nvCxnSpPr>
        <p:spPr>
          <a:xfrm flipH="1" rot="10800000">
            <a:off x="4345776" y="6145781"/>
            <a:ext cx="1443000" cy="1440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96" name="Google Shape;896;p37"/>
          <p:cNvCxnSpPr>
            <a:endCxn id="891" idx="1"/>
          </p:cNvCxnSpPr>
          <p:nvPr/>
        </p:nvCxnSpPr>
        <p:spPr>
          <a:xfrm flipH="1" rot="10800000">
            <a:off x="8103428" y="6145891"/>
            <a:ext cx="1443000" cy="121020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97" name="Google Shape;897;p37"/>
          <p:cNvCxnSpPr>
            <a:stCxn id="890" idx="3"/>
            <a:endCxn id="891" idx="1"/>
          </p:cNvCxnSpPr>
          <p:nvPr/>
        </p:nvCxnSpPr>
        <p:spPr>
          <a:xfrm>
            <a:off x="8103389" y="6145892"/>
            <a:ext cx="1443000" cy="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98" name="Google Shape;898;p37"/>
          <p:cNvCxnSpPr>
            <a:stCxn id="891" idx="3"/>
            <a:endCxn id="892" idx="1"/>
          </p:cNvCxnSpPr>
          <p:nvPr/>
        </p:nvCxnSpPr>
        <p:spPr>
          <a:xfrm>
            <a:off x="11861003" y="6145891"/>
            <a:ext cx="1800300" cy="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99" name="Google Shape;899;p37"/>
          <p:cNvSpPr/>
          <p:nvPr/>
        </p:nvSpPr>
        <p:spPr>
          <a:xfrm>
            <a:off x="12196763" y="5140127"/>
            <a:ext cx="1128710" cy="782802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Effort</a:t>
            </a:r>
            <a:endParaRPr/>
          </a:p>
        </p:txBody>
      </p:sp>
      <p:sp>
        <p:nvSpPr>
          <p:cNvPr id="900" name="Google Shape;900;p37"/>
          <p:cNvSpPr/>
          <p:nvPr/>
        </p:nvSpPr>
        <p:spPr>
          <a:xfrm>
            <a:off x="5788814" y="7044500"/>
            <a:ext cx="2314575" cy="623012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Attitude</a:t>
            </a:r>
            <a:endParaRPr/>
          </a:p>
        </p:txBody>
      </p:sp>
      <p:cxnSp>
        <p:nvCxnSpPr>
          <p:cNvPr id="901" name="Google Shape;901;p37"/>
          <p:cNvCxnSpPr>
            <a:endCxn id="900" idx="1"/>
          </p:cNvCxnSpPr>
          <p:nvPr/>
        </p:nvCxnSpPr>
        <p:spPr>
          <a:xfrm>
            <a:off x="4345814" y="7356006"/>
            <a:ext cx="1443000" cy="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02" name="Google Shape;902;p37"/>
          <p:cNvCxnSpPr>
            <a:stCxn id="889" idx="3"/>
            <a:endCxn id="891" idx="1"/>
          </p:cNvCxnSpPr>
          <p:nvPr/>
        </p:nvCxnSpPr>
        <p:spPr>
          <a:xfrm>
            <a:off x="8103389" y="4964355"/>
            <a:ext cx="1443000" cy="118140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03" name="Google Shape;903;p37"/>
          <p:cNvSpPr txBox="1"/>
          <p:nvPr/>
        </p:nvSpPr>
        <p:spPr>
          <a:xfrm>
            <a:off x="2559845" y="1965292"/>
            <a:ext cx="1225867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 model: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influence of boosting on behavior</a:t>
            </a:r>
            <a:endParaRPr/>
          </a:p>
        </p:txBody>
      </p:sp>
      <p:sp>
        <p:nvSpPr>
          <p:cNvPr id="904" name="Google Shape;904;p37"/>
          <p:cNvSpPr txBox="1"/>
          <p:nvPr/>
        </p:nvSpPr>
        <p:spPr>
          <a:xfrm>
            <a:off x="1885915" y="695938"/>
            <a:ext cx="153001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inoculation intervention development - The Good Talk!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8"/>
          <p:cNvSpPr/>
          <p:nvPr/>
        </p:nvSpPr>
        <p:spPr>
          <a:xfrm>
            <a:off x="7245496" y="9431166"/>
            <a:ext cx="17993" cy="715278"/>
          </a:xfrm>
          <a:custGeom>
            <a:rect b="b" l="l" r="r" t="t"/>
            <a:pathLst>
              <a:path extrusionOk="0" h="476852" w="11995">
                <a:moveTo>
                  <a:pt x="0" y="0"/>
                </a:moveTo>
                <a:lnTo>
                  <a:pt x="0" y="476852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agram&#10;&#10;Description automatically generated" id="910" name="Google Shape;910;p38"/>
          <p:cNvPicPr preferRelativeResize="0"/>
          <p:nvPr/>
        </p:nvPicPr>
        <p:blipFill rotWithShape="1">
          <a:blip r:embed="rId3">
            <a:alphaModFix/>
          </a:blip>
          <a:srcRect b="1366" l="0" r="0" t="17354"/>
          <a:stretch/>
        </p:blipFill>
        <p:spPr>
          <a:xfrm>
            <a:off x="1617443" y="911441"/>
            <a:ext cx="13920917" cy="8078549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38"/>
          <p:cNvSpPr txBox="1"/>
          <p:nvPr/>
        </p:nvSpPr>
        <p:spPr>
          <a:xfrm>
            <a:off x="1381214" y="176393"/>
            <a:ext cx="153001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inoculation intervention development - The Good Talk!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39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ct val="100000"/>
              <a:buFont typeface="Poppins"/>
              <a:buNone/>
            </a:pPr>
            <a:r>
              <a:rPr lang="en-US" sz="4000">
                <a:latin typeface="Poppins"/>
                <a:ea typeface="Poppins"/>
                <a:cs typeface="Poppins"/>
                <a:sym typeface="Poppins"/>
              </a:rPr>
              <a:t>Infodemic management and support to country level efforts for health systems strengthening, promotion of vaccination demand and uptake of PHSM</a:t>
            </a:r>
            <a:endParaRPr/>
          </a:p>
        </p:txBody>
      </p:sp>
      <p:sp>
        <p:nvSpPr>
          <p:cNvPr id="918" name="Google Shape;918;p39"/>
          <p:cNvSpPr txBox="1"/>
          <p:nvPr>
            <p:ph idx="1" type="body"/>
          </p:nvPr>
        </p:nvSpPr>
        <p:spPr>
          <a:xfrm>
            <a:off x="502278" y="2387365"/>
            <a:ext cx="17266920" cy="2427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500"/>
              <a:buNone/>
            </a:pPr>
            <a:r>
              <a:rPr lang="en-US" sz="2500"/>
              <a:t>From preliminary results of Round 3 National pulse survey on continuity of essential health services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500"/>
              <a:buChar char="•"/>
            </a:pPr>
            <a:r>
              <a:rPr lang="en-US" sz="2500"/>
              <a:t>Community acceptance and affordability are the biggest challenge to scaling up COVID-19 vaccination. Demand side challenges and health workforce challenges most reported bottleneck for COVID-19 vaccination. 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500"/>
              <a:buChar char="•"/>
            </a:pPr>
            <a:r>
              <a:rPr b="1" lang="en-US" sz="2500"/>
              <a:t>Among top 5 investments in countries: technologies and methods to support infodemic management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000"/>
              <a:buNone/>
            </a:pPr>
            <a:r>
              <a:t/>
            </a:r>
            <a:endParaRPr sz="3000"/>
          </a:p>
        </p:txBody>
      </p:sp>
      <p:pic>
        <p:nvPicPr>
          <p:cNvPr descr="A picture containing text&#10;&#10;Description automatically generated" id="919" name="Google Shape;919;p39"/>
          <p:cNvPicPr preferRelativeResize="0"/>
          <p:nvPr/>
        </p:nvPicPr>
        <p:blipFill rotWithShape="1">
          <a:blip r:embed="rId3">
            <a:alphaModFix/>
          </a:blip>
          <a:srcRect b="18431" l="1300" r="0" t="26274"/>
          <a:stretch/>
        </p:blipFill>
        <p:spPr>
          <a:xfrm>
            <a:off x="7322988" y="4523211"/>
            <a:ext cx="10935324" cy="4455513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39"/>
          <p:cNvSpPr txBox="1"/>
          <p:nvPr/>
        </p:nvSpPr>
        <p:spPr>
          <a:xfrm>
            <a:off x="502278" y="5196075"/>
            <a:ext cx="7019472" cy="429184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Diversified set of </a:t>
            </a:r>
            <a:r>
              <a:rPr b="1"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practical</a:t>
            </a: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training packages and backstopping to respond to country needs: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on field infodemiologist tools and simulation exercises at 3</a:t>
            </a:r>
            <a:r>
              <a:rPr baseline="30000"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WHO infodemic manager training (Nov-Dec 2021)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OpenWHO course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ToT, simulation and tabletop exercises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Communties of practice, peer to peer support, twinning, and mentoring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"/>
          <p:cNvSpPr txBox="1"/>
          <p:nvPr>
            <p:ph type="title"/>
          </p:nvPr>
        </p:nvSpPr>
        <p:spPr>
          <a:xfrm>
            <a:off x="2133600" y="547689"/>
            <a:ext cx="144018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551" name="Google Shape;551;p4"/>
          <p:cNvSpPr txBox="1"/>
          <p:nvPr>
            <p:ph idx="1" type="body"/>
          </p:nvPr>
        </p:nvSpPr>
        <p:spPr>
          <a:xfrm>
            <a:off x="762000" y="2019300"/>
            <a:ext cx="15773400" cy="7246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4000"/>
              <a:buNone/>
            </a:pPr>
            <a:r>
              <a:rPr b="1" lang="en-US" sz="4000"/>
              <a:t>Participants will…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600"/>
              <a:buNone/>
            </a:pPr>
            <a:r>
              <a:t/>
            </a:r>
            <a:endParaRPr sz="3600"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600"/>
              <a:buChar char="•"/>
            </a:pPr>
            <a:r>
              <a:rPr lang="en-US" sz="3600"/>
              <a:t>Understand different aspects of the information environment that pose a challenge to health authorities during an infodemic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Clr>
                <a:srgbClr val="292929"/>
              </a:buClr>
              <a:buSzPts val="3600"/>
              <a:buChar char="•"/>
            </a:pPr>
            <a:r>
              <a:rPr lang="en-US" sz="3600"/>
              <a:t>Be able to describe the basic concepts and principles of infodemic management, as they relate to the rapidly changing information environment</a:t>
            </a:r>
            <a:endParaRPr/>
          </a:p>
          <a:p>
            <a:pPr indent="-254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292929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552" name="Google Shape;55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188" y="547689"/>
            <a:ext cx="1166812" cy="1166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40"/>
          <p:cNvSpPr txBox="1"/>
          <p:nvPr/>
        </p:nvSpPr>
        <p:spPr>
          <a:xfrm>
            <a:off x="744695" y="291128"/>
            <a:ext cx="16985252" cy="1445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55700" lIns="111425" spcFirstLastPara="1" rIns="111425" wrap="square" tIns="5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1F63"/>
              </a:buClr>
              <a:buSzPts val="5400"/>
              <a:buFont typeface="Arial"/>
              <a:buNone/>
            </a:pPr>
            <a:r>
              <a:rPr b="1" lang="en-US" sz="5400">
                <a:solidFill>
                  <a:srgbClr val="9E1F63"/>
                </a:solidFill>
                <a:latin typeface="Arial"/>
                <a:ea typeface="Arial"/>
                <a:cs typeface="Arial"/>
                <a:sym typeface="Arial"/>
              </a:rPr>
              <a:t>OPENWHO Infodemic Management 101 course</a:t>
            </a:r>
            <a:endParaRPr b="1" sz="5400">
              <a:solidFill>
                <a:srgbClr val="9E1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40"/>
          <p:cNvSpPr txBox="1"/>
          <p:nvPr/>
        </p:nvSpPr>
        <p:spPr>
          <a:xfrm>
            <a:off x="10784106" y="2932997"/>
            <a:ext cx="6721896" cy="6549492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150" spcFirstLastPara="1" rIns="137150" wrap="square" tIns="68575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Char char="•"/>
            </a:pPr>
            <a:r>
              <a:rPr lang="en-US" sz="36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all audiences, to understand what an infodemic is and how to participate in fighting it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Char char="•"/>
            </a:pPr>
            <a:r>
              <a:rPr lang="en-US" sz="36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Self-paced 3 hours course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Char char="•"/>
            </a:pPr>
            <a:r>
              <a:rPr lang="en-US" sz="36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Experts’ presentations from the previous 2020 and 2021 IM trainings </a:t>
            </a:r>
            <a:endParaRPr sz="12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Char char="•"/>
            </a:pPr>
            <a:r>
              <a:rPr lang="en-US" sz="36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intro, 5 modules and 3 skills labs to be ready to act</a:t>
            </a:r>
            <a:endParaRPr sz="12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Char char="•"/>
            </a:pPr>
            <a:r>
              <a:rPr lang="en-US" sz="36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final quiz for certification</a:t>
            </a:r>
            <a:endParaRPr/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None/>
            </a:pPr>
            <a:r>
              <a:t/>
            </a:r>
            <a:endParaRPr sz="36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40"/>
          <p:cNvSpPr txBox="1"/>
          <p:nvPr/>
        </p:nvSpPr>
        <p:spPr>
          <a:xfrm>
            <a:off x="9814610" y="2932997"/>
            <a:ext cx="87716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👉🏼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9" name="Google Shape;9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0"/>
          <p:cNvSpPr txBox="1"/>
          <p:nvPr/>
        </p:nvSpPr>
        <p:spPr>
          <a:xfrm>
            <a:off x="53438" y="9635339"/>
            <a:ext cx="364869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Comprehensive Training 2022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41"/>
          <p:cNvSpPr txBox="1"/>
          <p:nvPr>
            <p:ph type="title"/>
          </p:nvPr>
        </p:nvSpPr>
        <p:spPr>
          <a:xfrm>
            <a:off x="1378974" y="301105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oppins"/>
              <a:buNone/>
            </a:pPr>
            <a:r>
              <a:rPr lang="en-US" sz="4200"/>
              <a:t>What is the difference between social media use for marketing/PR versus infodemic management to promote vaccine confidence?</a:t>
            </a:r>
            <a:endParaRPr/>
          </a:p>
        </p:txBody>
      </p:sp>
      <p:sp>
        <p:nvSpPr>
          <p:cNvPr id="936" name="Google Shape;936;p41"/>
          <p:cNvSpPr/>
          <p:nvPr/>
        </p:nvSpPr>
        <p:spPr>
          <a:xfrm>
            <a:off x="1592827" y="4793228"/>
            <a:ext cx="10014155" cy="4881713"/>
          </a:xfrm>
          <a:prstGeom prst="roundRect">
            <a:avLst>
              <a:gd fmla="val 16667" name="adj"/>
            </a:avLst>
          </a:prstGeom>
          <a:solidFill>
            <a:schemeClr val="accent1">
              <a:alpha val="40000"/>
            </a:scheme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41"/>
          <p:cNvSpPr/>
          <p:nvPr/>
        </p:nvSpPr>
        <p:spPr>
          <a:xfrm>
            <a:off x="6563033" y="4793228"/>
            <a:ext cx="10589342" cy="4881713"/>
          </a:xfrm>
          <a:prstGeom prst="roundRect">
            <a:avLst>
              <a:gd fmla="val 16667" name="adj"/>
            </a:avLst>
          </a:prstGeom>
          <a:solidFill>
            <a:schemeClr val="accent4">
              <a:alpha val="40000"/>
            </a:schemeClr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41"/>
          <p:cNvSpPr txBox="1"/>
          <p:nvPr/>
        </p:nvSpPr>
        <p:spPr>
          <a:xfrm>
            <a:off x="2595716" y="2646402"/>
            <a:ext cx="5397911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Social Media for PR/Marketing</a:t>
            </a:r>
            <a:endParaRPr/>
          </a:p>
        </p:txBody>
      </p:sp>
      <p:sp>
        <p:nvSpPr>
          <p:cNvPr id="939" name="Google Shape;939;p41"/>
          <p:cNvSpPr txBox="1"/>
          <p:nvPr/>
        </p:nvSpPr>
        <p:spPr>
          <a:xfrm>
            <a:off x="11230897" y="2631653"/>
            <a:ext cx="6172202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Social Media for Infodemic Management</a:t>
            </a:r>
            <a:endParaRPr/>
          </a:p>
        </p:txBody>
      </p:sp>
      <p:sp>
        <p:nvSpPr>
          <p:cNvPr id="940" name="Google Shape;940;p41"/>
          <p:cNvSpPr txBox="1"/>
          <p:nvPr/>
        </p:nvSpPr>
        <p:spPr>
          <a:xfrm>
            <a:off x="265471" y="3332204"/>
            <a:ext cx="1976285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</a:t>
            </a:r>
            <a:endParaRPr/>
          </a:p>
        </p:txBody>
      </p:sp>
      <p:sp>
        <p:nvSpPr>
          <p:cNvPr id="941" name="Google Shape;941;p41"/>
          <p:cNvSpPr txBox="1"/>
          <p:nvPr/>
        </p:nvSpPr>
        <p:spPr>
          <a:xfrm>
            <a:off x="2595717" y="3287960"/>
            <a:ext cx="5279922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Use social media unilaterally to </a:t>
            </a:r>
            <a:r>
              <a:rPr b="1" lang="en-US" sz="2100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raise awareness and engagement </a:t>
            </a:r>
            <a:r>
              <a:rPr lang="en-US" sz="2100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about vaccine topics to promote vaccine confidence</a:t>
            </a:r>
            <a:endParaRPr/>
          </a:p>
        </p:txBody>
      </p:sp>
      <p:sp>
        <p:nvSpPr>
          <p:cNvPr id="942" name="Google Shape;942;p41"/>
          <p:cNvSpPr txBox="1"/>
          <p:nvPr/>
        </p:nvSpPr>
        <p:spPr>
          <a:xfrm>
            <a:off x="11164529" y="3287960"/>
            <a:ext cx="5987846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Use social media to </a:t>
            </a:r>
            <a:r>
              <a:rPr b="1" lang="en-US" sz="21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listen, understand and respond </a:t>
            </a:r>
            <a:r>
              <a:rPr lang="en-US" sz="21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to questions, concerns, information voids and mis/disinformation that affect vaccine confidence</a:t>
            </a:r>
            <a:endParaRPr/>
          </a:p>
        </p:txBody>
      </p:sp>
      <p:sp>
        <p:nvSpPr>
          <p:cNvPr id="943" name="Google Shape;943;p41"/>
          <p:cNvSpPr txBox="1"/>
          <p:nvPr/>
        </p:nvSpPr>
        <p:spPr>
          <a:xfrm>
            <a:off x="8583562" y="4072790"/>
            <a:ext cx="1976285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700">
                <a:solidFill>
                  <a:srgbClr val="AFCD6D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endParaRPr/>
          </a:p>
        </p:txBody>
      </p:sp>
      <p:sp>
        <p:nvSpPr>
          <p:cNvPr id="944" name="Google Shape;944;p41"/>
          <p:cNvSpPr txBox="1"/>
          <p:nvPr/>
        </p:nvSpPr>
        <p:spPr>
          <a:xfrm rot="-5400000">
            <a:off x="-129517" y="6438170"/>
            <a:ext cx="1976285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Attributes:</a:t>
            </a:r>
            <a:endParaRPr/>
          </a:p>
        </p:txBody>
      </p:sp>
      <p:sp>
        <p:nvSpPr>
          <p:cNvPr id="945" name="Google Shape;945;p41"/>
          <p:cNvSpPr txBox="1"/>
          <p:nvPr/>
        </p:nvSpPr>
        <p:spPr>
          <a:xfrm>
            <a:off x="1880417" y="8332124"/>
            <a:ext cx="455725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Metrics include CTR, impressions, reach, and engagement of individual post/ads</a:t>
            </a:r>
            <a:endParaRPr/>
          </a:p>
        </p:txBody>
      </p:sp>
      <p:sp>
        <p:nvSpPr>
          <p:cNvPr id="946" name="Google Shape;946;p41"/>
          <p:cNvSpPr txBox="1"/>
          <p:nvPr/>
        </p:nvSpPr>
        <p:spPr>
          <a:xfrm>
            <a:off x="11857702" y="8476643"/>
            <a:ext cx="477848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Metrics include scale, directionality, frequency and repetition of common narratives</a:t>
            </a:r>
            <a:endParaRPr/>
          </a:p>
        </p:txBody>
      </p:sp>
      <p:sp>
        <p:nvSpPr>
          <p:cNvPr id="947" name="Google Shape;947;p41"/>
          <p:cNvSpPr txBox="1"/>
          <p:nvPr/>
        </p:nvSpPr>
        <p:spPr>
          <a:xfrm>
            <a:off x="6872744" y="8457545"/>
            <a:ext cx="445401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developed and tested via A/B testing or other testing</a:t>
            </a:r>
            <a:endParaRPr/>
          </a:p>
        </p:txBody>
      </p:sp>
      <p:sp>
        <p:nvSpPr>
          <p:cNvPr id="948" name="Google Shape;948;p41"/>
          <p:cNvSpPr txBox="1"/>
          <p:nvPr/>
        </p:nvSpPr>
        <p:spPr>
          <a:xfrm>
            <a:off x="6843248" y="7558018"/>
            <a:ext cx="451300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Messages developed for multiple formats, audiences and channels</a:t>
            </a:r>
            <a:endParaRPr/>
          </a:p>
        </p:txBody>
      </p:sp>
      <p:sp>
        <p:nvSpPr>
          <p:cNvPr id="949" name="Google Shape;949;p41"/>
          <p:cNvSpPr txBox="1"/>
          <p:nvPr/>
        </p:nvSpPr>
        <p:spPr>
          <a:xfrm>
            <a:off x="11857703" y="4971355"/>
            <a:ext cx="5014451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dynamic and adaptable content developed and posted in response to specific infodemic insights, usually on a rapid timeframe</a:t>
            </a:r>
            <a:endParaRPr/>
          </a:p>
        </p:txBody>
      </p:sp>
      <p:sp>
        <p:nvSpPr>
          <p:cNvPr id="950" name="Google Shape;950;p41"/>
          <p:cNvSpPr txBox="1"/>
          <p:nvPr/>
        </p:nvSpPr>
        <p:spPr>
          <a:xfrm>
            <a:off x="1932035" y="4925031"/>
            <a:ext cx="4454012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more pre-planned content developed and posted according to an editorial calendar</a:t>
            </a:r>
            <a:endParaRPr/>
          </a:p>
        </p:txBody>
      </p:sp>
      <p:sp>
        <p:nvSpPr>
          <p:cNvPr id="951" name="Google Shape;951;p41"/>
          <p:cNvSpPr txBox="1"/>
          <p:nvPr/>
        </p:nvSpPr>
        <p:spPr>
          <a:xfrm>
            <a:off x="1932035" y="6924305"/>
            <a:ext cx="4454012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to action may be more narrow and trackable (e.g. “Read this article on childhood vaccine schedules”)</a:t>
            </a:r>
            <a:endParaRPr/>
          </a:p>
        </p:txBody>
      </p:sp>
      <p:sp>
        <p:nvSpPr>
          <p:cNvPr id="952" name="Google Shape;952;p41"/>
          <p:cNvSpPr txBox="1"/>
          <p:nvPr/>
        </p:nvSpPr>
        <p:spPr>
          <a:xfrm>
            <a:off x="11813457" y="7386872"/>
            <a:ext cx="5132439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to action may be broader and harder to track (e.g. “Talk to your OB-GYN about fertility questions you may have.”)</a:t>
            </a:r>
            <a:endParaRPr/>
          </a:p>
        </p:txBody>
      </p:sp>
      <p:sp>
        <p:nvSpPr>
          <p:cNvPr id="953" name="Google Shape;953;p41"/>
          <p:cNvSpPr txBox="1"/>
          <p:nvPr/>
        </p:nvSpPr>
        <p:spPr>
          <a:xfrm>
            <a:off x="6843248" y="6405274"/>
            <a:ext cx="4763733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developed based on socio-behavioral insights, communications research and best practice</a:t>
            </a:r>
            <a:endParaRPr/>
          </a:p>
        </p:txBody>
      </p:sp>
      <p:sp>
        <p:nvSpPr>
          <p:cNvPr id="954" name="Google Shape;954;p41"/>
          <p:cNvSpPr txBox="1"/>
          <p:nvPr/>
        </p:nvSpPr>
        <p:spPr>
          <a:xfrm>
            <a:off x="1932035" y="6019060"/>
            <a:ext cx="445401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media channels primarily used to push out content</a:t>
            </a:r>
            <a:endParaRPr/>
          </a:p>
        </p:txBody>
      </p:sp>
      <p:sp>
        <p:nvSpPr>
          <p:cNvPr id="955" name="Google Shape;955;p41"/>
          <p:cNvSpPr txBox="1"/>
          <p:nvPr/>
        </p:nvSpPr>
        <p:spPr>
          <a:xfrm>
            <a:off x="11857701" y="6331583"/>
            <a:ext cx="5132439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media channels used both for data collection and for deploying  infodemic interventions</a:t>
            </a:r>
            <a:endParaRPr/>
          </a:p>
        </p:txBody>
      </p:sp>
      <p:sp>
        <p:nvSpPr>
          <p:cNvPr id="956" name="Google Shape;956;p41"/>
          <p:cNvSpPr txBox="1"/>
          <p:nvPr/>
        </p:nvSpPr>
        <p:spPr>
          <a:xfrm>
            <a:off x="6843247" y="5204033"/>
            <a:ext cx="4889099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content aligned with overall communication and vaccine confidence strategy</a:t>
            </a:r>
            <a:endParaRPr/>
          </a:p>
        </p:txBody>
      </p:sp>
      <p:sp>
        <p:nvSpPr>
          <p:cNvPr id="957" name="Google Shape;957;p41"/>
          <p:cNvSpPr txBox="1"/>
          <p:nvPr/>
        </p:nvSpPr>
        <p:spPr>
          <a:xfrm>
            <a:off x="320633" y="9665028"/>
            <a:ext cx="41088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Comprehensive Training 2022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42"/>
          <p:cNvSpPr txBox="1"/>
          <p:nvPr>
            <p:ph type="title"/>
          </p:nvPr>
        </p:nvSpPr>
        <p:spPr>
          <a:xfrm>
            <a:off x="730827" y="247576"/>
            <a:ext cx="15773400" cy="122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oppins"/>
              <a:buNone/>
            </a:pPr>
            <a:r>
              <a:rPr b="1" lang="en-US" sz="3600"/>
              <a:t>Africa Infodemic Response Alliance (AIRA) is a unique partnership that helps coordinate and amplify fact-checking efforts in the region</a:t>
            </a:r>
            <a:endParaRPr/>
          </a:p>
        </p:txBody>
      </p:sp>
      <p:sp>
        <p:nvSpPr>
          <p:cNvPr id="964" name="Google Shape;964;p42"/>
          <p:cNvSpPr txBox="1"/>
          <p:nvPr>
            <p:ph idx="1" type="body"/>
          </p:nvPr>
        </p:nvSpPr>
        <p:spPr>
          <a:xfrm>
            <a:off x="877011" y="2897528"/>
            <a:ext cx="10149579" cy="6556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  <a:p>
            <a:pPr indent="-428625" lvl="0" marL="4286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Partnership between factcheckers, health authorities, WHO, media and journalists to rapidly use evidence-based methods to respond to questions, concerns, and misinformation in the African region</a:t>
            </a:r>
            <a:endParaRPr sz="2400"/>
          </a:p>
          <a:p>
            <a:pPr indent="-276225" lvl="0" marL="4286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428625" lvl="0" marL="4286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WHO African Regional Office is the secretariat</a:t>
            </a:r>
            <a:endParaRPr sz="2400"/>
          </a:p>
          <a:p>
            <a:pPr indent="-276225" lvl="0" marL="4286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  <a:p>
            <a:pPr indent="-428625" lvl="0" marL="4286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</a:pPr>
            <a:r>
              <a:rPr lang="en-US" sz="2400">
                <a:solidFill>
                  <a:srgbClr val="3F3F3F"/>
                </a:solidFill>
              </a:rPr>
              <a:t>AIRA’s various activities include:</a:t>
            </a:r>
            <a:endParaRPr sz="2400">
              <a:solidFill>
                <a:srgbClr val="3F3F3F"/>
              </a:solidFill>
            </a:endParaRPr>
          </a:p>
          <a:p>
            <a:pPr indent="-428625" lvl="1" marL="1114425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Viral Facts: social media content initiative to make high visual, engaging, and shareable health information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8625" lvl="1" marL="1114425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Weekly social listening reports focused on region-level insights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8625" lvl="1" marL="1114425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Targeted campaigns for building vaccine confidence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6225" lvl="0" marL="4286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3F3F3F"/>
              </a:solidFill>
            </a:endParaRPr>
          </a:p>
        </p:txBody>
      </p:sp>
      <p:grpSp>
        <p:nvGrpSpPr>
          <p:cNvPr id="965" name="Google Shape;965;p42"/>
          <p:cNvGrpSpPr/>
          <p:nvPr/>
        </p:nvGrpSpPr>
        <p:grpSpPr>
          <a:xfrm>
            <a:off x="877010" y="1642382"/>
            <a:ext cx="14324891" cy="415019"/>
            <a:chOff x="975900" y="767999"/>
            <a:chExt cx="5930397" cy="56328"/>
          </a:xfrm>
        </p:grpSpPr>
        <p:cxnSp>
          <p:nvCxnSpPr>
            <p:cNvPr id="966" name="Google Shape;966;p42"/>
            <p:cNvCxnSpPr/>
            <p:nvPr/>
          </p:nvCxnSpPr>
          <p:spPr>
            <a:xfrm>
              <a:off x="975900" y="767999"/>
              <a:ext cx="5930397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67" name="Google Shape;967;p42"/>
            <p:cNvCxnSpPr/>
            <p:nvPr/>
          </p:nvCxnSpPr>
          <p:spPr>
            <a:xfrm>
              <a:off x="975900" y="824327"/>
              <a:ext cx="2533524" cy="0"/>
            </a:xfrm>
            <a:prstGeom prst="straightConnector1">
              <a:avLst/>
            </a:prstGeom>
            <a:noFill/>
            <a:ln cap="flat" cmpd="sng" w="1143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968" name="Google Shape;96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0304" y="3012141"/>
            <a:ext cx="5688107" cy="6112926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42"/>
          <p:cNvSpPr txBox="1"/>
          <p:nvPr/>
        </p:nvSpPr>
        <p:spPr>
          <a:xfrm>
            <a:off x="409698" y="9694717"/>
            <a:ext cx="41088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Comprehensive Training 2022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3"/>
          <p:cNvSpPr txBox="1"/>
          <p:nvPr>
            <p:ph type="title"/>
          </p:nvPr>
        </p:nvSpPr>
        <p:spPr>
          <a:xfrm>
            <a:off x="730827" y="247576"/>
            <a:ext cx="15773400" cy="122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oppins"/>
              <a:buNone/>
            </a:pPr>
            <a:r>
              <a:rPr b="1" lang="en-US" sz="3600"/>
              <a:t>A survey was administered in late 2020 to understand the landscape of factchecking organizations working on health misinformation</a:t>
            </a:r>
            <a:endParaRPr/>
          </a:p>
        </p:txBody>
      </p:sp>
      <p:sp>
        <p:nvSpPr>
          <p:cNvPr id="976" name="Google Shape;976;p43"/>
          <p:cNvSpPr txBox="1"/>
          <p:nvPr>
            <p:ph idx="1" type="body"/>
          </p:nvPr>
        </p:nvSpPr>
        <p:spPr>
          <a:xfrm>
            <a:off x="877010" y="2897528"/>
            <a:ext cx="12267491" cy="6556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b="1" lang="en-US" sz="2400">
                <a:solidFill>
                  <a:srgbClr val="3F3F3F"/>
                </a:solidFill>
              </a:rPr>
              <a:t>Main objectives were to:</a:t>
            </a:r>
            <a:endParaRPr b="1" sz="2400">
              <a:solidFill>
                <a:srgbClr val="3F3F3F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AutoNum type="arabicPeriod"/>
            </a:pPr>
            <a:r>
              <a:rPr lang="en-US" sz="2400">
                <a:solidFill>
                  <a:srgbClr val="3F3F3F"/>
                </a:solidFill>
              </a:rPr>
              <a:t>Identify organizations managing COVID-19 infodemic and understand their current process of factchecking health information, including facilitators and barriers</a:t>
            </a:r>
            <a:endParaRPr sz="2400">
              <a:solidFill>
                <a:srgbClr val="3F3F3F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AutoNum type="arabicPeriod"/>
            </a:pPr>
            <a:r>
              <a:rPr lang="en-US" sz="2400">
                <a:solidFill>
                  <a:srgbClr val="3F3F3F"/>
                </a:solidFill>
              </a:rPr>
              <a:t>Assess the needs and potential for factcheckers to collaborate with health authorities and other public health stakeholders</a:t>
            </a:r>
            <a:endParaRPr sz="2400">
              <a:solidFill>
                <a:srgbClr val="3F3F3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1" lang="en-US"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Methods overview</a:t>
            </a:r>
            <a:endParaRPr b="1"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8625" lvl="0" marL="42862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Survey </a:t>
            </a:r>
            <a:r>
              <a:rPr lang="en-US" sz="2400">
                <a:solidFill>
                  <a:srgbClr val="595959"/>
                </a:solidFill>
              </a:rPr>
              <a:t>consisting of multiple choice and open-ended questions</a:t>
            </a:r>
            <a:r>
              <a:rPr lang="en-US"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was developed by WHO and US CDC with feedback from misinformation experts</a:t>
            </a:r>
            <a:endParaRPr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8625" lvl="0" marL="42862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Distributed to COVID-19 Factcheckers in Ryerson University’s COVID-19 factchecking database and to members of the International Fact-checking Network (IFCN) listserv</a:t>
            </a:r>
            <a:endParaRPr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grpSp>
        <p:nvGrpSpPr>
          <p:cNvPr id="977" name="Google Shape;977;p43"/>
          <p:cNvGrpSpPr/>
          <p:nvPr/>
        </p:nvGrpSpPr>
        <p:grpSpPr>
          <a:xfrm>
            <a:off x="877010" y="1642382"/>
            <a:ext cx="14324891" cy="415019"/>
            <a:chOff x="975900" y="767999"/>
            <a:chExt cx="5930397" cy="56328"/>
          </a:xfrm>
        </p:grpSpPr>
        <p:cxnSp>
          <p:nvCxnSpPr>
            <p:cNvPr id="978" name="Google Shape;978;p43"/>
            <p:cNvCxnSpPr/>
            <p:nvPr/>
          </p:nvCxnSpPr>
          <p:spPr>
            <a:xfrm>
              <a:off x="975900" y="767999"/>
              <a:ext cx="5930397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79" name="Google Shape;979;p43"/>
            <p:cNvCxnSpPr/>
            <p:nvPr/>
          </p:nvCxnSpPr>
          <p:spPr>
            <a:xfrm>
              <a:off x="975900" y="824327"/>
              <a:ext cx="2533524" cy="0"/>
            </a:xfrm>
            <a:prstGeom prst="straightConnector1">
              <a:avLst/>
            </a:prstGeom>
            <a:noFill/>
            <a:ln cap="flat" cmpd="sng" w="1143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descr="A picture containing text&#10;&#10;Description automatically generated" id="980" name="Google Shape;98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38514" y="5935646"/>
            <a:ext cx="3624944" cy="3624944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43"/>
          <p:cNvSpPr txBox="1"/>
          <p:nvPr/>
        </p:nvSpPr>
        <p:spPr>
          <a:xfrm>
            <a:off x="16295915" y="9728035"/>
            <a:ext cx="2155373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WHO / Sam Bradd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43"/>
          <p:cNvSpPr txBox="1"/>
          <p:nvPr/>
        </p:nvSpPr>
        <p:spPr>
          <a:xfrm>
            <a:off x="320633" y="9635340"/>
            <a:ext cx="41088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Comprehensive Training 2022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4"/>
          <p:cNvSpPr/>
          <p:nvPr/>
        </p:nvSpPr>
        <p:spPr>
          <a:xfrm>
            <a:off x="12365147" y="2424411"/>
            <a:ext cx="5606877" cy="7303398"/>
          </a:xfrm>
          <a:prstGeom prst="rect">
            <a:avLst/>
          </a:prstGeom>
          <a:solidFill>
            <a:srgbClr val="D9D9D9">
              <a:alpha val="49803"/>
            </a:srgbClr>
          </a:solidFill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arth globe Africa and Europe" id="989" name="Google Shape;98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37111" y="4828354"/>
            <a:ext cx="1419812" cy="1419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 with pin" id="990" name="Google Shape;99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5145" y="743980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stomer review" id="991" name="Google Shape;99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33820" y="3208092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44"/>
          <p:cNvSpPr txBox="1"/>
          <p:nvPr>
            <p:ph type="title"/>
          </p:nvPr>
        </p:nvSpPr>
        <p:spPr>
          <a:xfrm>
            <a:off x="1257300" y="547688"/>
            <a:ext cx="15811500" cy="1453898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oppins"/>
              <a:buNone/>
            </a:pPr>
            <a:r>
              <a:rPr lang="en-US" sz="4200"/>
              <a:t>Fact-checking organizations that responded to the survey:</a:t>
            </a:r>
            <a:br>
              <a:rPr lang="en-US" sz="4200"/>
            </a:br>
            <a:r>
              <a:rPr lang="en-US" sz="4200"/>
              <a:t>a snapshot</a:t>
            </a:r>
            <a:endParaRPr/>
          </a:p>
        </p:txBody>
      </p:sp>
      <p:sp>
        <p:nvSpPr>
          <p:cNvPr id="993" name="Google Shape;993;p44"/>
          <p:cNvSpPr/>
          <p:nvPr/>
        </p:nvSpPr>
        <p:spPr>
          <a:xfrm>
            <a:off x="14598629" y="2644697"/>
            <a:ext cx="880424" cy="903584"/>
          </a:xfrm>
          <a:prstGeom prst="ellipse">
            <a:avLst/>
          </a:prstGeom>
          <a:solidFill>
            <a:srgbClr val="3A3838"/>
          </a:solidFill>
          <a:ln cap="flat" cmpd="sng" w="12700">
            <a:solidFill>
              <a:srgbClr val="3A383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91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94" name="Google Shape;994;p44"/>
          <p:cNvSpPr/>
          <p:nvPr/>
        </p:nvSpPr>
        <p:spPr>
          <a:xfrm>
            <a:off x="14075073" y="7241042"/>
            <a:ext cx="907893" cy="903584"/>
          </a:xfrm>
          <a:prstGeom prst="ellipse">
            <a:avLst/>
          </a:prstGeom>
          <a:solidFill>
            <a:srgbClr val="3A3838"/>
          </a:solidFill>
          <a:ln cap="flat" cmpd="sng" w="12700">
            <a:solidFill>
              <a:srgbClr val="3A383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48</a:t>
            </a:r>
            <a:endParaRPr/>
          </a:p>
        </p:txBody>
      </p:sp>
      <p:sp>
        <p:nvSpPr>
          <p:cNvPr id="995" name="Google Shape;995;p44"/>
          <p:cNvSpPr/>
          <p:nvPr/>
        </p:nvSpPr>
        <p:spPr>
          <a:xfrm>
            <a:off x="16853906" y="4511427"/>
            <a:ext cx="925170" cy="852387"/>
          </a:xfrm>
          <a:prstGeom prst="ellipse">
            <a:avLst/>
          </a:prstGeom>
          <a:solidFill>
            <a:srgbClr val="3A3838"/>
          </a:solidFill>
          <a:ln cap="flat" cmpd="sng" w="12700">
            <a:solidFill>
              <a:srgbClr val="3A383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96" name="Google Shape;996;p44"/>
          <p:cNvSpPr txBox="1"/>
          <p:nvPr/>
        </p:nvSpPr>
        <p:spPr>
          <a:xfrm>
            <a:off x="12900725" y="4625089"/>
            <a:ext cx="2578761" cy="461665"/>
          </a:xfrm>
          <a:prstGeom prst="rect">
            <a:avLst/>
          </a:prstGeom>
          <a:solidFill>
            <a:srgbClr val="3A3838"/>
          </a:solidFill>
          <a:ln cap="flat" cmpd="sng" w="9525">
            <a:solidFill>
              <a:srgbClr val="3A38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Organizations</a:t>
            </a:r>
            <a:r>
              <a:rPr b="1"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97" name="Google Shape;997;p44"/>
          <p:cNvSpPr txBox="1"/>
          <p:nvPr/>
        </p:nvSpPr>
        <p:spPr>
          <a:xfrm>
            <a:off x="12632683" y="8754040"/>
            <a:ext cx="1965062" cy="461665"/>
          </a:xfrm>
          <a:prstGeom prst="rect">
            <a:avLst/>
          </a:prstGeom>
          <a:solidFill>
            <a:srgbClr val="3A3838"/>
          </a:solidFill>
          <a:ln cap="flat" cmpd="sng" w="9525">
            <a:solidFill>
              <a:srgbClr val="3A38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Countries</a:t>
            </a:r>
            <a:endParaRPr/>
          </a:p>
        </p:txBody>
      </p:sp>
      <p:sp>
        <p:nvSpPr>
          <p:cNvPr id="998" name="Google Shape;998;p44"/>
          <p:cNvSpPr txBox="1"/>
          <p:nvPr/>
        </p:nvSpPr>
        <p:spPr>
          <a:xfrm>
            <a:off x="15471954" y="6248165"/>
            <a:ext cx="2277123" cy="461665"/>
          </a:xfrm>
          <a:prstGeom prst="rect">
            <a:avLst/>
          </a:prstGeom>
          <a:solidFill>
            <a:srgbClr val="3A3838"/>
          </a:solidFill>
          <a:ln cap="flat" cmpd="sng" w="9525">
            <a:solidFill>
              <a:srgbClr val="3A38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WHO Regions</a:t>
            </a:r>
            <a:endParaRPr/>
          </a:p>
        </p:txBody>
      </p:sp>
      <p:pic>
        <p:nvPicPr>
          <p:cNvPr descr="Map&#10;&#10;Description automatically generated" id="999" name="Google Shape;999;p44"/>
          <p:cNvPicPr preferRelativeResize="0"/>
          <p:nvPr/>
        </p:nvPicPr>
        <p:blipFill rotWithShape="1">
          <a:blip r:embed="rId6">
            <a:alphaModFix/>
          </a:blip>
          <a:srcRect b="2381" l="15402" r="16315" t="2248"/>
          <a:stretch/>
        </p:blipFill>
        <p:spPr>
          <a:xfrm>
            <a:off x="1597013" y="2438173"/>
            <a:ext cx="10669979" cy="75645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1000" name="Google Shape;1000;p44"/>
          <p:cNvPicPr preferRelativeResize="0"/>
          <p:nvPr/>
        </p:nvPicPr>
        <p:blipFill rotWithShape="1">
          <a:blip r:embed="rId7">
            <a:alphaModFix/>
          </a:blip>
          <a:srcRect b="76797" l="79364" r="4632" t="0"/>
          <a:stretch/>
        </p:blipFill>
        <p:spPr>
          <a:xfrm>
            <a:off x="322506" y="6949858"/>
            <a:ext cx="3586872" cy="2388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44"/>
          <p:cNvSpPr txBox="1"/>
          <p:nvPr/>
        </p:nvSpPr>
        <p:spPr>
          <a:xfrm>
            <a:off x="6900419" y="9742608"/>
            <a:ext cx="769111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*no respondents from WHO Eastern Mediterranean Region</a:t>
            </a:r>
            <a:endParaRPr/>
          </a:p>
        </p:txBody>
      </p:sp>
      <p:sp>
        <p:nvSpPr>
          <p:cNvPr id="1002" name="Google Shape;1002;p44"/>
          <p:cNvSpPr txBox="1"/>
          <p:nvPr/>
        </p:nvSpPr>
        <p:spPr>
          <a:xfrm>
            <a:off x="320633" y="9635340"/>
            <a:ext cx="41088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Comprehensive Training 2022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45"/>
          <p:cNvSpPr txBox="1"/>
          <p:nvPr/>
        </p:nvSpPr>
        <p:spPr>
          <a:xfrm>
            <a:off x="889908" y="2723290"/>
            <a:ext cx="10311492" cy="5401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types of challenges were reported: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Noto Sans Symbols"/>
              <a:buChar char="▪"/>
            </a:pPr>
            <a:r>
              <a:rPr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Rapidly changing data and evidence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▪"/>
            </a:pPr>
            <a:r>
              <a:rPr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Lack of collaborators in health fields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▪"/>
            </a:pPr>
            <a:r>
              <a:rPr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Lack of access to public data or credible resources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▪"/>
            </a:pPr>
            <a:r>
              <a:rPr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Lack of visibility by health authorities e.g., health authorities do not answer questions publicly 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▪"/>
            </a:pPr>
            <a:r>
              <a:rPr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Misleading information spread by official figures and leaders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▪"/>
            </a:pPr>
            <a:r>
              <a:rPr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Unstable funding</a:t>
            </a:r>
            <a:endParaRPr sz="3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45"/>
          <p:cNvSpPr txBox="1"/>
          <p:nvPr>
            <p:ph type="title"/>
          </p:nvPr>
        </p:nvSpPr>
        <p:spPr>
          <a:xfrm>
            <a:off x="730827" y="247576"/>
            <a:ext cx="15773400" cy="122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</a:pPr>
            <a:r>
              <a:rPr b="1" lang="en-US" sz="3600"/>
              <a:t>Many organizations reported challenges in fact-checking health misinformation </a:t>
            </a:r>
            <a:endParaRPr/>
          </a:p>
        </p:txBody>
      </p:sp>
      <p:grpSp>
        <p:nvGrpSpPr>
          <p:cNvPr id="1010" name="Google Shape;1010;p45"/>
          <p:cNvGrpSpPr/>
          <p:nvPr/>
        </p:nvGrpSpPr>
        <p:grpSpPr>
          <a:xfrm>
            <a:off x="877010" y="1642382"/>
            <a:ext cx="14324891" cy="415019"/>
            <a:chOff x="975900" y="767999"/>
            <a:chExt cx="5930397" cy="56328"/>
          </a:xfrm>
        </p:grpSpPr>
        <p:cxnSp>
          <p:nvCxnSpPr>
            <p:cNvPr id="1011" name="Google Shape;1011;p45"/>
            <p:cNvCxnSpPr/>
            <p:nvPr/>
          </p:nvCxnSpPr>
          <p:spPr>
            <a:xfrm>
              <a:off x="975900" y="767999"/>
              <a:ext cx="5930397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12" name="Google Shape;1012;p45"/>
            <p:cNvCxnSpPr/>
            <p:nvPr/>
          </p:nvCxnSpPr>
          <p:spPr>
            <a:xfrm>
              <a:off x="975900" y="824327"/>
              <a:ext cx="2533524" cy="0"/>
            </a:xfrm>
            <a:prstGeom prst="straightConnector1">
              <a:avLst/>
            </a:prstGeom>
            <a:noFill/>
            <a:ln cap="flat" cmpd="sng" w="1143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013" name="Google Shape;1013;p45"/>
          <p:cNvSpPr txBox="1"/>
          <p:nvPr/>
        </p:nvSpPr>
        <p:spPr>
          <a:xfrm>
            <a:off x="12115800" y="4049486"/>
            <a:ext cx="5778315" cy="1088573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Does your organization work with health professionals?</a:t>
            </a:r>
            <a:endParaRPr/>
          </a:p>
        </p:txBody>
      </p:sp>
      <p:pic>
        <p:nvPicPr>
          <p:cNvPr descr="Chart, pie chart&#10;&#10;Description automatically generated" id="1014" name="Google Shape;1014;p45"/>
          <p:cNvPicPr preferRelativeResize="0"/>
          <p:nvPr/>
        </p:nvPicPr>
        <p:blipFill rotWithShape="1">
          <a:blip r:embed="rId3">
            <a:alphaModFix/>
          </a:blip>
          <a:srcRect b="0" l="26315" r="26053" t="6837"/>
          <a:stretch/>
        </p:blipFill>
        <p:spPr>
          <a:xfrm>
            <a:off x="12768941" y="5470072"/>
            <a:ext cx="4607378" cy="424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45"/>
          <p:cNvSpPr txBox="1"/>
          <p:nvPr/>
        </p:nvSpPr>
        <p:spPr>
          <a:xfrm>
            <a:off x="7060736" y="9709952"/>
            <a:ext cx="769111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*no respondents from WHO Eastern Mediterranean Region</a:t>
            </a:r>
            <a:endParaRPr/>
          </a:p>
        </p:txBody>
      </p:sp>
      <p:sp>
        <p:nvSpPr>
          <p:cNvPr id="1016" name="Google Shape;1016;p45"/>
          <p:cNvSpPr txBox="1"/>
          <p:nvPr/>
        </p:nvSpPr>
        <p:spPr>
          <a:xfrm>
            <a:off x="320633" y="9635340"/>
            <a:ext cx="41088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Comprehensive Training 2022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46"/>
          <p:cNvSpPr txBox="1"/>
          <p:nvPr>
            <p:ph type="title"/>
          </p:nvPr>
        </p:nvSpPr>
        <p:spPr>
          <a:xfrm>
            <a:off x="794603" y="544136"/>
            <a:ext cx="17041050" cy="1145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"/>
              <a:buNone/>
            </a:pPr>
            <a:r>
              <a:rPr b="1" lang="en-US" sz="3900"/>
              <a:t>More recent experiences shared by AIRA offer additional insights</a:t>
            </a:r>
            <a:endParaRPr/>
          </a:p>
        </p:txBody>
      </p:sp>
      <p:grpSp>
        <p:nvGrpSpPr>
          <p:cNvPr id="1023" name="Google Shape;1023;p46"/>
          <p:cNvGrpSpPr/>
          <p:nvPr/>
        </p:nvGrpSpPr>
        <p:grpSpPr>
          <a:xfrm>
            <a:off x="916597" y="1531019"/>
            <a:ext cx="14301632" cy="281453"/>
            <a:chOff x="975900" y="767999"/>
            <a:chExt cx="5930397" cy="56328"/>
          </a:xfrm>
        </p:grpSpPr>
        <p:cxnSp>
          <p:nvCxnSpPr>
            <p:cNvPr id="1024" name="Google Shape;1024;p46"/>
            <p:cNvCxnSpPr/>
            <p:nvPr/>
          </p:nvCxnSpPr>
          <p:spPr>
            <a:xfrm>
              <a:off x="975900" y="767999"/>
              <a:ext cx="5930397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25" name="Google Shape;1025;p46"/>
            <p:cNvCxnSpPr/>
            <p:nvPr/>
          </p:nvCxnSpPr>
          <p:spPr>
            <a:xfrm>
              <a:off x="975900" y="824327"/>
              <a:ext cx="2533524" cy="0"/>
            </a:xfrm>
            <a:prstGeom prst="straightConnector1">
              <a:avLst/>
            </a:prstGeom>
            <a:noFill/>
            <a:ln cap="flat" cmpd="sng" w="1143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026" name="Google Shape;1026;p46"/>
          <p:cNvSpPr txBox="1"/>
          <p:nvPr/>
        </p:nvSpPr>
        <p:spPr>
          <a:xfrm>
            <a:off x="1012372" y="2163672"/>
            <a:ext cx="16667921" cy="1771515"/>
          </a:xfrm>
          <a:prstGeom prst="rect">
            <a:avLst/>
          </a:prstGeom>
          <a:noFill/>
          <a:ln>
            <a:noFill/>
          </a:ln>
        </p:spPr>
        <p:txBody>
          <a:bodyPr anchorCtr="0" anchor="t" bIns="137125" lIns="137125" spcFirstLastPara="1" rIns="137125" wrap="square" tIns="137125">
            <a:noAutofit/>
          </a:bodyPr>
          <a:lstStyle/>
          <a:p>
            <a:pPr indent="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To supplement survey findings with more current insights, we reached out to Africa Infodemic Response Alliance (AIRA) and they shared the following regarding their experiences of working with fact-checkers:</a:t>
            </a:r>
            <a:endParaRPr/>
          </a:p>
          <a:p>
            <a:pPr indent="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46"/>
          <p:cNvSpPr/>
          <p:nvPr/>
        </p:nvSpPr>
        <p:spPr>
          <a:xfrm>
            <a:off x="898071" y="4126047"/>
            <a:ext cx="16834758" cy="2721600"/>
          </a:xfrm>
          <a:custGeom>
            <a:rect b="b" l="l" r="r" t="t"/>
            <a:pathLst>
              <a:path extrusionOk="0" h="1814400" w="11223172">
                <a:moveTo>
                  <a:pt x="0" y="0"/>
                </a:moveTo>
                <a:lnTo>
                  <a:pt x="11223172" y="0"/>
                </a:lnTo>
                <a:lnTo>
                  <a:pt x="11223172" y="1814400"/>
                </a:lnTo>
                <a:lnTo>
                  <a:pt x="0" y="181440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cap="flat" cmpd="sng" w="127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170675" lIns="1306550" spcFirstLastPara="1" rIns="1306550" wrap="square" tIns="499850">
            <a:noAutofit/>
          </a:bodyPr>
          <a:lstStyle/>
          <a:p>
            <a:pPr indent="-257175" lvl="1" marL="2571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 of regional fact-checkers where organizations can quickly exchange information, share debunks, and alert each other (via WhatsApp)</a:t>
            </a:r>
            <a:endParaRPr/>
          </a:p>
          <a:p>
            <a:pPr indent="-257175" lvl="1" marL="257175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“WHO certified statements” regularly shared with fact-checkers to validate their debunks; even if a claim has already been fact-checked by media organizations, statements from WHO hold more weight and considered important</a:t>
            </a:r>
            <a:endParaRPr/>
          </a:p>
          <a:p>
            <a:pPr indent="-257175" lvl="1" marL="257175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Standing meetings with fact-checking organizations to discuss emerging issues and ways to support</a:t>
            </a:r>
            <a:endParaRPr/>
          </a:p>
        </p:txBody>
      </p:sp>
      <p:sp>
        <p:nvSpPr>
          <p:cNvPr id="1028" name="Google Shape;1028;p46"/>
          <p:cNvSpPr/>
          <p:nvPr/>
        </p:nvSpPr>
        <p:spPr>
          <a:xfrm>
            <a:off x="1739808" y="3771807"/>
            <a:ext cx="11784330" cy="708480"/>
          </a:xfrm>
          <a:custGeom>
            <a:rect b="b" l="l" r="r" t="t"/>
            <a:pathLst>
              <a:path extrusionOk="0" h="472320" w="78562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7777498" y="0"/>
                </a:lnTo>
                <a:cubicBezTo>
                  <a:pt x="7820975" y="0"/>
                  <a:pt x="7856220" y="35245"/>
                  <a:pt x="7856220" y="78722"/>
                </a:cubicBezTo>
                <a:lnTo>
                  <a:pt x="7856220" y="393598"/>
                </a:lnTo>
                <a:cubicBezTo>
                  <a:pt x="7856220" y="437075"/>
                  <a:pt x="7820975" y="472320"/>
                  <a:pt x="7777498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olidFill>
            <a:srgbClr val="2E75B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575" lIns="480000" spcFirstLastPara="1" rIns="480000" wrap="square" tIns="34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Best practices</a:t>
            </a:r>
            <a:endParaRPr/>
          </a:p>
        </p:txBody>
      </p:sp>
      <p:sp>
        <p:nvSpPr>
          <p:cNvPr id="1029" name="Google Shape;1029;p46"/>
          <p:cNvSpPr/>
          <p:nvPr/>
        </p:nvSpPr>
        <p:spPr>
          <a:xfrm>
            <a:off x="898071" y="7511108"/>
            <a:ext cx="16834758" cy="2041200"/>
          </a:xfrm>
          <a:custGeom>
            <a:rect b="b" l="l" r="r" t="t"/>
            <a:pathLst>
              <a:path extrusionOk="0" h="1360800" w="11223172">
                <a:moveTo>
                  <a:pt x="0" y="0"/>
                </a:moveTo>
                <a:lnTo>
                  <a:pt x="11223172" y="0"/>
                </a:lnTo>
                <a:lnTo>
                  <a:pt x="11223172" y="1360800"/>
                </a:lnTo>
                <a:lnTo>
                  <a:pt x="0" y="136080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170675" lIns="1306550" spcFirstLastPara="1" rIns="1306550" wrap="square" tIns="499850">
            <a:noAutofit/>
          </a:bodyPr>
          <a:lstStyle/>
          <a:p>
            <a:pPr indent="-257175" lvl="1" marL="2571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review or evaluation of best practices and success stories about how WHO can and has been working with fact-checkers</a:t>
            </a:r>
            <a:endParaRPr/>
          </a:p>
          <a:p>
            <a:pPr indent="-257175" lvl="1" marL="257175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Lack of collaboration with large international media organizations that fact-check </a:t>
            </a:r>
            <a:endParaRPr/>
          </a:p>
          <a:p>
            <a:pPr indent="-257175" lvl="1" marL="257175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risk assessment of WHO collaborating with fact-checkers who are publicly perceived to be “political”</a:t>
            </a:r>
            <a:endParaRPr/>
          </a:p>
        </p:txBody>
      </p:sp>
      <p:sp>
        <p:nvSpPr>
          <p:cNvPr id="1030" name="Google Shape;1030;p46"/>
          <p:cNvSpPr/>
          <p:nvPr/>
        </p:nvSpPr>
        <p:spPr>
          <a:xfrm>
            <a:off x="1739808" y="7156866"/>
            <a:ext cx="11784330" cy="708480"/>
          </a:xfrm>
          <a:custGeom>
            <a:rect b="b" l="l" r="r" t="t"/>
            <a:pathLst>
              <a:path extrusionOk="0" h="472320" w="78562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7777498" y="0"/>
                </a:lnTo>
                <a:cubicBezTo>
                  <a:pt x="7820975" y="0"/>
                  <a:pt x="7856220" y="35245"/>
                  <a:pt x="7856220" y="78722"/>
                </a:cubicBezTo>
                <a:lnTo>
                  <a:pt x="7856220" y="393598"/>
                </a:lnTo>
                <a:cubicBezTo>
                  <a:pt x="7856220" y="437075"/>
                  <a:pt x="7820975" y="472320"/>
                  <a:pt x="7777498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575" lIns="480000" spcFirstLastPara="1" rIns="480000" wrap="square" tIns="34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Opportunities for improvement</a:t>
            </a:r>
            <a:endParaRPr/>
          </a:p>
        </p:txBody>
      </p:sp>
      <p:sp>
        <p:nvSpPr>
          <p:cNvPr id="1031" name="Google Shape;1031;p46"/>
          <p:cNvSpPr txBox="1"/>
          <p:nvPr/>
        </p:nvSpPr>
        <p:spPr>
          <a:xfrm>
            <a:off x="320633" y="9635340"/>
            <a:ext cx="41088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Comprehensive Training 2022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47"/>
          <p:cNvSpPr txBox="1"/>
          <p:nvPr>
            <p:ph type="title"/>
          </p:nvPr>
        </p:nvSpPr>
        <p:spPr>
          <a:xfrm>
            <a:off x="761946" y="870707"/>
            <a:ext cx="17041050" cy="1145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oppins"/>
              <a:buNone/>
            </a:pPr>
            <a:r>
              <a:rPr b="1" lang="en-US"/>
              <a:t>Recommendations</a:t>
            </a:r>
            <a:endParaRPr/>
          </a:p>
        </p:txBody>
      </p:sp>
      <p:sp>
        <p:nvSpPr>
          <p:cNvPr id="1038" name="Google Shape;1038;p47"/>
          <p:cNvSpPr txBox="1"/>
          <p:nvPr>
            <p:ph idx="1" type="body"/>
          </p:nvPr>
        </p:nvSpPr>
        <p:spPr>
          <a:xfrm>
            <a:off x="761946" y="2169177"/>
            <a:ext cx="16258214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/>
              <a:t>Strengthen regional coordination and capacity building particularly in regions where young fact-checking organizations have sprouted (e.g., African, SE Asia and Western Pacific Regions)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/>
              <a:t>Train infodemic managers and health communicators within health authorities and medical associations about fact-checking, including how best they can partner with fact-checking organizations and offer support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/>
              <a:t>Consider documenting and disseminating best practices for collaborating with fact-checking organizations – a written report, workshop, or webinar organized by Pillar 2 on this topic can be helpful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/>
              <a:t>Consider conducting a follow-up assessment (e.g., survey, key information interviews) to understand how the landscape of fact-checkers has changed over the past year, and whether there are new challenges that need to be addressed</a:t>
            </a:r>
            <a:endParaRPr/>
          </a:p>
          <a:p>
            <a:pPr indent="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/>
          </a:p>
        </p:txBody>
      </p:sp>
      <p:grpSp>
        <p:nvGrpSpPr>
          <p:cNvPr id="1039" name="Google Shape;1039;p47"/>
          <p:cNvGrpSpPr/>
          <p:nvPr/>
        </p:nvGrpSpPr>
        <p:grpSpPr>
          <a:xfrm>
            <a:off x="916598" y="1726961"/>
            <a:ext cx="8267160" cy="221108"/>
            <a:chOff x="975900" y="767999"/>
            <a:chExt cx="5930397" cy="56328"/>
          </a:xfrm>
        </p:grpSpPr>
        <p:cxnSp>
          <p:nvCxnSpPr>
            <p:cNvPr id="1040" name="Google Shape;1040;p47"/>
            <p:cNvCxnSpPr/>
            <p:nvPr/>
          </p:nvCxnSpPr>
          <p:spPr>
            <a:xfrm>
              <a:off x="975900" y="767999"/>
              <a:ext cx="5930397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41" name="Google Shape;1041;p47"/>
            <p:cNvCxnSpPr/>
            <p:nvPr/>
          </p:nvCxnSpPr>
          <p:spPr>
            <a:xfrm>
              <a:off x="975900" y="824327"/>
              <a:ext cx="2533524" cy="0"/>
            </a:xfrm>
            <a:prstGeom prst="straightConnector1">
              <a:avLst/>
            </a:prstGeom>
            <a:noFill/>
            <a:ln cap="flat" cmpd="sng" w="1143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042" name="Google Shape;1042;p47"/>
          <p:cNvSpPr txBox="1"/>
          <p:nvPr/>
        </p:nvSpPr>
        <p:spPr>
          <a:xfrm>
            <a:off x="320633" y="9635340"/>
            <a:ext cx="41088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Comprehensive Training 2022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48"/>
          <p:cNvSpPr/>
          <p:nvPr/>
        </p:nvSpPr>
        <p:spPr>
          <a:xfrm>
            <a:off x="5645736" y="2321811"/>
            <a:ext cx="7405953" cy="523348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Projects with Ryerson University</a:t>
            </a:r>
            <a:endParaRPr/>
          </a:p>
        </p:txBody>
      </p:sp>
      <p:sp>
        <p:nvSpPr>
          <p:cNvPr id="1049" name="Google Shape;1049;p48"/>
          <p:cNvSpPr txBox="1"/>
          <p:nvPr/>
        </p:nvSpPr>
        <p:spPr>
          <a:xfrm>
            <a:off x="0" y="10679"/>
            <a:ext cx="18288000" cy="1662546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137150" spcFirstLastPara="1" rIns="137150" wrap="square" tIns="685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Fact-Checking &amp; COVID-19 Misinformation</a:t>
            </a:r>
            <a:endParaRPr/>
          </a:p>
        </p:txBody>
      </p:sp>
      <p:sp>
        <p:nvSpPr>
          <p:cNvPr id="1050" name="Google Shape;1050;p48"/>
          <p:cNvSpPr/>
          <p:nvPr/>
        </p:nvSpPr>
        <p:spPr>
          <a:xfrm>
            <a:off x="9348713" y="4159778"/>
            <a:ext cx="4103100" cy="5027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1" name="Google Shape;1051;p48"/>
          <p:cNvPicPr preferRelativeResize="0"/>
          <p:nvPr/>
        </p:nvPicPr>
        <p:blipFill rotWithShape="1">
          <a:blip r:embed="rId3">
            <a:alphaModFix/>
          </a:blip>
          <a:srcRect b="0" l="33330" r="35261" t="15582"/>
          <a:stretch/>
        </p:blipFill>
        <p:spPr>
          <a:xfrm>
            <a:off x="5015098" y="4159778"/>
            <a:ext cx="4103099" cy="4981688"/>
          </a:xfrm>
          <a:prstGeom prst="rect">
            <a:avLst/>
          </a:prstGeom>
          <a:noFill/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052" name="Google Shape;1052;p48"/>
          <p:cNvSpPr txBox="1"/>
          <p:nvPr/>
        </p:nvSpPr>
        <p:spPr>
          <a:xfrm>
            <a:off x="7757775" y="4109367"/>
            <a:ext cx="5568750" cy="312075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25" lIns="137125" spcFirstLastPara="1" rIns="137125" wrap="square" tIns="1371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25">
              <a:solidFill>
                <a:srgbClr val="33333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25">
              <a:solidFill>
                <a:srgbClr val="33333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25">
              <a:solidFill>
                <a:srgbClr val="33333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25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48"/>
          <p:cNvSpPr/>
          <p:nvPr/>
        </p:nvSpPr>
        <p:spPr>
          <a:xfrm>
            <a:off x="6339638" y="3382805"/>
            <a:ext cx="609750" cy="609750"/>
          </a:xfrm>
          <a:prstGeom prst="ellipse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p48"/>
          <p:cNvSpPr/>
          <p:nvPr/>
        </p:nvSpPr>
        <p:spPr>
          <a:xfrm>
            <a:off x="11072475" y="3382805"/>
            <a:ext cx="609750" cy="60975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5" name="Google Shape;1055;p48"/>
          <p:cNvPicPr preferRelativeResize="0"/>
          <p:nvPr/>
        </p:nvPicPr>
        <p:blipFill rotWithShape="1">
          <a:blip r:embed="rId4">
            <a:alphaModFix/>
          </a:blip>
          <a:srcRect b="0" l="20998" r="0" t="0"/>
          <a:stretch/>
        </p:blipFill>
        <p:spPr>
          <a:xfrm>
            <a:off x="9447375" y="4261430"/>
            <a:ext cx="3915525" cy="247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48"/>
          <p:cNvPicPr preferRelativeResize="0"/>
          <p:nvPr/>
        </p:nvPicPr>
        <p:blipFill rotWithShape="1">
          <a:blip r:embed="rId5">
            <a:alphaModFix/>
          </a:blip>
          <a:srcRect b="0" l="0" r="20997" t="0"/>
          <a:stretch/>
        </p:blipFill>
        <p:spPr>
          <a:xfrm>
            <a:off x="9447376" y="6361880"/>
            <a:ext cx="3915527" cy="26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48"/>
          <p:cNvSpPr txBox="1"/>
          <p:nvPr/>
        </p:nvSpPr>
        <p:spPr>
          <a:xfrm>
            <a:off x="9348713" y="9204305"/>
            <a:ext cx="4103100" cy="106425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25" lIns="137125" spcFirstLastPara="1" rIns="137125" wrap="square" tIns="13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https://covid19misinfo.org/fact-checking/covid-19-fact-checkers/</a:t>
            </a:r>
            <a:r>
              <a:rPr b="1" lang="en-US"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48"/>
          <p:cNvSpPr txBox="1"/>
          <p:nvPr/>
        </p:nvSpPr>
        <p:spPr>
          <a:xfrm>
            <a:off x="4592963" y="9168567"/>
            <a:ext cx="4103100" cy="106425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25" lIns="137125" spcFirstLastPara="1" rIns="137125" wrap="square" tIns="13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https://covid19misinfo.org/misinfowatch/misinformation-watch-covidgeo/</a:t>
            </a:r>
            <a:r>
              <a:rPr b="1" lang="en-US"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48"/>
          <p:cNvSpPr/>
          <p:nvPr/>
        </p:nvSpPr>
        <p:spPr>
          <a:xfrm>
            <a:off x="108577" y="4664803"/>
            <a:ext cx="4373159" cy="3971472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COVIDGeo Misinformation Dashboard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Track and visualize debunked coronavirus claims that mention or reference a specific geographic location</a:t>
            </a:r>
            <a:endParaRPr/>
          </a:p>
        </p:txBody>
      </p:sp>
      <p:sp>
        <p:nvSpPr>
          <p:cNvPr id="1060" name="Google Shape;1060;p48"/>
          <p:cNvSpPr/>
          <p:nvPr/>
        </p:nvSpPr>
        <p:spPr>
          <a:xfrm>
            <a:off x="13550476" y="5311278"/>
            <a:ext cx="4373159" cy="2678426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Facts about COVID-19 Fact Checkers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Dataset of 216 COVID-19 fact-checkers from around the world</a:t>
            </a:r>
            <a:endParaRPr/>
          </a:p>
        </p:txBody>
      </p:sp>
      <p:pic>
        <p:nvPicPr>
          <p:cNvPr id="1061" name="Google Shape;1061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58150" y="2946174"/>
            <a:ext cx="217170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49"/>
          <p:cNvSpPr txBox="1"/>
          <p:nvPr/>
        </p:nvSpPr>
        <p:spPr>
          <a:xfrm>
            <a:off x="0" y="10679"/>
            <a:ext cx="18288000" cy="1662546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137150" spcFirstLastPara="1" rIns="137150" wrap="square" tIns="685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COVIDGeo Misinformation Dashboard</a:t>
            </a:r>
            <a:endParaRPr/>
          </a:p>
        </p:txBody>
      </p:sp>
      <p:pic>
        <p:nvPicPr>
          <p:cNvPr id="1068" name="Google Shape;1068;p49"/>
          <p:cNvPicPr preferRelativeResize="0"/>
          <p:nvPr/>
        </p:nvPicPr>
        <p:blipFill rotWithShape="1">
          <a:blip r:embed="rId3">
            <a:alphaModFix/>
          </a:blip>
          <a:srcRect b="1455" l="0" r="0" t="1446"/>
          <a:stretch/>
        </p:blipFill>
        <p:spPr>
          <a:xfrm>
            <a:off x="730491" y="1673225"/>
            <a:ext cx="5838675" cy="39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49"/>
          <p:cNvPicPr preferRelativeResize="0"/>
          <p:nvPr/>
        </p:nvPicPr>
        <p:blipFill rotWithShape="1">
          <a:blip r:embed="rId4">
            <a:alphaModFix/>
          </a:blip>
          <a:srcRect b="0" l="19" r="19" t="0"/>
          <a:stretch/>
        </p:blipFill>
        <p:spPr>
          <a:xfrm>
            <a:off x="730491" y="5480949"/>
            <a:ext cx="5838753" cy="4161362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49"/>
          <p:cNvSpPr/>
          <p:nvPr/>
        </p:nvSpPr>
        <p:spPr>
          <a:xfrm>
            <a:off x="6883608" y="1673225"/>
            <a:ext cx="11089947" cy="6557564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from Google Fact Check API.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Interactively, users can: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Char char="⮚"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 which countries are more frequently the subject/target of COVID claims.</a:t>
            </a:r>
            <a:endParaRPr/>
          </a:p>
          <a:p>
            <a:pPr indent="-336486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None/>
            </a:pPr>
            <a:r>
              <a:t/>
            </a:r>
            <a:endParaRPr sz="280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Char char="⮚"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 what types of COVID claims are circulating online that specifically mention or reference a geographic location.</a:t>
            </a:r>
            <a:endParaRPr/>
          </a:p>
          <a:p>
            <a:pPr indent="-336486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None/>
            </a:pPr>
            <a:r>
              <a:t/>
            </a:r>
            <a:endParaRPr sz="280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Char char="⮚"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Discover when are there spikes in the volume of debunked COVID claims.</a:t>
            </a:r>
            <a:endParaRPr/>
          </a:p>
          <a:p>
            <a:pPr indent="-336486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None/>
            </a:pPr>
            <a:r>
              <a:t/>
            </a:r>
            <a:endParaRPr sz="280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Char char="⮚"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Track what fact-checkers around the world have chosen to fact-check.</a:t>
            </a:r>
            <a:endParaRPr/>
          </a:p>
        </p:txBody>
      </p:sp>
      <p:sp>
        <p:nvSpPr>
          <p:cNvPr id="1071" name="Google Shape;1071;p49"/>
          <p:cNvSpPr/>
          <p:nvPr/>
        </p:nvSpPr>
        <p:spPr>
          <a:xfrm>
            <a:off x="6883608" y="8424827"/>
            <a:ext cx="11089947" cy="438582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Link: </a:t>
            </a:r>
            <a:r>
              <a:rPr lang="en-US" sz="225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https://covid19misinfo.org/misinfowatch/misinformation-watch-covidgeo/</a:t>
            </a:r>
            <a:r>
              <a:rPr lang="en-US" sz="2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072" name="Google Shape;1072;p49"/>
          <p:cNvSpPr/>
          <p:nvPr/>
        </p:nvSpPr>
        <p:spPr>
          <a:xfrm>
            <a:off x="6883608" y="9261732"/>
            <a:ext cx="11089947" cy="784830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a more complete dataset of debunked COVID-19 claims, </a:t>
            </a:r>
            <a:r>
              <a:rPr i="1" lang="en-US" sz="2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regardless of whether a particular country is mentioned or not</a:t>
            </a:r>
            <a:r>
              <a:rPr lang="en-US" sz="2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25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https://covid19misinfo.org/misinfowatch/global/</a:t>
            </a:r>
            <a:r>
              <a:rPr lang="en-US" sz="2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"/>
          <p:cNvSpPr txBox="1"/>
          <p:nvPr>
            <p:ph type="title"/>
          </p:nvPr>
        </p:nvSpPr>
        <p:spPr>
          <a:xfrm>
            <a:off x="1905000" y="547689"/>
            <a:ext cx="14630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rPr lang="en-US"/>
              <a:t>Definitions</a:t>
            </a:r>
            <a:endParaRPr/>
          </a:p>
        </p:txBody>
      </p:sp>
      <p:pic>
        <p:nvPicPr>
          <p:cNvPr id="558" name="Google Shape;55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654051"/>
            <a:ext cx="1014080" cy="83915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"/>
          <p:cNvSpPr/>
          <p:nvPr/>
        </p:nvSpPr>
        <p:spPr>
          <a:xfrm>
            <a:off x="762000" y="2073712"/>
            <a:ext cx="3401788" cy="3058922"/>
          </a:xfrm>
          <a:custGeom>
            <a:rect b="b" l="l" r="r" t="t"/>
            <a:pathLst>
              <a:path extrusionOk="0" h="2975996" w="2479997">
                <a:moveTo>
                  <a:pt x="0" y="0"/>
                </a:moveTo>
                <a:lnTo>
                  <a:pt x="2479997" y="0"/>
                </a:lnTo>
                <a:lnTo>
                  <a:pt x="2479997" y="2975996"/>
                </a:lnTo>
                <a:lnTo>
                  <a:pt x="0" y="2975996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txBody>
          <a:bodyPr anchorCtr="0" anchor="t" bIns="330200" lIns="244950" spcFirstLastPara="1" rIns="244950" wrap="square" tIns="9144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The exchange of information and communication in a digitized society</a:t>
            </a:r>
            <a:endParaRPr/>
          </a:p>
        </p:txBody>
      </p:sp>
      <p:sp>
        <p:nvSpPr>
          <p:cNvPr id="560" name="Google Shape;560;p5"/>
          <p:cNvSpPr/>
          <p:nvPr/>
        </p:nvSpPr>
        <p:spPr>
          <a:xfrm>
            <a:off x="4894486" y="2073712"/>
            <a:ext cx="3401788" cy="3058922"/>
          </a:xfrm>
          <a:custGeom>
            <a:rect b="b" l="l" r="r" t="t"/>
            <a:pathLst>
              <a:path extrusionOk="0" h="2975996" w="2479997">
                <a:moveTo>
                  <a:pt x="0" y="0"/>
                </a:moveTo>
                <a:lnTo>
                  <a:pt x="2479997" y="0"/>
                </a:lnTo>
                <a:lnTo>
                  <a:pt x="2479997" y="2975996"/>
                </a:lnTo>
                <a:lnTo>
                  <a:pt x="0" y="2975996"/>
                </a:lnTo>
                <a:lnTo>
                  <a:pt x="0" y="0"/>
                </a:lnTo>
                <a:close/>
              </a:path>
            </a:pathLst>
          </a:custGeom>
          <a:solidFill>
            <a:srgbClr val="F01492"/>
          </a:solidFill>
          <a:ln>
            <a:noFill/>
          </a:ln>
        </p:spPr>
        <p:txBody>
          <a:bodyPr anchorCtr="0" anchor="t" bIns="330200" lIns="244950" spcFirstLastPara="1" rIns="244950" wrap="square" tIns="9144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7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An absence of definitive answers or  scientific updates to questions that people are seeking answers to</a:t>
            </a:r>
            <a:endParaRPr/>
          </a:p>
        </p:txBody>
      </p:sp>
      <p:sp>
        <p:nvSpPr>
          <p:cNvPr id="561" name="Google Shape;561;p5"/>
          <p:cNvSpPr/>
          <p:nvPr/>
        </p:nvSpPr>
        <p:spPr>
          <a:xfrm>
            <a:off x="8991600" y="2073712"/>
            <a:ext cx="3401788" cy="3058922"/>
          </a:xfrm>
          <a:custGeom>
            <a:rect b="b" l="l" r="r" t="t"/>
            <a:pathLst>
              <a:path extrusionOk="0" h="2975996" w="2479997">
                <a:moveTo>
                  <a:pt x="0" y="0"/>
                </a:moveTo>
                <a:lnTo>
                  <a:pt x="2479997" y="0"/>
                </a:lnTo>
                <a:lnTo>
                  <a:pt x="2479997" y="2975996"/>
                </a:lnTo>
                <a:lnTo>
                  <a:pt x="0" y="2975996"/>
                </a:lnTo>
                <a:lnTo>
                  <a:pt x="0" y="0"/>
                </a:lnTo>
                <a:close/>
              </a:path>
            </a:pathLst>
          </a:custGeom>
          <a:solidFill>
            <a:srgbClr val="0EB898"/>
          </a:solidFill>
          <a:ln>
            <a:noFill/>
          </a:ln>
        </p:spPr>
        <p:txBody>
          <a:bodyPr anchorCtr="0" anchor="t" bIns="330200" lIns="244950" spcFirstLastPara="1" rIns="244950" wrap="square" tIns="9144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Ability of a person to receive and understand information as intended</a:t>
            </a:r>
            <a:endParaRPr/>
          </a:p>
        </p:txBody>
      </p:sp>
      <p:sp>
        <p:nvSpPr>
          <p:cNvPr id="562" name="Google Shape;562;p5"/>
          <p:cNvSpPr/>
          <p:nvPr/>
        </p:nvSpPr>
        <p:spPr>
          <a:xfrm>
            <a:off x="13047893" y="2127363"/>
            <a:ext cx="3401788" cy="3058922"/>
          </a:xfrm>
          <a:custGeom>
            <a:rect b="b" l="l" r="r" t="t"/>
            <a:pathLst>
              <a:path extrusionOk="0" h="2975996" w="2479997">
                <a:moveTo>
                  <a:pt x="0" y="0"/>
                </a:moveTo>
                <a:lnTo>
                  <a:pt x="2479997" y="0"/>
                </a:lnTo>
                <a:lnTo>
                  <a:pt x="2479997" y="2975996"/>
                </a:lnTo>
                <a:lnTo>
                  <a:pt x="0" y="2975996"/>
                </a:lnTo>
                <a:lnTo>
                  <a:pt x="0" y="0"/>
                </a:lnTo>
                <a:close/>
              </a:path>
            </a:pathLst>
          </a:custGeom>
          <a:solidFill>
            <a:srgbClr val="E7A829"/>
          </a:solidFill>
          <a:ln>
            <a:noFill/>
          </a:ln>
        </p:spPr>
        <p:txBody>
          <a:bodyPr anchorCtr="0" anchor="t" bIns="330200" lIns="244950" spcFirstLastPara="1" rIns="244950" wrap="square" tIns="9144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People seeking information but find a lack of credible sources</a:t>
            </a:r>
            <a:endParaRPr/>
          </a:p>
        </p:txBody>
      </p:sp>
      <p:sp>
        <p:nvSpPr>
          <p:cNvPr id="563" name="Google Shape;563;p5"/>
          <p:cNvSpPr/>
          <p:nvPr/>
        </p:nvSpPr>
        <p:spPr>
          <a:xfrm>
            <a:off x="762000" y="5371487"/>
            <a:ext cx="3401788" cy="3058922"/>
          </a:xfrm>
          <a:custGeom>
            <a:rect b="b" l="l" r="r" t="t"/>
            <a:pathLst>
              <a:path extrusionOk="0" h="2975996" w="2479997">
                <a:moveTo>
                  <a:pt x="0" y="0"/>
                </a:moveTo>
                <a:lnTo>
                  <a:pt x="2479997" y="0"/>
                </a:lnTo>
                <a:lnTo>
                  <a:pt x="2479997" y="2975996"/>
                </a:lnTo>
                <a:lnTo>
                  <a:pt x="0" y="2975996"/>
                </a:lnTo>
                <a:lnTo>
                  <a:pt x="0" y="0"/>
                </a:lnTo>
                <a:close/>
              </a:path>
            </a:pathLst>
          </a:custGeom>
          <a:solidFill>
            <a:srgbClr val="8BC145"/>
          </a:solidFill>
          <a:ln>
            <a:noFill/>
          </a:ln>
        </p:spPr>
        <p:txBody>
          <a:bodyPr anchorCtr="0" anchor="t" bIns="330200" lIns="244950" spcFirstLastPara="1" rIns="244950" wrap="square" tIns="9144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Information, inaccurate or accurate, circulated within a network</a:t>
            </a:r>
            <a:endParaRPr/>
          </a:p>
        </p:txBody>
      </p:sp>
      <p:sp>
        <p:nvSpPr>
          <p:cNvPr id="564" name="Google Shape;564;p5"/>
          <p:cNvSpPr/>
          <p:nvPr/>
        </p:nvSpPr>
        <p:spPr>
          <a:xfrm>
            <a:off x="4894486" y="5371487"/>
            <a:ext cx="3401788" cy="3058922"/>
          </a:xfrm>
          <a:custGeom>
            <a:rect b="b" l="l" r="r" t="t"/>
            <a:pathLst>
              <a:path extrusionOk="0" h="2975996" w="2479997">
                <a:moveTo>
                  <a:pt x="0" y="0"/>
                </a:moveTo>
                <a:lnTo>
                  <a:pt x="2479997" y="0"/>
                </a:lnTo>
                <a:lnTo>
                  <a:pt x="2479997" y="2975996"/>
                </a:lnTo>
                <a:lnTo>
                  <a:pt x="0" y="2975996"/>
                </a:lnTo>
                <a:lnTo>
                  <a:pt x="0" y="0"/>
                </a:lnTo>
                <a:close/>
              </a:path>
            </a:pathLst>
          </a:custGeom>
          <a:solidFill>
            <a:srgbClr val="36AFCE"/>
          </a:solidFill>
          <a:ln>
            <a:noFill/>
          </a:ln>
        </p:spPr>
        <p:txBody>
          <a:bodyPr anchorCtr="0" anchor="t" bIns="330200" lIns="244950" spcFirstLastPara="1" rIns="244950" wrap="square" tIns="9144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Information that is inaccurate</a:t>
            </a:r>
            <a:endParaRPr/>
          </a:p>
        </p:txBody>
      </p:sp>
      <p:sp>
        <p:nvSpPr>
          <p:cNvPr id="565" name="Google Shape;565;p5"/>
          <p:cNvSpPr/>
          <p:nvPr/>
        </p:nvSpPr>
        <p:spPr>
          <a:xfrm>
            <a:off x="8991600" y="5371487"/>
            <a:ext cx="3401788" cy="3058922"/>
          </a:xfrm>
          <a:custGeom>
            <a:rect b="b" l="l" r="r" t="t"/>
            <a:pathLst>
              <a:path extrusionOk="0" h="2975996" w="2479997">
                <a:moveTo>
                  <a:pt x="0" y="0"/>
                </a:moveTo>
                <a:lnTo>
                  <a:pt x="2479997" y="0"/>
                </a:lnTo>
                <a:lnTo>
                  <a:pt x="2479997" y="2975996"/>
                </a:lnTo>
                <a:lnTo>
                  <a:pt x="0" y="2975996"/>
                </a:lnTo>
                <a:lnTo>
                  <a:pt x="0" y="0"/>
                </a:lnTo>
                <a:close/>
              </a:path>
            </a:pathLst>
          </a:custGeom>
          <a:solidFill>
            <a:srgbClr val="1D6FA9"/>
          </a:solidFill>
          <a:ln>
            <a:noFill/>
          </a:ln>
        </p:spPr>
        <p:txBody>
          <a:bodyPr anchorCtr="0" anchor="t" bIns="330200" lIns="244950" spcFirstLastPara="1" rIns="244950" wrap="square" tIns="9144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Misinformation specifically designed to achieve an agenda</a:t>
            </a:r>
            <a:endParaRPr/>
          </a:p>
        </p:txBody>
      </p:sp>
      <p:sp>
        <p:nvSpPr>
          <p:cNvPr id="566" name="Google Shape;566;p5"/>
          <p:cNvSpPr/>
          <p:nvPr/>
        </p:nvSpPr>
        <p:spPr>
          <a:xfrm>
            <a:off x="13047893" y="5394342"/>
            <a:ext cx="3401788" cy="3058922"/>
          </a:xfrm>
          <a:custGeom>
            <a:rect b="b" l="l" r="r" t="t"/>
            <a:pathLst>
              <a:path extrusionOk="0" h="2975996" w="2479997">
                <a:moveTo>
                  <a:pt x="0" y="0"/>
                </a:moveTo>
                <a:lnTo>
                  <a:pt x="2479997" y="0"/>
                </a:lnTo>
                <a:lnTo>
                  <a:pt x="2479997" y="2975996"/>
                </a:lnTo>
                <a:lnTo>
                  <a:pt x="0" y="2975996"/>
                </a:lnTo>
                <a:lnTo>
                  <a:pt x="0" y="0"/>
                </a:lnTo>
                <a:close/>
              </a:path>
            </a:pathLst>
          </a:custGeom>
          <a:solidFill>
            <a:srgbClr val="5C12BE"/>
          </a:solidFill>
          <a:ln>
            <a:noFill/>
          </a:ln>
        </p:spPr>
        <p:txBody>
          <a:bodyPr anchorCtr="0" anchor="t" bIns="330200" lIns="244950" spcFirstLastPara="1" rIns="244950" wrap="square" tIns="9144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 person being overwhelmed with information which can cause confusion or difficulty to act on guidance</a:t>
            </a:r>
            <a:endParaRPr/>
          </a:p>
        </p:txBody>
      </p:sp>
      <p:sp>
        <p:nvSpPr>
          <p:cNvPr id="567" name="Google Shape;567;p5"/>
          <p:cNvSpPr/>
          <p:nvPr/>
        </p:nvSpPr>
        <p:spPr>
          <a:xfrm>
            <a:off x="762000" y="2073712"/>
            <a:ext cx="3401788" cy="1267119"/>
          </a:xfrm>
          <a:custGeom>
            <a:rect b="b" l="l" r="r" t="t"/>
            <a:pathLst>
              <a:path extrusionOk="0" h="1190398" w="2479997">
                <a:moveTo>
                  <a:pt x="0" y="0"/>
                </a:moveTo>
                <a:lnTo>
                  <a:pt x="2479997" y="0"/>
                </a:lnTo>
                <a:lnTo>
                  <a:pt x="2479997" y="1190398"/>
                </a:lnTo>
                <a:lnTo>
                  <a:pt x="0" y="11903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65100" lIns="244950" spcFirstLastPara="1" rIns="244950" wrap="square" tIns="1651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Information Ecosystem</a:t>
            </a:r>
            <a:endParaRPr b="1" i="0" sz="32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8" name="Google Shape;568;p5"/>
          <p:cNvSpPr/>
          <p:nvPr/>
        </p:nvSpPr>
        <p:spPr>
          <a:xfrm>
            <a:off x="4897207" y="2098304"/>
            <a:ext cx="3401788" cy="1267119"/>
          </a:xfrm>
          <a:custGeom>
            <a:rect b="b" l="l" r="r" t="t"/>
            <a:pathLst>
              <a:path extrusionOk="0" h="1190398" w="2479997">
                <a:moveTo>
                  <a:pt x="0" y="0"/>
                </a:moveTo>
                <a:lnTo>
                  <a:pt x="2479997" y="0"/>
                </a:lnTo>
                <a:lnTo>
                  <a:pt x="2479997" y="1190398"/>
                </a:lnTo>
                <a:lnTo>
                  <a:pt x="0" y="11903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65100" lIns="244950" spcFirstLastPara="1" rIns="244950" wrap="square" tIns="1651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Unsettled Science</a:t>
            </a:r>
            <a:endParaRPr/>
          </a:p>
        </p:txBody>
      </p:sp>
      <p:sp>
        <p:nvSpPr>
          <p:cNvPr id="569" name="Google Shape;569;p5"/>
          <p:cNvSpPr/>
          <p:nvPr/>
        </p:nvSpPr>
        <p:spPr>
          <a:xfrm>
            <a:off x="8991600" y="2084598"/>
            <a:ext cx="3401788" cy="1267119"/>
          </a:xfrm>
          <a:custGeom>
            <a:rect b="b" l="l" r="r" t="t"/>
            <a:pathLst>
              <a:path extrusionOk="0" h="1190398" w="2479997">
                <a:moveTo>
                  <a:pt x="0" y="0"/>
                </a:moveTo>
                <a:lnTo>
                  <a:pt x="2479997" y="0"/>
                </a:lnTo>
                <a:lnTo>
                  <a:pt x="2479997" y="1190398"/>
                </a:lnTo>
                <a:lnTo>
                  <a:pt x="0" y="11903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65100" lIns="244950" spcFirstLastPara="1" rIns="244950" wrap="square" tIns="1651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Message Penetration</a:t>
            </a:r>
            <a:endParaRPr/>
          </a:p>
        </p:txBody>
      </p:sp>
      <p:sp>
        <p:nvSpPr>
          <p:cNvPr id="570" name="Google Shape;570;p5"/>
          <p:cNvSpPr/>
          <p:nvPr/>
        </p:nvSpPr>
        <p:spPr>
          <a:xfrm>
            <a:off x="13047893" y="2162209"/>
            <a:ext cx="3401788" cy="1267119"/>
          </a:xfrm>
          <a:custGeom>
            <a:rect b="b" l="l" r="r" t="t"/>
            <a:pathLst>
              <a:path extrusionOk="0" h="1190398" w="2479997">
                <a:moveTo>
                  <a:pt x="0" y="0"/>
                </a:moveTo>
                <a:lnTo>
                  <a:pt x="2479997" y="0"/>
                </a:lnTo>
                <a:lnTo>
                  <a:pt x="2479997" y="1190398"/>
                </a:lnTo>
                <a:lnTo>
                  <a:pt x="0" y="11903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65100" lIns="244950" spcFirstLastPara="1" rIns="244950" wrap="square" tIns="1651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Info Voids</a:t>
            </a:r>
            <a:endParaRPr/>
          </a:p>
        </p:txBody>
      </p:sp>
      <p:sp>
        <p:nvSpPr>
          <p:cNvPr id="571" name="Google Shape;571;p5"/>
          <p:cNvSpPr/>
          <p:nvPr/>
        </p:nvSpPr>
        <p:spPr>
          <a:xfrm>
            <a:off x="762000" y="5398231"/>
            <a:ext cx="3401788" cy="1267119"/>
          </a:xfrm>
          <a:custGeom>
            <a:rect b="b" l="l" r="r" t="t"/>
            <a:pathLst>
              <a:path extrusionOk="0" h="1190398" w="2479997">
                <a:moveTo>
                  <a:pt x="0" y="0"/>
                </a:moveTo>
                <a:lnTo>
                  <a:pt x="2479997" y="0"/>
                </a:lnTo>
                <a:lnTo>
                  <a:pt x="2479997" y="1190398"/>
                </a:lnTo>
                <a:lnTo>
                  <a:pt x="0" y="11903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65100" lIns="244950" spcFirstLastPara="1" rIns="244950" wrap="square" tIns="1651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Rumor</a:t>
            </a:r>
            <a:endParaRPr/>
          </a:p>
        </p:txBody>
      </p:sp>
      <p:sp>
        <p:nvSpPr>
          <p:cNvPr id="572" name="Google Shape;572;p5"/>
          <p:cNvSpPr/>
          <p:nvPr/>
        </p:nvSpPr>
        <p:spPr>
          <a:xfrm>
            <a:off x="4897207" y="5385426"/>
            <a:ext cx="3569056" cy="1267119"/>
          </a:xfrm>
          <a:custGeom>
            <a:rect b="b" l="l" r="r" t="t"/>
            <a:pathLst>
              <a:path extrusionOk="0" h="1190398" w="2479997">
                <a:moveTo>
                  <a:pt x="0" y="0"/>
                </a:moveTo>
                <a:lnTo>
                  <a:pt x="2479997" y="0"/>
                </a:lnTo>
                <a:lnTo>
                  <a:pt x="2479997" y="1190398"/>
                </a:lnTo>
                <a:lnTo>
                  <a:pt x="0" y="11903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65100" lIns="244950" spcFirstLastPara="1" rIns="244950" wrap="square" tIns="1651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Misinformation</a:t>
            </a:r>
            <a:endParaRPr/>
          </a:p>
        </p:txBody>
      </p:sp>
      <p:sp>
        <p:nvSpPr>
          <p:cNvPr id="573" name="Google Shape;573;p5"/>
          <p:cNvSpPr/>
          <p:nvPr/>
        </p:nvSpPr>
        <p:spPr>
          <a:xfrm>
            <a:off x="8997042" y="5379858"/>
            <a:ext cx="3596934" cy="1267119"/>
          </a:xfrm>
          <a:custGeom>
            <a:rect b="b" l="l" r="r" t="t"/>
            <a:pathLst>
              <a:path extrusionOk="0" h="1190398" w="2479997">
                <a:moveTo>
                  <a:pt x="0" y="0"/>
                </a:moveTo>
                <a:lnTo>
                  <a:pt x="2479997" y="0"/>
                </a:lnTo>
                <a:lnTo>
                  <a:pt x="2479997" y="1190398"/>
                </a:lnTo>
                <a:lnTo>
                  <a:pt x="0" y="11903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65100" lIns="244950" spcFirstLastPara="1" rIns="244950" wrap="square" tIns="1651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Disinformation</a:t>
            </a:r>
            <a:endParaRPr/>
          </a:p>
        </p:txBody>
      </p:sp>
      <p:sp>
        <p:nvSpPr>
          <p:cNvPr id="574" name="Google Shape;574;p5"/>
          <p:cNvSpPr/>
          <p:nvPr/>
        </p:nvSpPr>
        <p:spPr>
          <a:xfrm>
            <a:off x="13047893" y="5470543"/>
            <a:ext cx="3401788" cy="990600"/>
          </a:xfrm>
          <a:custGeom>
            <a:rect b="b" l="l" r="r" t="t"/>
            <a:pathLst>
              <a:path extrusionOk="0" h="1190398" w="2479997">
                <a:moveTo>
                  <a:pt x="0" y="0"/>
                </a:moveTo>
                <a:lnTo>
                  <a:pt x="2479997" y="0"/>
                </a:lnTo>
                <a:lnTo>
                  <a:pt x="2479997" y="1190398"/>
                </a:lnTo>
                <a:lnTo>
                  <a:pt x="0" y="11903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65100" lIns="244950" spcFirstLastPara="1" rIns="244950" wrap="square" tIns="1651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Information Overload</a:t>
            </a:r>
            <a:endParaRPr/>
          </a:p>
        </p:txBody>
      </p:sp>
      <p:sp>
        <p:nvSpPr>
          <p:cNvPr id="575" name="Google Shape;575;p5"/>
          <p:cNvSpPr/>
          <p:nvPr/>
        </p:nvSpPr>
        <p:spPr>
          <a:xfrm>
            <a:off x="1295401" y="8506908"/>
            <a:ext cx="15154280" cy="1072242"/>
          </a:xfrm>
          <a:custGeom>
            <a:rect b="b" l="l" r="r" t="t"/>
            <a:pathLst>
              <a:path extrusionOk="0" h="2975996" w="2479997">
                <a:moveTo>
                  <a:pt x="0" y="0"/>
                </a:moveTo>
                <a:lnTo>
                  <a:pt x="2479997" y="0"/>
                </a:lnTo>
                <a:lnTo>
                  <a:pt x="2479997" y="2975996"/>
                </a:lnTo>
                <a:lnTo>
                  <a:pt x="0" y="2975996"/>
                </a:lnTo>
                <a:lnTo>
                  <a:pt x="0" y="0"/>
                </a:lnTo>
                <a:close/>
              </a:path>
            </a:pathLst>
          </a:custGeom>
          <a:solidFill>
            <a:srgbClr val="B74816"/>
          </a:solidFill>
          <a:ln cap="flat" cmpd="sng" w="12700">
            <a:solidFill>
              <a:srgbClr val="B7481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30200" lIns="2103100" spcFirstLastPara="1" rIns="244950" wrap="square" tIns="2743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An overabundance of information in digital and physical space — including mis/disinformation— accompanying an acute health event such as an outbreak</a:t>
            </a:r>
            <a:r>
              <a:rPr b="0" i="0" lang="en-US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/>
          </a:p>
        </p:txBody>
      </p:sp>
      <p:sp>
        <p:nvSpPr>
          <p:cNvPr id="576" name="Google Shape;576;p5"/>
          <p:cNvSpPr/>
          <p:nvPr/>
        </p:nvSpPr>
        <p:spPr>
          <a:xfrm>
            <a:off x="762000" y="8509042"/>
            <a:ext cx="2631919" cy="1070686"/>
          </a:xfrm>
          <a:custGeom>
            <a:rect b="b" l="l" r="r" t="t"/>
            <a:pathLst>
              <a:path extrusionOk="0" h="1190398" w="2479997">
                <a:moveTo>
                  <a:pt x="0" y="0"/>
                </a:moveTo>
                <a:lnTo>
                  <a:pt x="2479997" y="0"/>
                </a:lnTo>
                <a:lnTo>
                  <a:pt x="2479997" y="1190398"/>
                </a:lnTo>
                <a:lnTo>
                  <a:pt x="0" y="1190398"/>
                </a:lnTo>
                <a:lnTo>
                  <a:pt x="0" y="0"/>
                </a:lnTo>
                <a:close/>
              </a:path>
            </a:pathLst>
          </a:custGeom>
          <a:solidFill>
            <a:srgbClr val="B74919"/>
          </a:solidFill>
          <a:ln>
            <a:noFill/>
          </a:ln>
        </p:spPr>
        <p:txBody>
          <a:bodyPr anchorCtr="0" anchor="ctr" bIns="165100" lIns="244950" spcFirstLastPara="1" rIns="244950" wrap="square" tIns="1651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venir"/>
              <a:buNone/>
            </a:pPr>
            <a:r>
              <a:rPr b="1" i="0" lang="en-US" sz="31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Infodemic</a:t>
            </a:r>
            <a:endParaRPr b="1" i="0" sz="31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2142" y="2561072"/>
            <a:ext cx="9780590" cy="77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50"/>
          <p:cNvSpPr txBox="1"/>
          <p:nvPr/>
        </p:nvSpPr>
        <p:spPr>
          <a:xfrm>
            <a:off x="0" y="10679"/>
            <a:ext cx="18288000" cy="1662546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137150" spcFirstLastPara="1" rIns="137150" wrap="square" tIns="685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Facts about </a:t>
            </a:r>
            <a:r>
              <a:rPr lang="en-US" sz="6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216</a:t>
            </a: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COVID-19 Fact Checkers</a:t>
            </a:r>
            <a:endParaRPr/>
          </a:p>
        </p:txBody>
      </p:sp>
      <p:sp>
        <p:nvSpPr>
          <p:cNvPr id="1080" name="Google Shape;1080;p50"/>
          <p:cNvSpPr/>
          <p:nvPr/>
        </p:nvSpPr>
        <p:spPr>
          <a:xfrm>
            <a:off x="4962143" y="1426348"/>
            <a:ext cx="11089947" cy="3540456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Users can explore fact-checkers by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Char char="⮚"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Language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Char char="⮚"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 (academic, for profit, media organization, non-profit,…)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Char char="⮚"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affiliation with government, academia, media, private sector, independent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Char char="⮚"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funding source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Char char="⮚"/>
            </a:pPr>
            <a:r>
              <a:rPr lang="en-US" sz="28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topic (i.e. science and technology, politics, …)</a:t>
            </a:r>
            <a:endParaRPr/>
          </a:p>
          <a:p>
            <a:pPr indent="-336486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1"/>
              <a:buFont typeface="Noto Sans Symbols"/>
              <a:buNone/>
            </a:pPr>
            <a:r>
              <a:t/>
            </a:r>
            <a:endParaRPr sz="280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50"/>
          <p:cNvSpPr/>
          <p:nvPr/>
        </p:nvSpPr>
        <p:spPr>
          <a:xfrm>
            <a:off x="9192125" y="9594363"/>
            <a:ext cx="8877761" cy="438582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 can be downloaded at: </a:t>
            </a:r>
            <a:r>
              <a:rPr lang="en-US" sz="225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https://covid19misinfo.org/fact-checking/</a:t>
            </a:r>
            <a:r>
              <a:rPr lang="en-US" sz="2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082" name="Google Shape;1082;p50"/>
          <p:cNvSpPr/>
          <p:nvPr/>
        </p:nvSpPr>
        <p:spPr>
          <a:xfrm>
            <a:off x="1939546" y="1786762"/>
            <a:ext cx="565118" cy="565118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37125" lIns="137125" spcFirstLastPara="1" rIns="137125" wrap="square" tIns="13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3" name="Google Shape;1083;p50"/>
          <p:cNvPicPr preferRelativeResize="0"/>
          <p:nvPr/>
        </p:nvPicPr>
        <p:blipFill rotWithShape="1">
          <a:blip r:embed="rId5">
            <a:alphaModFix/>
          </a:blip>
          <a:srcRect b="0" l="20998" r="0" t="0"/>
          <a:stretch/>
        </p:blipFill>
        <p:spPr>
          <a:xfrm>
            <a:off x="314445" y="2665387"/>
            <a:ext cx="3628920" cy="229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50"/>
          <p:cNvPicPr preferRelativeResize="0"/>
          <p:nvPr/>
        </p:nvPicPr>
        <p:blipFill rotWithShape="1">
          <a:blip r:embed="rId6">
            <a:alphaModFix/>
          </a:blip>
          <a:srcRect b="0" l="0" r="20997" t="0"/>
          <a:stretch/>
        </p:blipFill>
        <p:spPr>
          <a:xfrm>
            <a:off x="314446" y="4765837"/>
            <a:ext cx="3628922" cy="2489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p51"/>
          <p:cNvPicPr preferRelativeResize="0"/>
          <p:nvPr/>
        </p:nvPicPr>
        <p:blipFill rotWithShape="1">
          <a:blip r:embed="rId3">
            <a:alphaModFix/>
          </a:blip>
          <a:srcRect b="8256" l="0" r="0" t="0"/>
          <a:stretch/>
        </p:blipFill>
        <p:spPr>
          <a:xfrm>
            <a:off x="1681998" y="1473886"/>
            <a:ext cx="14801265" cy="8174164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51"/>
          <p:cNvSpPr txBox="1"/>
          <p:nvPr/>
        </p:nvSpPr>
        <p:spPr>
          <a:xfrm>
            <a:off x="0" y="10679"/>
            <a:ext cx="18288000" cy="1662546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137150" spcFirstLastPara="1" rIns="137150" wrap="square" tIns="685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COVIDGeo Misinformation Dashboard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"/>
          <p:cNvSpPr txBox="1"/>
          <p:nvPr>
            <p:ph type="title"/>
          </p:nvPr>
        </p:nvSpPr>
        <p:spPr>
          <a:xfrm>
            <a:off x="5258181" y="3535363"/>
            <a:ext cx="12801219" cy="2827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400"/>
              <a:buFont typeface="Poppins ExtraBold"/>
              <a:buNone/>
            </a:pPr>
            <a:r>
              <a:rPr lang="en-US" sz="7400"/>
              <a:t>Infodemics: the Problem</a:t>
            </a:r>
            <a:endParaRPr sz="7400"/>
          </a:p>
        </p:txBody>
      </p:sp>
      <p:pic>
        <p:nvPicPr>
          <p:cNvPr id="582" name="Google Shape;5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3086100"/>
            <a:ext cx="3734181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"/>
          <p:cNvSpPr txBox="1"/>
          <p:nvPr>
            <p:ph type="title"/>
          </p:nvPr>
        </p:nvSpPr>
        <p:spPr>
          <a:xfrm>
            <a:off x="1905000" y="547689"/>
            <a:ext cx="159258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rPr lang="en-US"/>
              <a:t>Infodemics can cause real harm</a:t>
            </a:r>
            <a:endParaRPr/>
          </a:p>
        </p:txBody>
      </p:sp>
      <p:sp>
        <p:nvSpPr>
          <p:cNvPr id="588" name="Google Shape;588;p7"/>
          <p:cNvSpPr txBox="1"/>
          <p:nvPr>
            <p:ph idx="1" type="body"/>
          </p:nvPr>
        </p:nvSpPr>
        <p:spPr>
          <a:xfrm>
            <a:off x="0" y="8717876"/>
            <a:ext cx="17981023" cy="1180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Methanol poisoning in Iran: </a:t>
            </a:r>
            <a:r>
              <a:rPr lang="en-US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https://www.aljazeera.com/news/2020/04/iran-700-dead-drinking-alcohol-cure-coronavirus-200427163529629.html</a:t>
            </a: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 Unsafe use of cleaning products in US, Canada, Qatar: </a:t>
            </a:r>
            <a:r>
              <a:rPr lang="en-US" sz="1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http://www.ajtmh.org/docserver/fulltext/14761645/103/2/tpmd200592.pdf?expires=1598367786&amp;id=id&amp;accname=guest&amp;checksum=FD6627CCBBE5AF07265D20CE59D14EC9</a:t>
            </a: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https://www.npr.org/sections/coronavirus-live-updates/2020/04/25/845015236/nyc-poison-control-sees-uptick-in-calls-after-trumps-disinfectant-comments?t=1620240427614</a:t>
            </a: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https://www.forbes.com/sites/nicholasreimann/2020/08/24/some-americans-are-tragically-still-drinking-bleach-as-a-coronavirus-cure/?sh=212cc7c16748</a:t>
            </a: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 Covid Organics in Madagascar and Africa: </a:t>
            </a:r>
            <a:r>
              <a:rPr lang="en-US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https://time.com/5840148/coronavirus-cure-covid-organic-madagascar/</a:t>
            </a: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Burning Cell Towers, Out of Baseless Fear They Spread the Virus: </a:t>
            </a:r>
            <a:r>
              <a:rPr i="1" lang="en-US" sz="1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https://www.nytimes.com/2020/04/10/technology/coronavirus-5g-uk.html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; Ivermectin in US, Australia and worldwide: </a:t>
            </a:r>
            <a:r>
              <a:rPr i="1" lang="en-US" sz="1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https://www.nature.com/articles/d41586-021-02081-w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, </a:t>
            </a:r>
            <a:r>
              <a:rPr i="1" lang="en-US" sz="1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https://www.nytimes.com/2021/08/30/health/covid-ivermectin-prescriptions.html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589" name="Google Shape;589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351097">
            <a:off x="751285" y="547689"/>
            <a:ext cx="762000" cy="128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24666" y="2354282"/>
            <a:ext cx="5444113" cy="441339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91" name="Google Shape;591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691492" y="2396421"/>
            <a:ext cx="5640912" cy="348631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92" name="Google Shape;592;p7"/>
          <p:cNvPicPr preferRelativeResize="0"/>
          <p:nvPr/>
        </p:nvPicPr>
        <p:blipFill rotWithShape="1">
          <a:blip r:embed="rId14">
            <a:alphaModFix/>
          </a:blip>
          <a:srcRect b="0" l="10207" r="0" t="0"/>
          <a:stretch/>
        </p:blipFill>
        <p:spPr>
          <a:xfrm>
            <a:off x="5971655" y="1708854"/>
            <a:ext cx="5213206" cy="347702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93" name="Google Shape;593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307913" y="5779653"/>
            <a:ext cx="5822306" cy="259069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94" name="Google Shape;594;p7"/>
          <p:cNvPicPr preferRelativeResize="0"/>
          <p:nvPr/>
        </p:nvPicPr>
        <p:blipFill rotWithShape="1">
          <a:blip r:embed="rId16">
            <a:alphaModFix/>
          </a:blip>
          <a:srcRect b="0" l="11062" r="0" t="0"/>
          <a:stretch/>
        </p:blipFill>
        <p:spPr>
          <a:xfrm>
            <a:off x="9491196" y="4637969"/>
            <a:ext cx="4096486" cy="253160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95" name="Google Shape;595;p7"/>
          <p:cNvPicPr preferRelativeResize="0"/>
          <p:nvPr/>
        </p:nvPicPr>
        <p:blipFill rotWithShape="1">
          <a:blip r:embed="rId17">
            <a:alphaModFix/>
          </a:blip>
          <a:srcRect b="0" l="12713" r="0" t="0"/>
          <a:stretch/>
        </p:blipFill>
        <p:spPr>
          <a:xfrm>
            <a:off x="12662420" y="5903771"/>
            <a:ext cx="3947679" cy="257089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8"/>
          <p:cNvPicPr preferRelativeResize="0"/>
          <p:nvPr/>
        </p:nvPicPr>
        <p:blipFill rotWithShape="1">
          <a:blip r:embed="rId3">
            <a:alphaModFix/>
          </a:blip>
          <a:srcRect b="8084" l="3297" r="8791" t="1806"/>
          <a:stretch/>
        </p:blipFill>
        <p:spPr>
          <a:xfrm>
            <a:off x="11658600" y="3076571"/>
            <a:ext cx="6477000" cy="663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8"/>
          <p:cNvSpPr txBox="1"/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7100"/>
              <a:buFont typeface="Poppins"/>
              <a:buNone/>
            </a:pPr>
            <a:r>
              <a:rPr lang="en-US"/>
              <a:t>Impact of the infodemic</a:t>
            </a:r>
            <a:endParaRPr/>
          </a:p>
        </p:txBody>
      </p:sp>
      <p:sp>
        <p:nvSpPr>
          <p:cNvPr id="602" name="Google Shape;602;p8"/>
          <p:cNvSpPr txBox="1"/>
          <p:nvPr>
            <p:ph idx="1" type="body"/>
          </p:nvPr>
        </p:nvSpPr>
        <p:spPr>
          <a:xfrm>
            <a:off x="762000" y="1730830"/>
            <a:ext cx="13716000" cy="7696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/>
              <a:t>Direct impact on health (increased morbidity and mortality)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/>
              <a:t>Misunderstanding of health information &amp; behaviors to adopt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/>
              <a:t>Mistrust</a:t>
            </a:r>
            <a:endParaRPr/>
          </a:p>
          <a:p>
            <a:pPr indent="-228600" lvl="1" marL="68580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rgbClr val="292929"/>
              </a:buClr>
              <a:buSzPts val="3200"/>
              <a:buChar char="o"/>
            </a:pPr>
            <a:r>
              <a:rPr lang="en-US"/>
              <a:t>In government</a:t>
            </a:r>
            <a:endParaRPr/>
          </a:p>
          <a:p>
            <a:pPr indent="-228600" lvl="1" marL="68580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rgbClr val="292929"/>
              </a:buClr>
              <a:buSzPts val="3200"/>
              <a:buChar char="o"/>
            </a:pPr>
            <a:r>
              <a:rPr lang="en-US"/>
              <a:t>In science</a:t>
            </a:r>
            <a:endParaRPr/>
          </a:p>
          <a:p>
            <a:pPr indent="-228600" lvl="1" marL="68580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rgbClr val="292929"/>
              </a:buClr>
              <a:buSzPts val="3200"/>
              <a:buChar char="o"/>
            </a:pPr>
            <a:r>
              <a:rPr lang="en-US"/>
              <a:t>In experts</a:t>
            </a:r>
            <a:endParaRPr/>
          </a:p>
          <a:p>
            <a:pPr indent="-228600" lvl="1" marL="685800" rtl="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rgbClr val="292929"/>
              </a:buClr>
              <a:buSzPts val="3200"/>
              <a:buChar char="o"/>
            </a:pPr>
            <a:r>
              <a:rPr lang="en-US"/>
              <a:t>Public health authorities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/>
              <a:t>In response and interventions (vaccine, therapeutics)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/>
              <a:t>Stigma</a:t>
            </a:r>
            <a:endParaRPr/>
          </a:p>
          <a:p>
            <a:pPr indent="-228600" lvl="0" marL="228600" rtl="0" algn="l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292929"/>
              </a:buClr>
              <a:buSzPts val="3200"/>
              <a:buChar char="•"/>
            </a:pPr>
            <a:r>
              <a:rPr lang="en-US"/>
              <a:t>Undermines social cohesion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"/>
          <p:cNvSpPr txBox="1"/>
          <p:nvPr>
            <p:ph type="title"/>
          </p:nvPr>
        </p:nvSpPr>
        <p:spPr>
          <a:xfrm>
            <a:off x="381000" y="273369"/>
            <a:ext cx="17297400" cy="1395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5200"/>
              <a:buFont typeface="Poppins"/>
              <a:buNone/>
            </a:pPr>
            <a:r>
              <a:rPr lang="en-US" sz="5200"/>
              <a:t>COVID-19 infodemic’s impact on behaviors and health systems is hard to measure directly</a:t>
            </a:r>
            <a:endParaRPr/>
          </a:p>
        </p:txBody>
      </p:sp>
      <p:pic>
        <p:nvPicPr>
          <p:cNvPr descr="Diagram&#10;&#10;Description automatically generated" id="608" name="Google Shape;608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610" l="0" r="0" t="4035"/>
          <a:stretch/>
        </p:blipFill>
        <p:spPr>
          <a:xfrm>
            <a:off x="381000" y="1729739"/>
            <a:ext cx="17526000" cy="7980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ception personnalisé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mp training ppt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PURNAT, Tina</dc:creator>
</cp:coreProperties>
</file>